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99" r:id="rId6"/>
    <p:sldId id="257" r:id="rId7"/>
    <p:sldId id="258" r:id="rId8"/>
    <p:sldId id="259" r:id="rId9"/>
    <p:sldId id="260" r:id="rId10"/>
    <p:sldId id="261" r:id="rId11"/>
    <p:sldId id="263" r:id="rId12"/>
    <p:sldId id="264" r:id="rId13"/>
    <p:sldId id="262"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0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Rituximab (n = 55)</c:v>
                </c:pt>
              </c:strCache>
            </c:strRef>
          </c:tx>
          <c:spPr>
            <a:solidFill>
              <a:schemeClr val="accent4"/>
            </a:solidFill>
          </c:spPr>
          <c:invertIfNegative val="0"/>
          <c:cat>
            <c:strRef>
              <c:f>Sheet1!$A$2:$A$5</c:f>
              <c:strCache>
                <c:ptCount val="4"/>
                <c:pt idx="0">
                  <c:v>Treatment failure</c:v>
                </c:pt>
                <c:pt idx="1">
                  <c:v>Splenectomy</c:v>
                </c:pt>
                <c:pt idx="2">
                  <c:v>Cumulative incidence of overall response</c:v>
                </c:pt>
                <c:pt idx="3">
                  <c:v>Cumulative incidence of complete response</c:v>
                </c:pt>
              </c:strCache>
            </c:strRef>
          </c:cat>
          <c:val>
            <c:numRef>
              <c:f>Sheet1!$B$2:$B$5</c:f>
              <c:numCache>
                <c:formatCode>General</c:formatCode>
                <c:ptCount val="4"/>
                <c:pt idx="0">
                  <c:v>58</c:v>
                </c:pt>
                <c:pt idx="1">
                  <c:v>15</c:v>
                </c:pt>
                <c:pt idx="2">
                  <c:v>73</c:v>
                </c:pt>
                <c:pt idx="3">
                  <c:v>51</c:v>
                </c:pt>
              </c:numCache>
            </c:numRef>
          </c:val>
          <c:extLst>
            <c:ext xmlns:c16="http://schemas.microsoft.com/office/drawing/2014/chart" uri="{C3380CC4-5D6E-409C-BE32-E72D297353CC}">
              <c16:uniqueId val="{00000000-6C85-416F-8F6B-6617A95AA249}"/>
            </c:ext>
          </c:extLst>
        </c:ser>
        <c:ser>
          <c:idx val="1"/>
          <c:order val="1"/>
          <c:tx>
            <c:strRef>
              <c:f>Sheet1!$C$1</c:f>
              <c:strCache>
                <c:ptCount val="1"/>
                <c:pt idx="0">
                  <c:v>Placebo (n = 54)</c:v>
                </c:pt>
              </c:strCache>
            </c:strRef>
          </c:tx>
          <c:spPr>
            <a:solidFill>
              <a:schemeClr val="tx1">
                <a:lumMod val="50000"/>
                <a:lumOff val="50000"/>
              </a:schemeClr>
            </a:solidFill>
          </c:spPr>
          <c:invertIfNegative val="0"/>
          <c:cat>
            <c:strRef>
              <c:f>Sheet1!$A$2:$A$5</c:f>
              <c:strCache>
                <c:ptCount val="4"/>
                <c:pt idx="0">
                  <c:v>Treatment failure</c:v>
                </c:pt>
                <c:pt idx="1">
                  <c:v>Splenectomy</c:v>
                </c:pt>
                <c:pt idx="2">
                  <c:v>Cumulative incidence of overall response</c:v>
                </c:pt>
                <c:pt idx="3">
                  <c:v>Cumulative incidence of complete response</c:v>
                </c:pt>
              </c:strCache>
            </c:strRef>
          </c:cat>
          <c:val>
            <c:numRef>
              <c:f>Sheet1!$C$2:$C$5</c:f>
              <c:numCache>
                <c:formatCode>General</c:formatCode>
                <c:ptCount val="4"/>
                <c:pt idx="0">
                  <c:v>68</c:v>
                </c:pt>
                <c:pt idx="1">
                  <c:v>26</c:v>
                </c:pt>
                <c:pt idx="2">
                  <c:v>67</c:v>
                </c:pt>
                <c:pt idx="3">
                  <c:v>39</c:v>
                </c:pt>
              </c:numCache>
            </c:numRef>
          </c:val>
          <c:extLst>
            <c:ext xmlns:c16="http://schemas.microsoft.com/office/drawing/2014/chart" uri="{C3380CC4-5D6E-409C-BE32-E72D297353CC}">
              <c16:uniqueId val="{00000001-6C85-416F-8F6B-6617A95AA249}"/>
            </c:ext>
          </c:extLst>
        </c:ser>
        <c:dLbls>
          <c:showLegendKey val="0"/>
          <c:showVal val="0"/>
          <c:showCatName val="0"/>
          <c:showSerName val="0"/>
          <c:showPercent val="0"/>
          <c:showBubbleSize val="0"/>
        </c:dLbls>
        <c:gapWidth val="150"/>
        <c:axId val="120649216"/>
        <c:axId val="120651136"/>
      </c:barChart>
      <c:catAx>
        <c:axId val="120649216"/>
        <c:scaling>
          <c:orientation val="minMax"/>
        </c:scaling>
        <c:delete val="0"/>
        <c:axPos val="b"/>
        <c:numFmt formatCode="General" sourceLinked="0"/>
        <c:majorTickMark val="out"/>
        <c:minorTickMark val="none"/>
        <c:tickLblPos val="nextTo"/>
        <c:txPr>
          <a:bodyPr/>
          <a:lstStyle/>
          <a:p>
            <a:pPr>
              <a:defRPr sz="1000"/>
            </a:pPr>
            <a:endParaRPr lang="en-US"/>
          </a:p>
        </c:txPr>
        <c:crossAx val="120651136"/>
        <c:crosses val="autoZero"/>
        <c:auto val="1"/>
        <c:lblAlgn val="ctr"/>
        <c:lblOffset val="100"/>
        <c:noMultiLvlLbl val="0"/>
      </c:catAx>
      <c:valAx>
        <c:axId val="120651136"/>
        <c:scaling>
          <c:orientation val="minMax"/>
          <c:max val="100"/>
        </c:scaling>
        <c:delete val="0"/>
        <c:axPos val="l"/>
        <c:title>
          <c:tx>
            <c:rich>
              <a:bodyPr rot="-5400000" vert="horz"/>
              <a:lstStyle/>
              <a:p>
                <a:pPr>
                  <a:defRPr sz="1100"/>
                </a:pPr>
                <a:r>
                  <a:rPr lang="en-GB" sz="1100" dirty="0"/>
                  <a:t>Patients</a:t>
                </a:r>
                <a:r>
                  <a:rPr lang="en-GB" sz="1100" baseline="0" dirty="0"/>
                  <a:t> (</a:t>
                </a:r>
                <a:r>
                  <a:rPr lang="en-GB" sz="1100" dirty="0"/>
                  <a:t>%)</a:t>
                </a:r>
              </a:p>
            </c:rich>
          </c:tx>
          <c:overlay val="0"/>
        </c:title>
        <c:numFmt formatCode="General" sourceLinked="1"/>
        <c:majorTickMark val="out"/>
        <c:minorTickMark val="none"/>
        <c:tickLblPos val="nextTo"/>
        <c:spPr>
          <a:ln/>
        </c:spPr>
        <c:txPr>
          <a:bodyPr/>
          <a:lstStyle/>
          <a:p>
            <a:pPr>
              <a:defRPr sz="1100"/>
            </a:pPr>
            <a:endParaRPr lang="en-US"/>
          </a:p>
        </c:txPr>
        <c:crossAx val="120649216"/>
        <c:crosses val="autoZero"/>
        <c:crossBetween val="between"/>
        <c:majorUnit val="20"/>
      </c:valAx>
    </c:plotArea>
    <c:legend>
      <c:legendPos val="t"/>
      <c:layout>
        <c:manualLayout>
          <c:xMode val="edge"/>
          <c:yMode val="edge"/>
          <c:x val="8.1214332410288387E-2"/>
          <c:y val="0.11640816122281131"/>
          <c:w val="0.54279981829194424"/>
          <c:h val="8.1065758886291236E-2"/>
        </c:manualLayout>
      </c:layout>
      <c:overlay val="0"/>
      <c:txPr>
        <a:bodyPr/>
        <a:lstStyle/>
        <a:p>
          <a:pPr>
            <a:defRPr sz="1100"/>
          </a:pPr>
          <a:endParaRPr lang="en-US"/>
        </a:p>
      </c:txPr>
    </c:legend>
    <c:plotVisOnly val="1"/>
    <c:dispBlanksAs val="gap"/>
    <c:showDLblsOverMax val="0"/>
  </c:chart>
  <c:txPr>
    <a:bodyPr/>
    <a:lstStyle/>
    <a:p>
      <a:pPr>
        <a:defRPr sz="1400"/>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0.60746</cdr:x>
      <cdr:y>0.18531</cdr:y>
    </cdr:from>
    <cdr:to>
      <cdr:x>0.72765</cdr:x>
      <cdr:y>0.28778</cdr:y>
    </cdr:to>
    <cdr:sp macro="" textlink="">
      <cdr:nvSpPr>
        <cdr:cNvPr id="4" name="TextBox 25"/>
        <cdr:cNvSpPr txBox="1"/>
      </cdr:nvSpPr>
      <cdr:spPr>
        <a:xfrm xmlns:a="http://schemas.openxmlformats.org/drawingml/2006/main">
          <a:off x="3715877" y="459192"/>
          <a:ext cx="735211" cy="253916"/>
        </a:xfrm>
        <a:prstGeom xmlns:a="http://schemas.openxmlformats.org/drawingml/2006/main" prst="rect">
          <a:avLst/>
        </a:prstGeom>
        <a:noFill xmlns:a="http://schemas.openxmlformats.org/drawingml/2006/main"/>
      </cdr:spPr>
      <cdr:txBody>
        <a:bodyPr xmlns:a="http://schemas.openxmlformats.org/drawingml/2006/main" wrap="square" rtlCol="0" anchor="b" anchorCtr="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Arial"/>
            </a:defRPr>
          </a:lvl1pPr>
          <a:lvl2pPr marL="457200" algn="l" defTabSz="914400" rtl="0" eaLnBrk="1" latinLnBrk="0" hangingPunct="1">
            <a:defRPr sz="1800" kern="1200">
              <a:solidFill>
                <a:sysClr val="windowText" lastClr="000000"/>
              </a:solidFill>
              <a:latin typeface="Arial"/>
            </a:defRPr>
          </a:lvl2pPr>
          <a:lvl3pPr marL="914400" algn="l" defTabSz="914400" rtl="0" eaLnBrk="1" latinLnBrk="0" hangingPunct="1">
            <a:defRPr sz="1800" kern="1200">
              <a:solidFill>
                <a:sysClr val="windowText" lastClr="000000"/>
              </a:solidFill>
              <a:latin typeface="Arial"/>
            </a:defRPr>
          </a:lvl3pPr>
          <a:lvl4pPr marL="1371600" algn="l" defTabSz="914400" rtl="0" eaLnBrk="1" latinLnBrk="0" hangingPunct="1">
            <a:defRPr sz="1800" kern="1200">
              <a:solidFill>
                <a:sysClr val="windowText" lastClr="000000"/>
              </a:solidFill>
              <a:latin typeface="Arial"/>
            </a:defRPr>
          </a:lvl4pPr>
          <a:lvl5pPr marL="1828800" algn="l" defTabSz="914400" rtl="0" eaLnBrk="1" latinLnBrk="0" hangingPunct="1">
            <a:defRPr sz="1800" kern="1200">
              <a:solidFill>
                <a:sysClr val="windowText" lastClr="000000"/>
              </a:solidFill>
              <a:latin typeface="Arial"/>
            </a:defRPr>
          </a:lvl5pPr>
          <a:lvl6pPr marL="2286000" algn="l" defTabSz="914400" rtl="0" eaLnBrk="1" latinLnBrk="0" hangingPunct="1">
            <a:defRPr sz="1800" kern="1200">
              <a:solidFill>
                <a:sysClr val="windowText" lastClr="000000"/>
              </a:solidFill>
              <a:latin typeface="Arial"/>
            </a:defRPr>
          </a:lvl6pPr>
          <a:lvl7pPr marL="2743200" algn="l" defTabSz="914400" rtl="0" eaLnBrk="1" latinLnBrk="0" hangingPunct="1">
            <a:defRPr sz="1800" kern="1200">
              <a:solidFill>
                <a:sysClr val="windowText" lastClr="000000"/>
              </a:solidFill>
              <a:latin typeface="Arial"/>
            </a:defRPr>
          </a:lvl7pPr>
          <a:lvl8pPr marL="3200400" algn="l" defTabSz="914400" rtl="0" eaLnBrk="1" latinLnBrk="0" hangingPunct="1">
            <a:defRPr sz="1800" kern="1200">
              <a:solidFill>
                <a:sysClr val="windowText" lastClr="000000"/>
              </a:solidFill>
              <a:latin typeface="Arial"/>
            </a:defRPr>
          </a:lvl8pPr>
          <a:lvl9pPr marL="3657600" algn="l" defTabSz="914400" rtl="0" eaLnBrk="1" latinLnBrk="0" hangingPunct="1">
            <a:defRPr sz="1800" kern="1200">
              <a:solidFill>
                <a:sysClr val="windowText" lastClr="000000"/>
              </a:solidFill>
              <a:latin typeface="Arial"/>
            </a:defRPr>
          </a:lvl9pPr>
        </a:lstStyle>
        <a:p xmlns:a="http://schemas.openxmlformats.org/drawingml/2006/main">
          <a:r>
            <a:rPr lang="en-GB" sz="1050" b="0" dirty="0">
              <a:solidFill>
                <a:schemeClr val="tx1"/>
              </a:solidFill>
            </a:rPr>
            <a:t>p</a:t>
          </a:r>
          <a:r>
            <a:rPr lang="en-GB" sz="1050" b="0" i="1" dirty="0">
              <a:solidFill>
                <a:schemeClr val="tx1"/>
              </a:solidFill>
            </a:rPr>
            <a:t> </a:t>
          </a:r>
          <a:r>
            <a:rPr lang="en-GB" sz="1050" b="0" dirty="0">
              <a:solidFill>
                <a:schemeClr val="tx1"/>
              </a:solidFill>
            </a:rPr>
            <a:t>= 0.15</a:t>
          </a:r>
        </a:p>
      </cdr:txBody>
    </cdr:sp>
  </cdr:relSizeAnchor>
  <cdr:relSizeAnchor xmlns:cdr="http://schemas.openxmlformats.org/drawingml/2006/chartDrawing">
    <cdr:from>
      <cdr:x>0.81392</cdr:x>
      <cdr:y>0.33654</cdr:y>
    </cdr:from>
    <cdr:to>
      <cdr:x>0.93411</cdr:x>
      <cdr:y>0.43901</cdr:y>
    </cdr:to>
    <cdr:sp macro="" textlink="">
      <cdr:nvSpPr>
        <cdr:cNvPr id="5" name="TextBox 25"/>
        <cdr:cNvSpPr txBox="1"/>
      </cdr:nvSpPr>
      <cdr:spPr>
        <a:xfrm xmlns:a="http://schemas.openxmlformats.org/drawingml/2006/main">
          <a:off x="4978808" y="833934"/>
          <a:ext cx="735211" cy="253916"/>
        </a:xfrm>
        <a:prstGeom xmlns:a="http://schemas.openxmlformats.org/drawingml/2006/main" prst="rect">
          <a:avLst/>
        </a:prstGeom>
        <a:noFill xmlns:a="http://schemas.openxmlformats.org/drawingml/2006/main"/>
      </cdr:spPr>
      <cdr:txBody>
        <a:bodyPr xmlns:a="http://schemas.openxmlformats.org/drawingml/2006/main" wrap="square" rtlCol="0" anchor="b" anchorCtr="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GB" sz="1050" b="0" dirty="0">
              <a:solidFill>
                <a:schemeClr val="tx1"/>
              </a:solidFill>
            </a:rPr>
            <a:t>p</a:t>
          </a:r>
          <a:r>
            <a:rPr lang="en-GB" sz="1050" b="0" i="1" dirty="0">
              <a:solidFill>
                <a:schemeClr val="tx1"/>
              </a:solidFill>
            </a:rPr>
            <a:t> </a:t>
          </a:r>
          <a:r>
            <a:rPr lang="en-GB" sz="1050" b="0" dirty="0">
              <a:solidFill>
                <a:schemeClr val="tx1"/>
              </a:solidFill>
            </a:rPr>
            <a:t>= 0.12</a:t>
          </a:r>
        </a:p>
      </cdr:txBody>
    </cdr:sp>
  </cdr:relSizeAnchor>
  <cdr:relSizeAnchor xmlns:cdr="http://schemas.openxmlformats.org/drawingml/2006/chartDrawing">
    <cdr:from>
      <cdr:x>0.38556</cdr:x>
      <cdr:y>0.49499</cdr:y>
    </cdr:from>
    <cdr:to>
      <cdr:x>0.50575</cdr:x>
      <cdr:y>0.59746</cdr:y>
    </cdr:to>
    <cdr:sp macro="" textlink="">
      <cdr:nvSpPr>
        <cdr:cNvPr id="6" name="TextBox 25"/>
        <cdr:cNvSpPr txBox="1"/>
      </cdr:nvSpPr>
      <cdr:spPr>
        <a:xfrm xmlns:a="http://schemas.openxmlformats.org/drawingml/2006/main">
          <a:off x="2358499" y="1226567"/>
          <a:ext cx="735211" cy="253916"/>
        </a:xfrm>
        <a:prstGeom xmlns:a="http://schemas.openxmlformats.org/drawingml/2006/main" prst="rect">
          <a:avLst/>
        </a:prstGeom>
        <a:noFill xmlns:a="http://schemas.openxmlformats.org/drawingml/2006/main"/>
      </cdr:spPr>
      <cdr:txBody>
        <a:bodyPr xmlns:a="http://schemas.openxmlformats.org/drawingml/2006/main" wrap="square" rtlCol="0" anchor="b" anchorCtr="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GB" sz="1050" b="0" dirty="0">
              <a:solidFill>
                <a:schemeClr val="tx1"/>
              </a:solidFill>
            </a:rPr>
            <a:t>p</a:t>
          </a:r>
          <a:r>
            <a:rPr lang="en-GB" sz="1050" b="0" i="1" dirty="0">
              <a:solidFill>
                <a:schemeClr val="tx1"/>
              </a:solidFill>
            </a:rPr>
            <a:t> </a:t>
          </a:r>
          <a:r>
            <a:rPr lang="en-GB" sz="1050" b="0" dirty="0">
              <a:solidFill>
                <a:schemeClr val="tx1"/>
              </a:solidFill>
            </a:rPr>
            <a:t>= 0.12</a:t>
          </a:r>
        </a:p>
      </cdr:txBody>
    </cdr:sp>
  </cdr:relSizeAnchor>
  <cdr:relSizeAnchor xmlns:cdr="http://schemas.openxmlformats.org/drawingml/2006/chartDrawing">
    <cdr:from>
      <cdr:x>0.17027</cdr:x>
      <cdr:y>0.22955</cdr:y>
    </cdr:from>
    <cdr:to>
      <cdr:x>0.29047</cdr:x>
      <cdr:y>0.33202</cdr:y>
    </cdr:to>
    <cdr:sp macro="" textlink="">
      <cdr:nvSpPr>
        <cdr:cNvPr id="7" name="TextBox 25"/>
        <cdr:cNvSpPr txBox="1"/>
      </cdr:nvSpPr>
      <cdr:spPr>
        <a:xfrm xmlns:a="http://schemas.openxmlformats.org/drawingml/2006/main">
          <a:off x="1041554" y="568817"/>
          <a:ext cx="735272" cy="253916"/>
        </a:xfrm>
        <a:prstGeom xmlns:a="http://schemas.openxmlformats.org/drawingml/2006/main" prst="rect">
          <a:avLst/>
        </a:prstGeom>
        <a:noFill xmlns:a="http://schemas.openxmlformats.org/drawingml/2006/main"/>
      </cdr:spPr>
      <cdr:txBody>
        <a:bodyPr xmlns:a="http://schemas.openxmlformats.org/drawingml/2006/main" wrap="square" rtlCol="0" anchor="b" anchorCtr="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GB" sz="1050" b="0" dirty="0">
              <a:solidFill>
                <a:schemeClr val="tx1"/>
              </a:solidFill>
            </a:rPr>
            <a:t>p</a:t>
          </a:r>
          <a:r>
            <a:rPr lang="en-GB" sz="1050" b="0" i="1" dirty="0">
              <a:solidFill>
                <a:schemeClr val="tx1"/>
              </a:solidFill>
            </a:rPr>
            <a:t> </a:t>
          </a:r>
          <a:r>
            <a:rPr lang="en-GB" sz="1050" b="0" dirty="0">
              <a:solidFill>
                <a:schemeClr val="tx1"/>
              </a:solidFill>
            </a:rPr>
            <a:t>= 0.65</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CA0321-C8AF-41B5-9E39-428FA4FF217B}"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63B28-7EAC-41C4-8E89-9ACBEBCDD855}" type="slidenum">
              <a:rPr lang="en-US" smtClean="0"/>
              <a:t>‹#›</a:t>
            </a:fld>
            <a:endParaRPr lang="en-US"/>
          </a:p>
        </p:txBody>
      </p:sp>
    </p:spTree>
    <p:extLst>
      <p:ext uri="{BB962C8B-B14F-4D97-AF65-F5344CB8AC3E}">
        <p14:creationId xmlns:p14="http://schemas.microsoft.com/office/powerpoint/2010/main" val="243951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A0321-C8AF-41B5-9E39-428FA4FF217B}"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63B28-7EAC-41C4-8E89-9ACBEBCDD855}" type="slidenum">
              <a:rPr lang="en-US" smtClean="0"/>
              <a:t>‹#›</a:t>
            </a:fld>
            <a:endParaRPr lang="en-US"/>
          </a:p>
        </p:txBody>
      </p:sp>
    </p:spTree>
    <p:extLst>
      <p:ext uri="{BB962C8B-B14F-4D97-AF65-F5344CB8AC3E}">
        <p14:creationId xmlns:p14="http://schemas.microsoft.com/office/powerpoint/2010/main" val="3347463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A0321-C8AF-41B5-9E39-428FA4FF217B}"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63B28-7EAC-41C4-8E89-9ACBEBCDD855}" type="slidenum">
              <a:rPr lang="en-US" smtClean="0"/>
              <a:t>‹#›</a:t>
            </a:fld>
            <a:endParaRPr lang="en-US"/>
          </a:p>
        </p:txBody>
      </p:sp>
    </p:spTree>
    <p:extLst>
      <p:ext uri="{BB962C8B-B14F-4D97-AF65-F5344CB8AC3E}">
        <p14:creationId xmlns:p14="http://schemas.microsoft.com/office/powerpoint/2010/main" val="66001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A0321-C8AF-41B5-9E39-428FA4FF217B}"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63B28-7EAC-41C4-8E89-9ACBEBCDD855}" type="slidenum">
              <a:rPr lang="en-US" smtClean="0"/>
              <a:t>‹#›</a:t>
            </a:fld>
            <a:endParaRPr lang="en-US"/>
          </a:p>
        </p:txBody>
      </p:sp>
    </p:spTree>
    <p:extLst>
      <p:ext uri="{BB962C8B-B14F-4D97-AF65-F5344CB8AC3E}">
        <p14:creationId xmlns:p14="http://schemas.microsoft.com/office/powerpoint/2010/main" val="3329705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CA0321-C8AF-41B5-9E39-428FA4FF217B}"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63B28-7EAC-41C4-8E89-9ACBEBCDD855}" type="slidenum">
              <a:rPr lang="en-US" smtClean="0"/>
              <a:t>‹#›</a:t>
            </a:fld>
            <a:endParaRPr lang="en-US"/>
          </a:p>
        </p:txBody>
      </p:sp>
    </p:spTree>
    <p:extLst>
      <p:ext uri="{BB962C8B-B14F-4D97-AF65-F5344CB8AC3E}">
        <p14:creationId xmlns:p14="http://schemas.microsoft.com/office/powerpoint/2010/main" val="1372969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CA0321-C8AF-41B5-9E39-428FA4FF217B}"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63B28-7EAC-41C4-8E89-9ACBEBCDD855}" type="slidenum">
              <a:rPr lang="en-US" smtClean="0"/>
              <a:t>‹#›</a:t>
            </a:fld>
            <a:endParaRPr lang="en-US"/>
          </a:p>
        </p:txBody>
      </p:sp>
    </p:spTree>
    <p:extLst>
      <p:ext uri="{BB962C8B-B14F-4D97-AF65-F5344CB8AC3E}">
        <p14:creationId xmlns:p14="http://schemas.microsoft.com/office/powerpoint/2010/main" val="2787026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CA0321-C8AF-41B5-9E39-428FA4FF217B}" type="datetimeFigureOut">
              <a:rPr lang="en-US" smtClean="0"/>
              <a:t>10/19/2020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163B28-7EAC-41C4-8E89-9ACBEBCDD855}" type="slidenum">
              <a:rPr lang="en-US" smtClean="0"/>
              <a:t>‹#›</a:t>
            </a:fld>
            <a:endParaRPr lang="en-US"/>
          </a:p>
        </p:txBody>
      </p:sp>
    </p:spTree>
    <p:extLst>
      <p:ext uri="{BB962C8B-B14F-4D97-AF65-F5344CB8AC3E}">
        <p14:creationId xmlns:p14="http://schemas.microsoft.com/office/powerpoint/2010/main" val="1884847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CA0321-C8AF-41B5-9E39-428FA4FF217B}" type="datetimeFigureOut">
              <a:rPr lang="en-US" smtClean="0"/>
              <a:t>10/19/2020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163B28-7EAC-41C4-8E89-9ACBEBCDD855}" type="slidenum">
              <a:rPr lang="en-US" smtClean="0"/>
              <a:t>‹#›</a:t>
            </a:fld>
            <a:endParaRPr lang="en-US"/>
          </a:p>
        </p:txBody>
      </p:sp>
    </p:spTree>
    <p:extLst>
      <p:ext uri="{BB962C8B-B14F-4D97-AF65-F5344CB8AC3E}">
        <p14:creationId xmlns:p14="http://schemas.microsoft.com/office/powerpoint/2010/main" val="5858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CA0321-C8AF-41B5-9E39-428FA4FF217B}" type="datetimeFigureOut">
              <a:rPr lang="en-US" smtClean="0"/>
              <a:t>10/19/2020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163B28-7EAC-41C4-8E89-9ACBEBCDD855}" type="slidenum">
              <a:rPr lang="en-US" smtClean="0"/>
              <a:t>‹#›</a:t>
            </a:fld>
            <a:endParaRPr lang="en-US"/>
          </a:p>
        </p:txBody>
      </p:sp>
    </p:spTree>
    <p:extLst>
      <p:ext uri="{BB962C8B-B14F-4D97-AF65-F5344CB8AC3E}">
        <p14:creationId xmlns:p14="http://schemas.microsoft.com/office/powerpoint/2010/main" val="2812875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CA0321-C8AF-41B5-9E39-428FA4FF217B}"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63B28-7EAC-41C4-8E89-9ACBEBCDD855}" type="slidenum">
              <a:rPr lang="en-US" smtClean="0"/>
              <a:t>‹#›</a:t>
            </a:fld>
            <a:endParaRPr lang="en-US"/>
          </a:p>
        </p:txBody>
      </p:sp>
    </p:spTree>
    <p:extLst>
      <p:ext uri="{BB962C8B-B14F-4D97-AF65-F5344CB8AC3E}">
        <p14:creationId xmlns:p14="http://schemas.microsoft.com/office/powerpoint/2010/main" val="2234051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CA0321-C8AF-41B5-9E39-428FA4FF217B}"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63B28-7EAC-41C4-8E89-9ACBEBCDD855}" type="slidenum">
              <a:rPr lang="en-US" smtClean="0"/>
              <a:t>‹#›</a:t>
            </a:fld>
            <a:endParaRPr lang="en-US"/>
          </a:p>
        </p:txBody>
      </p:sp>
    </p:spTree>
    <p:extLst>
      <p:ext uri="{BB962C8B-B14F-4D97-AF65-F5344CB8AC3E}">
        <p14:creationId xmlns:p14="http://schemas.microsoft.com/office/powerpoint/2010/main" val="1770379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CA0321-C8AF-41B5-9E39-428FA4FF217B}" type="datetimeFigureOut">
              <a:rPr lang="en-US" smtClean="0"/>
              <a:t>10/19/2020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63B28-7EAC-41C4-8E89-9ACBEBCDD855}" type="slidenum">
              <a:rPr lang="en-US" smtClean="0"/>
              <a:t>‹#›</a:t>
            </a:fld>
            <a:endParaRPr lang="en-US"/>
          </a:p>
        </p:txBody>
      </p:sp>
    </p:spTree>
    <p:extLst>
      <p:ext uri="{BB962C8B-B14F-4D97-AF65-F5344CB8AC3E}">
        <p14:creationId xmlns:p14="http://schemas.microsoft.com/office/powerpoint/2010/main" val="1681627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7" Type="http://schemas.openxmlformats.org/officeDocument/2006/relationships/image" Target="../media/image20.svg"/><Relationship Id="rId12" Type="http://schemas.openxmlformats.org/officeDocument/2006/relationships/image" Target="../media/image24.svg"/><Relationship Id="rId2" Type="http://schemas.openxmlformats.org/officeDocument/2006/relationships/image" Target="../media/image7.png"/><Relationship Id="rId1" Type="http://schemas.openxmlformats.org/officeDocument/2006/relationships/slideLayout" Target="../slideLayouts/slideLayout2.xml"/><Relationship Id="rId11" Type="http://schemas.openxmlformats.org/officeDocument/2006/relationships/image" Target="../media/image10.png"/><Relationship Id="rId10" Type="http://schemas.openxmlformats.org/officeDocument/2006/relationships/image" Target="../media/image22.sv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7"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emf"/><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1.png"/><Relationship Id="rId9" Type="http://schemas.microsoft.com/office/2007/relationships/hdphoto" Target="../media/hdphoto2.wdp"/></Relationships>
</file>

<file path=ppt/slides/_rels/slide3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7"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Immune Thrombocytopenia</a:t>
            </a:r>
            <a:endParaRPr lang="en-US" dirty="0"/>
          </a:p>
        </p:txBody>
      </p:sp>
      <p:sp>
        <p:nvSpPr>
          <p:cNvPr id="3" name="Subtitle 2"/>
          <p:cNvSpPr>
            <a:spLocks noGrp="1"/>
          </p:cNvSpPr>
          <p:nvPr>
            <p:ph type="subTitle" idx="1"/>
          </p:nvPr>
        </p:nvSpPr>
        <p:spPr/>
        <p:txBody>
          <a:bodyPr/>
          <a:lstStyle/>
          <a:p>
            <a:r>
              <a:rPr lang="en-US" dirty="0" smtClean="0"/>
              <a:t>Disease Awareness Program Slide</a:t>
            </a:r>
            <a:endParaRPr lang="en-US" dirty="0"/>
          </a:p>
        </p:txBody>
      </p:sp>
      <p:sp>
        <p:nvSpPr>
          <p:cNvPr id="4" name="TextBox 3"/>
          <p:cNvSpPr txBox="1"/>
          <p:nvPr/>
        </p:nvSpPr>
        <p:spPr>
          <a:xfrm>
            <a:off x="3824438" y="6439302"/>
            <a:ext cx="4543124" cy="276999"/>
          </a:xfrm>
          <a:prstGeom prst="rect">
            <a:avLst/>
          </a:prstGeom>
          <a:noFill/>
        </p:spPr>
        <p:txBody>
          <a:bodyPr wrap="square" rtlCol="0">
            <a:spAutoFit/>
          </a:bodyPr>
          <a:lstStyle/>
          <a:p>
            <a:pPr algn="ctr"/>
            <a:r>
              <a:rPr lang="en-US" sz="1200" dirty="0" smtClean="0"/>
              <a:t>Novartis Singapore </a:t>
            </a:r>
            <a:r>
              <a:rPr lang="en-US" sz="1200" dirty="0"/>
              <a:t>P3 approval #</a:t>
            </a:r>
            <a:r>
              <a:rPr lang="en-US" sz="1200" dirty="0" smtClean="0"/>
              <a:t>SG2010199741 Exp. 18-Oct-2022</a:t>
            </a:r>
            <a:endParaRPr lang="en-US" sz="1200" dirty="0"/>
          </a:p>
        </p:txBody>
      </p:sp>
    </p:spTree>
    <p:extLst>
      <p:ext uri="{BB962C8B-B14F-4D97-AF65-F5344CB8AC3E}">
        <p14:creationId xmlns:p14="http://schemas.microsoft.com/office/powerpoint/2010/main" val="2969856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ITP by etiology</a:t>
            </a:r>
            <a:endParaRPr lang="en-US" dirty="0"/>
          </a:p>
        </p:txBody>
      </p:sp>
      <p:graphicFrame>
        <p:nvGraphicFramePr>
          <p:cNvPr id="4" name="Group 210">
            <a:extLst>
              <a:ext uri="{FF2B5EF4-FFF2-40B4-BE49-F238E27FC236}">
                <a16:creationId xmlns:a16="http://schemas.microsoft.com/office/drawing/2014/main" id="{136DC274-2893-4102-86D5-1E8654C9173A}"/>
              </a:ext>
            </a:extLst>
          </p:cNvPr>
          <p:cNvGraphicFramePr>
            <a:graphicFrameLocks/>
          </p:cNvGraphicFramePr>
          <p:nvPr>
            <p:extLst>
              <p:ext uri="{D42A27DB-BD31-4B8C-83A1-F6EECF244321}">
                <p14:modId xmlns:p14="http://schemas.microsoft.com/office/powerpoint/2010/main" val="2031159006"/>
              </p:ext>
            </p:extLst>
          </p:nvPr>
        </p:nvGraphicFramePr>
        <p:xfrm>
          <a:off x="2466474" y="3077588"/>
          <a:ext cx="7772400" cy="2770721"/>
        </p:xfrm>
        <a:graphic>
          <a:graphicData uri="http://schemas.openxmlformats.org/drawingml/2006/table">
            <a:tbl>
              <a:tblPr firstRow="1" bandRow="1"/>
              <a:tblGrid>
                <a:gridCol w="1610645">
                  <a:extLst>
                    <a:ext uri="{9D8B030D-6E8A-4147-A177-3AD203B41FA5}">
                      <a16:colId xmlns:a16="http://schemas.microsoft.com/office/drawing/2014/main" val="20000"/>
                    </a:ext>
                  </a:extLst>
                </a:gridCol>
                <a:gridCol w="6161755">
                  <a:extLst>
                    <a:ext uri="{9D8B030D-6E8A-4147-A177-3AD203B41FA5}">
                      <a16:colId xmlns:a16="http://schemas.microsoft.com/office/drawing/2014/main" val="20001"/>
                    </a:ext>
                  </a:extLst>
                </a:gridCol>
              </a:tblGrid>
              <a:tr h="37938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0" fontAlgn="base" latinLnBrk="0" hangingPunct="0">
                        <a:lnSpc>
                          <a:spcPct val="90000"/>
                        </a:lnSpc>
                        <a:spcBef>
                          <a:spcPct val="20000"/>
                        </a:spcBef>
                        <a:spcAft>
                          <a:spcPct val="0"/>
                        </a:spcAft>
                        <a:buClr>
                          <a:srgbClr val="CA3639"/>
                        </a:buClr>
                        <a:buSzPct val="120000"/>
                        <a:buFontTx/>
                        <a:buNone/>
                        <a:tabLst/>
                      </a:pPr>
                      <a:r>
                        <a:rPr kumimoji="0" lang="en-GB" sz="1200" u="none" strike="noStrike" cap="none" normalizeH="0" baseline="0" dirty="0">
                          <a:ln>
                            <a:noFill/>
                          </a:ln>
                          <a:effectLst/>
                        </a:rPr>
                        <a:t>Form of ITP</a:t>
                      </a:r>
                      <a:endParaRPr kumimoji="0" lang="en-GB" sz="1200" b="1" i="0" u="none" strike="noStrike" cap="none" normalizeH="0" baseline="0" dirty="0">
                        <a:ln>
                          <a:noFill/>
                        </a:ln>
                        <a:solidFill>
                          <a:schemeClr val="bg1"/>
                        </a:solidFill>
                        <a:effectLst/>
                        <a:latin typeface="Arial" charset="0"/>
                        <a:ea typeface="ＭＳ Ｐゴシック" pitchFamily="34" charset="-128"/>
                      </a:endParaRPr>
                    </a:p>
                  </a:txBody>
                  <a:tcPr anchor="ctr" horzOverflow="overflow">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AB1D1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0" fontAlgn="base" latinLnBrk="0" hangingPunct="0">
                        <a:lnSpc>
                          <a:spcPct val="90000"/>
                        </a:lnSpc>
                        <a:spcBef>
                          <a:spcPct val="20000"/>
                        </a:spcBef>
                        <a:spcAft>
                          <a:spcPct val="0"/>
                        </a:spcAft>
                        <a:buClr>
                          <a:srgbClr val="CA3639"/>
                        </a:buClr>
                        <a:buSzPct val="120000"/>
                        <a:buFontTx/>
                        <a:buNone/>
                        <a:tabLst/>
                      </a:pPr>
                      <a:r>
                        <a:rPr kumimoji="0" lang="en-GB" sz="1200" u="none" strike="noStrike" cap="none" normalizeH="0" baseline="0" dirty="0">
                          <a:ln>
                            <a:noFill/>
                          </a:ln>
                          <a:effectLst/>
                        </a:rPr>
                        <a:t>Description</a:t>
                      </a:r>
                      <a:endParaRPr kumimoji="0" lang="en-GB" sz="1200" b="1" i="0" u="none" strike="noStrike" cap="none" normalizeH="0" baseline="0" dirty="0">
                        <a:ln>
                          <a:noFill/>
                        </a:ln>
                        <a:solidFill>
                          <a:schemeClr val="bg1"/>
                        </a:solidFill>
                        <a:effectLst/>
                        <a:latin typeface="Arial" charset="0"/>
                        <a:ea typeface="ＭＳ Ｐゴシック" pitchFamily="34" charset="-128"/>
                      </a:endParaRPr>
                    </a:p>
                  </a:txBody>
                  <a:tcPr anchor="ctr" horzOverflow="overflow">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AB1D1D"/>
                    </a:solidFill>
                  </a:tcPr>
                </a:tc>
                <a:extLst>
                  <a:ext uri="{0D108BD9-81ED-4DB2-BD59-A6C34878D82A}">
                    <a16:rowId xmlns:a16="http://schemas.microsoft.com/office/drawing/2014/main" val="10000"/>
                  </a:ext>
                </a:extLst>
              </a:tr>
              <a:tr h="76319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0" fontAlgn="base" latinLnBrk="0" hangingPunct="0">
                        <a:lnSpc>
                          <a:spcPct val="90000"/>
                        </a:lnSpc>
                        <a:spcBef>
                          <a:spcPct val="20000"/>
                        </a:spcBef>
                        <a:spcAft>
                          <a:spcPct val="0"/>
                        </a:spcAft>
                        <a:buClr>
                          <a:srgbClr val="CA3639"/>
                        </a:buClr>
                        <a:buSzPct val="120000"/>
                        <a:buFontTx/>
                        <a:buNone/>
                        <a:tabLst/>
                      </a:pPr>
                      <a:r>
                        <a:rPr kumimoji="0" lang="en-GB" sz="1200" b="1" u="none" strike="noStrike" cap="none" normalizeH="0" baseline="0" dirty="0">
                          <a:ln>
                            <a:noFill/>
                          </a:ln>
                          <a:effectLst/>
                        </a:rPr>
                        <a:t>Primary </a:t>
                      </a:r>
                      <a:r>
                        <a:rPr kumimoji="0" lang="en-GB" sz="1200" u="none" strike="noStrike" cap="none" normalizeH="0" baseline="0" dirty="0">
                          <a:ln>
                            <a:noFill/>
                          </a:ln>
                          <a:effectLst/>
                        </a:rPr>
                        <a:t>ITP</a:t>
                      </a:r>
                      <a:r>
                        <a:rPr kumimoji="0" lang="en-GB" sz="1200" u="none" strike="noStrike" cap="none" normalizeH="0" baseline="30000" dirty="0">
                          <a:ln>
                            <a:noFill/>
                          </a:ln>
                          <a:effectLst/>
                        </a:rPr>
                        <a:t>1</a:t>
                      </a:r>
                      <a:endParaRPr kumimoji="0" lang="en-GB" sz="1200" b="1" i="0" u="none" strike="noStrike" cap="none" normalizeH="0" baseline="30000" dirty="0">
                        <a:ln>
                          <a:noFill/>
                        </a:ln>
                        <a:solidFill>
                          <a:schemeClr val="tx1">
                            <a:lumMod val="95000"/>
                            <a:lumOff val="5000"/>
                          </a:schemeClr>
                        </a:solidFill>
                        <a:effectLst/>
                        <a:latin typeface="Arial" charset="0"/>
                        <a:ea typeface="ＭＳ Ｐゴシック" pitchFamily="34" charset="-128"/>
                      </a:endParaRPr>
                    </a:p>
                  </a:txBody>
                  <a:tcPr anchor="ctr" horzOverflow="overflow">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0" fontAlgn="base" latinLnBrk="0" hangingPunct="0">
                        <a:lnSpc>
                          <a:spcPct val="90000"/>
                        </a:lnSpc>
                        <a:spcBef>
                          <a:spcPct val="20000"/>
                        </a:spcBef>
                        <a:spcAft>
                          <a:spcPct val="0"/>
                        </a:spcAft>
                        <a:buClrTx/>
                        <a:buSzPct val="120000"/>
                        <a:buFont typeface="Arial" panose="020B0604020202020204" pitchFamily="34" charset="0"/>
                        <a:buNone/>
                        <a:tabLst/>
                      </a:pPr>
                      <a:r>
                        <a:rPr kumimoji="0" lang="en-GB" sz="1200" u="none" strike="noStrike" cap="none" normalizeH="0" baseline="0" dirty="0">
                          <a:ln>
                            <a:noFill/>
                          </a:ln>
                          <a:effectLst/>
                        </a:rPr>
                        <a:t>An </a:t>
                      </a:r>
                      <a:r>
                        <a:rPr kumimoji="0" lang="en-GB" sz="1200" u="none" strike="noStrike" cap="none" normalizeH="0" baseline="0" dirty="0">
                          <a:ln>
                            <a:noFill/>
                          </a:ln>
                          <a:solidFill>
                            <a:schemeClr val="accent1"/>
                          </a:solidFill>
                          <a:effectLst/>
                        </a:rPr>
                        <a:t>autoimmune disorder </a:t>
                      </a:r>
                      <a:r>
                        <a:rPr kumimoji="0" lang="en-GB" sz="1200" u="none" strike="noStrike" cap="none" normalizeH="0" baseline="0" dirty="0">
                          <a:ln>
                            <a:noFill/>
                          </a:ln>
                          <a:solidFill>
                            <a:schemeClr val="tx1"/>
                          </a:solidFill>
                          <a:effectLst/>
                        </a:rPr>
                        <a:t>characterized by isolated thrombocytopenia (peripheral blood platelet count </a:t>
                      </a:r>
                      <a:r>
                        <a:rPr kumimoji="0" lang="en-GB" sz="1200" u="none" strike="noStrike" cap="none" normalizeH="0" baseline="0" dirty="0">
                          <a:ln>
                            <a:noFill/>
                          </a:ln>
                          <a:solidFill>
                            <a:schemeClr val="accent1"/>
                          </a:solidFill>
                          <a:effectLst/>
                        </a:rPr>
                        <a:t>&lt; 100 × 10</a:t>
                      </a:r>
                      <a:r>
                        <a:rPr kumimoji="0" lang="en-GB" sz="1200" u="none" strike="noStrike" cap="none" normalizeH="0" baseline="30000" dirty="0">
                          <a:ln>
                            <a:noFill/>
                          </a:ln>
                          <a:solidFill>
                            <a:schemeClr val="accent1"/>
                          </a:solidFill>
                          <a:effectLst/>
                        </a:rPr>
                        <a:t>9</a:t>
                      </a:r>
                      <a:r>
                        <a:rPr kumimoji="0" lang="en-GB" sz="1200" u="none" strike="noStrike" cap="none" normalizeH="0" baseline="0" dirty="0">
                          <a:ln>
                            <a:noFill/>
                          </a:ln>
                          <a:solidFill>
                            <a:schemeClr val="accent1"/>
                          </a:solidFill>
                          <a:effectLst/>
                        </a:rPr>
                        <a:t>/L</a:t>
                      </a:r>
                      <a:r>
                        <a:rPr kumimoji="0" lang="en-GB" sz="1200" u="none" strike="noStrike" cap="none" normalizeH="0" baseline="0" dirty="0">
                          <a:ln>
                            <a:noFill/>
                          </a:ln>
                          <a:solidFill>
                            <a:schemeClr val="tx1"/>
                          </a:solidFill>
                          <a:effectLst/>
                        </a:rPr>
                        <a:t>) in the </a:t>
                      </a:r>
                      <a:r>
                        <a:rPr kumimoji="0" lang="en-GB" sz="1200" u="none" strike="noStrike" cap="none" normalizeH="0" baseline="0" dirty="0">
                          <a:ln>
                            <a:noFill/>
                          </a:ln>
                          <a:effectLst/>
                        </a:rPr>
                        <a:t>absence of other causes or disorders that may be associated with thrombocytopenia</a:t>
                      </a:r>
                      <a:endParaRPr kumimoji="0" lang="en-GB" sz="1200" b="0" i="0" u="none" strike="noStrike" cap="none" normalizeH="0" baseline="0" dirty="0">
                        <a:ln>
                          <a:noFill/>
                        </a:ln>
                        <a:solidFill>
                          <a:schemeClr val="tx1">
                            <a:lumMod val="95000"/>
                            <a:lumOff val="5000"/>
                          </a:schemeClr>
                        </a:solidFill>
                        <a:effectLst/>
                        <a:latin typeface="Arial" charset="0"/>
                        <a:ea typeface="ＭＳ Ｐゴシック" pitchFamily="34" charset="-128"/>
                        <a:cs typeface="Arial" charset="0"/>
                      </a:endParaRPr>
                    </a:p>
                  </a:txBody>
                  <a:tcPr anchor="ctr" horzOverflow="overflow">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extLst>
                  <a:ext uri="{0D108BD9-81ED-4DB2-BD59-A6C34878D82A}">
                    <a16:rowId xmlns:a16="http://schemas.microsoft.com/office/drawing/2014/main" val="10002"/>
                  </a:ext>
                </a:extLst>
              </a:tr>
              <a:tr h="162814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0" fontAlgn="base" latinLnBrk="0" hangingPunct="0">
                        <a:lnSpc>
                          <a:spcPct val="90000"/>
                        </a:lnSpc>
                        <a:spcBef>
                          <a:spcPct val="20000"/>
                        </a:spcBef>
                        <a:spcAft>
                          <a:spcPct val="0"/>
                        </a:spcAft>
                        <a:buClr>
                          <a:srgbClr val="CA3639"/>
                        </a:buClr>
                        <a:buSzPct val="120000"/>
                        <a:buFontTx/>
                        <a:buNone/>
                        <a:tabLst/>
                      </a:pPr>
                      <a:r>
                        <a:rPr kumimoji="0" lang="en-GB" sz="1200" b="1" u="none" strike="noStrike" cap="none" normalizeH="0" baseline="0" dirty="0">
                          <a:ln>
                            <a:noFill/>
                          </a:ln>
                          <a:effectLst/>
                        </a:rPr>
                        <a:t>Secondary</a:t>
                      </a:r>
                      <a:r>
                        <a:rPr kumimoji="0" lang="en-GB" sz="1200" u="none" strike="noStrike" cap="none" normalizeH="0" baseline="0" dirty="0">
                          <a:ln>
                            <a:noFill/>
                          </a:ln>
                          <a:effectLst/>
                        </a:rPr>
                        <a:t> ITP</a:t>
                      </a:r>
                      <a:r>
                        <a:rPr kumimoji="0" lang="en-GB" sz="1200" u="none" strike="noStrike" cap="none" normalizeH="0" baseline="30000" dirty="0">
                          <a:ln>
                            <a:noFill/>
                          </a:ln>
                          <a:effectLst/>
                        </a:rPr>
                        <a:t>1</a:t>
                      </a:r>
                      <a:endParaRPr kumimoji="0" lang="en-GB" sz="1200" b="1" i="0" u="none" strike="noStrike" cap="none" normalizeH="0" baseline="30000" dirty="0">
                        <a:ln>
                          <a:noFill/>
                        </a:ln>
                        <a:solidFill>
                          <a:schemeClr val="tx1">
                            <a:lumMod val="95000"/>
                            <a:lumOff val="5000"/>
                          </a:schemeClr>
                        </a:solidFill>
                        <a:effectLst/>
                        <a:latin typeface="Arial" charset="0"/>
                        <a:ea typeface="ＭＳ Ｐゴシック" pitchFamily="34" charset="-128"/>
                      </a:endParaRPr>
                    </a:p>
                  </a:txBody>
                  <a:tcPr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0" fontAlgn="base" latinLnBrk="0" hangingPunct="0">
                        <a:lnSpc>
                          <a:spcPct val="90000"/>
                        </a:lnSpc>
                        <a:spcBef>
                          <a:spcPct val="20000"/>
                        </a:spcBef>
                        <a:spcAft>
                          <a:spcPct val="0"/>
                        </a:spcAft>
                        <a:buClr>
                          <a:srgbClr val="CA3639"/>
                        </a:buClr>
                        <a:buSzPct val="120000"/>
                        <a:buFontTx/>
                        <a:buNone/>
                        <a:tabLst/>
                      </a:pPr>
                      <a:r>
                        <a:rPr kumimoji="0" lang="en-GB" sz="1200" u="none" strike="noStrike" cap="none" normalizeH="0" baseline="0" dirty="0">
                          <a:ln>
                            <a:noFill/>
                          </a:ln>
                          <a:effectLst/>
                        </a:rPr>
                        <a:t>All forms of immune-mediated thrombocytopenia except primary ITP, including:</a:t>
                      </a:r>
                      <a:endParaRPr kumimoji="0" lang="en-GB" sz="1200" b="0" i="0" u="none" strike="noStrike" cap="none" normalizeH="0" baseline="0" dirty="0">
                        <a:ln>
                          <a:noFill/>
                        </a:ln>
                        <a:solidFill>
                          <a:schemeClr val="tx1">
                            <a:lumMod val="95000"/>
                            <a:lumOff val="5000"/>
                          </a:schemeClr>
                        </a:solidFill>
                        <a:effectLst/>
                        <a:latin typeface="Arial" charset="0"/>
                        <a:ea typeface="ＭＳ Ｐゴシック" pitchFamily="34" charset="-128"/>
                      </a:endParaRPr>
                    </a:p>
                    <a:p>
                      <a:pPr marL="171450" marR="0" lvl="0" indent="-171450" algn="l" defTabSz="914400" rtl="0" eaLnBrk="0" fontAlgn="base" latinLnBrk="0" hangingPunct="0">
                        <a:lnSpc>
                          <a:spcPct val="90000"/>
                        </a:lnSpc>
                        <a:spcBef>
                          <a:spcPct val="20000"/>
                        </a:spcBef>
                        <a:spcAft>
                          <a:spcPct val="0"/>
                        </a:spcAft>
                        <a:buClrTx/>
                        <a:buSzPct val="100000"/>
                        <a:buFont typeface="Arial" panose="020B0604020202020204" pitchFamily="34" charset="0"/>
                        <a:buChar char="•"/>
                        <a:tabLst/>
                      </a:pPr>
                      <a:r>
                        <a:rPr kumimoji="0" lang="en-US" sz="1200" u="none" strike="noStrike" cap="none" normalizeH="0" baseline="0" dirty="0">
                          <a:ln>
                            <a:noFill/>
                          </a:ln>
                          <a:solidFill>
                            <a:schemeClr val="tx1"/>
                          </a:solidFill>
                          <a:effectLst/>
                        </a:rPr>
                        <a:t>Antiphospholipid syndrome</a:t>
                      </a:r>
                    </a:p>
                    <a:p>
                      <a:pPr marL="171450" marR="0" lvl="0" indent="-171450" algn="l" defTabSz="914400" rtl="0" eaLnBrk="0" fontAlgn="base" latinLnBrk="0" hangingPunct="0">
                        <a:lnSpc>
                          <a:spcPct val="90000"/>
                        </a:lnSpc>
                        <a:spcBef>
                          <a:spcPct val="20000"/>
                        </a:spcBef>
                        <a:spcAft>
                          <a:spcPct val="0"/>
                        </a:spcAft>
                        <a:buClrTx/>
                        <a:buSzPct val="100000"/>
                        <a:buFont typeface="Arial" panose="020B0604020202020204" pitchFamily="34" charset="0"/>
                        <a:buChar char="•"/>
                        <a:tabLst/>
                      </a:pPr>
                      <a:r>
                        <a:rPr kumimoji="0" lang="en-US" sz="1200" u="none" strike="noStrike" cap="none" normalizeH="0" baseline="0" dirty="0">
                          <a:ln>
                            <a:noFill/>
                          </a:ln>
                          <a:solidFill>
                            <a:schemeClr val="tx1"/>
                          </a:solidFill>
                          <a:effectLst/>
                        </a:rPr>
                        <a:t>Systemic lupus erythematosus (SLE)</a:t>
                      </a:r>
                      <a:endParaRPr kumimoji="0" lang="en-GB" sz="1200" u="none" strike="noStrike" cap="none" normalizeH="0" baseline="0" dirty="0">
                        <a:ln>
                          <a:noFill/>
                        </a:ln>
                        <a:solidFill>
                          <a:schemeClr val="tx1"/>
                        </a:solidFill>
                        <a:effectLst/>
                      </a:endParaRPr>
                    </a:p>
                    <a:p>
                      <a:pPr marL="171450" marR="0" lvl="0" indent="-171450" algn="l" defTabSz="914400" rtl="0" eaLnBrk="0" fontAlgn="base" latinLnBrk="0" hangingPunct="0">
                        <a:lnSpc>
                          <a:spcPct val="90000"/>
                        </a:lnSpc>
                        <a:spcBef>
                          <a:spcPct val="20000"/>
                        </a:spcBef>
                        <a:spcAft>
                          <a:spcPct val="0"/>
                        </a:spcAft>
                        <a:buClrTx/>
                        <a:buSzPct val="100000"/>
                        <a:buFont typeface="Arial" panose="020B0604020202020204" pitchFamily="34" charset="0"/>
                        <a:buChar char="•"/>
                        <a:tabLst/>
                      </a:pPr>
                      <a:r>
                        <a:rPr kumimoji="0" lang="en-GB" sz="1200" u="none" strike="noStrike" cap="none" normalizeH="0" baseline="0" dirty="0">
                          <a:ln>
                            <a:noFill/>
                          </a:ln>
                          <a:effectLst/>
                        </a:rPr>
                        <a:t>Hepatitis C virus (HCV) infection</a:t>
                      </a:r>
                    </a:p>
                    <a:p>
                      <a:pPr marL="171450" marR="0" lvl="0" indent="-171450" algn="l" defTabSz="914400" rtl="0" eaLnBrk="0" fontAlgn="base" latinLnBrk="0" hangingPunct="0">
                        <a:lnSpc>
                          <a:spcPct val="90000"/>
                        </a:lnSpc>
                        <a:spcBef>
                          <a:spcPct val="20000"/>
                        </a:spcBef>
                        <a:spcAft>
                          <a:spcPct val="0"/>
                        </a:spcAft>
                        <a:buClrTx/>
                        <a:buSzPct val="100000"/>
                        <a:buFont typeface="Arial" panose="020B0604020202020204" pitchFamily="34" charset="0"/>
                        <a:buChar char="•"/>
                        <a:tabLst/>
                      </a:pPr>
                      <a:r>
                        <a:rPr kumimoji="0" lang="en-GB" sz="1200" u="none" strike="noStrike" cap="none" normalizeH="0" baseline="0" dirty="0">
                          <a:ln>
                            <a:noFill/>
                          </a:ln>
                          <a:effectLst/>
                        </a:rPr>
                        <a:t>Drug-induced thrombocytopenia</a:t>
                      </a:r>
                      <a:endParaRPr kumimoji="0" lang="en-GB" sz="1200" b="0" i="0" u="none" strike="noStrike" cap="none" normalizeH="0" baseline="0" dirty="0">
                        <a:ln>
                          <a:noFill/>
                        </a:ln>
                        <a:solidFill>
                          <a:schemeClr val="tx1">
                            <a:lumMod val="95000"/>
                            <a:lumOff val="5000"/>
                          </a:schemeClr>
                        </a:solidFill>
                        <a:effectLst/>
                        <a:latin typeface="Arial" charset="0"/>
                        <a:ea typeface="ＭＳ Ｐゴシック" pitchFamily="34" charset="-128"/>
                      </a:endParaRPr>
                    </a:p>
                    <a:p>
                      <a:pPr marL="171450" marR="0" lvl="0" indent="-171450" algn="l" defTabSz="914400" rtl="0" eaLnBrk="0" fontAlgn="base" latinLnBrk="0" hangingPunct="0">
                        <a:lnSpc>
                          <a:spcPct val="90000"/>
                        </a:lnSpc>
                        <a:spcBef>
                          <a:spcPct val="20000"/>
                        </a:spcBef>
                        <a:spcAft>
                          <a:spcPct val="0"/>
                        </a:spcAft>
                        <a:buClrTx/>
                        <a:buSzPct val="100000"/>
                        <a:buFont typeface="Arial" panose="020B0604020202020204" pitchFamily="34" charset="0"/>
                        <a:buChar char="•"/>
                        <a:tabLst/>
                      </a:pPr>
                      <a:r>
                        <a:rPr kumimoji="0" lang="en-GB" sz="1200" i="1" u="none" strike="noStrike" cap="none" normalizeH="0" baseline="0" dirty="0">
                          <a:ln>
                            <a:noFill/>
                          </a:ln>
                          <a:effectLst/>
                        </a:rPr>
                        <a:t>Helicobacter pylori </a:t>
                      </a:r>
                      <a:r>
                        <a:rPr kumimoji="0" lang="en-GB" sz="1200" u="none" strike="noStrike" cap="none" normalizeH="0" baseline="0" dirty="0">
                          <a:ln>
                            <a:noFill/>
                          </a:ln>
                          <a:effectLst/>
                        </a:rPr>
                        <a:t>infection</a:t>
                      </a:r>
                    </a:p>
                    <a:p>
                      <a:pPr marL="171450" marR="0" lvl="0" indent="-171450" algn="l" defTabSz="914400" rtl="0" eaLnBrk="0" fontAlgn="base" latinLnBrk="0" hangingPunct="0">
                        <a:lnSpc>
                          <a:spcPct val="90000"/>
                        </a:lnSpc>
                        <a:spcBef>
                          <a:spcPct val="20000"/>
                        </a:spcBef>
                        <a:spcAft>
                          <a:spcPct val="0"/>
                        </a:spcAft>
                        <a:buClrTx/>
                        <a:buSzPct val="100000"/>
                        <a:buFont typeface="Arial" panose="020B0604020202020204" pitchFamily="34" charset="0"/>
                        <a:buChar char="•"/>
                        <a:tabLst/>
                      </a:pPr>
                      <a:r>
                        <a:rPr kumimoji="0" lang="en-GB" sz="1200" u="none" strike="noStrike" cap="none" normalizeH="0" baseline="0" dirty="0">
                          <a:ln>
                            <a:noFill/>
                          </a:ln>
                          <a:effectLst/>
                        </a:rPr>
                        <a:t>Human immunodeficiency virus (HIV) infection</a:t>
                      </a:r>
                      <a:endParaRPr kumimoji="0" lang="en-GB" sz="1200" b="0" i="0" u="none" strike="noStrike" cap="none" normalizeH="0" baseline="0" dirty="0">
                        <a:ln>
                          <a:noFill/>
                        </a:ln>
                        <a:solidFill>
                          <a:schemeClr val="tx1">
                            <a:lumMod val="95000"/>
                            <a:lumOff val="5000"/>
                          </a:schemeClr>
                        </a:solidFill>
                        <a:effectLst/>
                        <a:latin typeface="Arial" charset="0"/>
                        <a:ea typeface="ＭＳ Ｐゴシック" pitchFamily="34" charset="-128"/>
                      </a:endParaRPr>
                    </a:p>
                  </a:txBody>
                  <a:tcPr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F2F2"/>
                    </a:solidFill>
                  </a:tcPr>
                </a:tc>
                <a:extLst>
                  <a:ext uri="{0D108BD9-81ED-4DB2-BD59-A6C34878D82A}">
                    <a16:rowId xmlns:a16="http://schemas.microsoft.com/office/drawing/2014/main" val="10003"/>
                  </a:ext>
                </a:extLst>
              </a:tr>
            </a:tbl>
          </a:graphicData>
        </a:graphic>
      </p:graphicFrame>
      <p:sp>
        <p:nvSpPr>
          <p:cNvPr id="5" name="Content Placeholder 2">
            <a:extLst>
              <a:ext uri="{FF2B5EF4-FFF2-40B4-BE49-F238E27FC236}">
                <a16:creationId xmlns:a16="http://schemas.microsoft.com/office/drawing/2014/main" id="{622E11B7-A8BB-4599-8888-20906BE2E054}"/>
              </a:ext>
            </a:extLst>
          </p:cNvPr>
          <p:cNvSpPr txBox="1">
            <a:spLocks/>
          </p:cNvSpPr>
          <p:nvPr/>
        </p:nvSpPr>
        <p:spPr>
          <a:xfrm>
            <a:off x="2466474" y="2107284"/>
            <a:ext cx="7772400" cy="960120"/>
          </a:xfrm>
          <a:prstGeom prst="rect">
            <a:avLst/>
          </a:prstGeom>
        </p:spPr>
        <p:txBody>
          <a:bodyPr vert="horz" lIns="0" tIns="0" rIns="0" bIns="0" spcCol="182880" rtlCol="0">
            <a:noAutofit/>
          </a:bodyPr>
          <a:lst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ct val="100000"/>
            </a:pPr>
            <a:r>
              <a:rPr lang="en-GB" sz="1350" dirty="0">
                <a:solidFill>
                  <a:srgbClr val="000000"/>
                </a:solidFill>
                <a:latin typeface="Arial"/>
              </a:rPr>
              <a:t>ITP may occur as an isolated disease (</a:t>
            </a:r>
            <a:r>
              <a:rPr lang="en-GB" sz="1350" dirty="0">
                <a:solidFill>
                  <a:srgbClr val="4472C4"/>
                </a:solidFill>
                <a:latin typeface="Arial"/>
              </a:rPr>
              <a:t>primary</a:t>
            </a:r>
            <a:r>
              <a:rPr lang="en-GB" sz="1350" dirty="0">
                <a:solidFill>
                  <a:srgbClr val="000000"/>
                </a:solidFill>
                <a:latin typeface="Arial"/>
              </a:rPr>
              <a:t>) or may be associated with a triggering event (</a:t>
            </a:r>
            <a:r>
              <a:rPr lang="en-GB" sz="1350" dirty="0">
                <a:solidFill>
                  <a:srgbClr val="4472C4"/>
                </a:solidFill>
                <a:latin typeface="Arial"/>
              </a:rPr>
              <a:t>secondary</a:t>
            </a:r>
            <a:r>
              <a:rPr lang="en-GB" sz="1350" dirty="0">
                <a:solidFill>
                  <a:srgbClr val="000000"/>
                </a:solidFill>
                <a:latin typeface="Arial"/>
              </a:rPr>
              <a:t>)</a:t>
            </a:r>
            <a:r>
              <a:rPr lang="en-GB" sz="1350" baseline="30000" dirty="0">
                <a:solidFill>
                  <a:srgbClr val="000000"/>
                </a:solidFill>
                <a:latin typeface="Arial"/>
              </a:rPr>
              <a:t>1</a:t>
            </a:r>
          </a:p>
          <a:p>
            <a:pPr>
              <a:buSzPct val="100000"/>
            </a:pPr>
            <a:r>
              <a:rPr lang="en-GB" sz="1350" dirty="0">
                <a:solidFill>
                  <a:srgbClr val="4472C4"/>
                </a:solidFill>
                <a:latin typeface="Arial"/>
              </a:rPr>
              <a:t>Primary ITP </a:t>
            </a:r>
            <a:r>
              <a:rPr lang="en-GB" sz="1350" dirty="0">
                <a:solidFill>
                  <a:srgbClr val="000000"/>
                </a:solidFill>
                <a:latin typeface="Arial"/>
              </a:rPr>
              <a:t>accounts for </a:t>
            </a:r>
            <a:r>
              <a:rPr lang="en-GB" sz="1350" dirty="0">
                <a:solidFill>
                  <a:srgbClr val="4472C4"/>
                </a:solidFill>
                <a:latin typeface="Arial"/>
              </a:rPr>
              <a:t>80%</a:t>
            </a:r>
            <a:r>
              <a:rPr lang="en-GB" sz="1350" dirty="0">
                <a:solidFill>
                  <a:srgbClr val="000000"/>
                </a:solidFill>
                <a:latin typeface="Arial"/>
              </a:rPr>
              <a:t> of all ITP cases</a:t>
            </a:r>
            <a:r>
              <a:rPr lang="en-GB" sz="1350" baseline="30000" dirty="0">
                <a:solidFill>
                  <a:srgbClr val="000000"/>
                </a:solidFill>
                <a:latin typeface="Arial"/>
              </a:rPr>
              <a:t>2</a:t>
            </a:r>
          </a:p>
        </p:txBody>
      </p:sp>
      <p:sp>
        <p:nvSpPr>
          <p:cNvPr id="6" name="TextBox 5"/>
          <p:cNvSpPr txBox="1"/>
          <p:nvPr/>
        </p:nvSpPr>
        <p:spPr>
          <a:xfrm>
            <a:off x="2466474" y="6160169"/>
            <a:ext cx="8294570" cy="400110"/>
          </a:xfrm>
          <a:prstGeom prst="rect">
            <a:avLst/>
          </a:prstGeom>
          <a:noFill/>
        </p:spPr>
        <p:txBody>
          <a:bodyPr wrap="square" rtlCol="0">
            <a:spAutoFit/>
          </a:bodyPr>
          <a:lstStyle/>
          <a:p>
            <a:r>
              <a:rPr lang="it-IT" sz="1000" dirty="0" smtClean="0"/>
              <a:t>1. </a:t>
            </a:r>
            <a:r>
              <a:rPr lang="it-IT" sz="1000" dirty="0" err="1" smtClean="0"/>
              <a:t>Rodeghiero</a:t>
            </a:r>
            <a:r>
              <a:rPr lang="it-IT" sz="1000" dirty="0" smtClean="0"/>
              <a:t> F, et al. Blood. 2009;113:2386-93.</a:t>
            </a:r>
          </a:p>
          <a:p>
            <a:r>
              <a:rPr lang="it-IT" sz="1000" dirty="0" smtClean="0"/>
              <a:t> 2. </a:t>
            </a:r>
            <a:r>
              <a:rPr lang="it-IT" sz="1000" dirty="0" err="1" smtClean="0"/>
              <a:t>Swinkels</a:t>
            </a:r>
            <a:r>
              <a:rPr lang="it-IT" sz="1000" dirty="0" smtClean="0"/>
              <a:t> M, et al. Front </a:t>
            </a:r>
            <a:r>
              <a:rPr lang="it-IT" sz="1000" dirty="0" err="1" smtClean="0"/>
              <a:t>Immunol</a:t>
            </a:r>
            <a:r>
              <a:rPr lang="it-IT" sz="1000" dirty="0" smtClean="0"/>
              <a:t>. 2018;9:880.</a:t>
            </a:r>
          </a:p>
        </p:txBody>
      </p:sp>
    </p:spTree>
    <p:extLst>
      <p:ext uri="{BB962C8B-B14F-4D97-AF65-F5344CB8AC3E}">
        <p14:creationId xmlns:p14="http://schemas.microsoft.com/office/powerpoint/2010/main" val="3186150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ITP by time from diagnosis, severity, and response to treatment</a:t>
            </a:r>
            <a:endParaRPr lang="en-US" dirty="0"/>
          </a:p>
        </p:txBody>
      </p:sp>
      <p:graphicFrame>
        <p:nvGraphicFramePr>
          <p:cNvPr id="4" name="Group 210">
            <a:extLst>
              <a:ext uri="{FF2B5EF4-FFF2-40B4-BE49-F238E27FC236}">
                <a16:creationId xmlns:a16="http://schemas.microsoft.com/office/drawing/2014/main" id="{19DF0491-6E58-4298-8BC4-60A53EB48BFF}"/>
              </a:ext>
            </a:extLst>
          </p:cNvPr>
          <p:cNvGraphicFramePr>
            <a:graphicFrameLocks/>
          </p:cNvGraphicFramePr>
          <p:nvPr>
            <p:extLst>
              <p:ext uri="{D42A27DB-BD31-4B8C-83A1-F6EECF244321}">
                <p14:modId xmlns:p14="http://schemas.microsoft.com/office/powerpoint/2010/main" val="465973514"/>
              </p:ext>
            </p:extLst>
          </p:nvPr>
        </p:nvGraphicFramePr>
        <p:xfrm>
          <a:off x="2350971" y="2417544"/>
          <a:ext cx="7772401" cy="3422391"/>
        </p:xfrm>
        <a:graphic>
          <a:graphicData uri="http://schemas.openxmlformats.org/drawingml/2006/table">
            <a:tbl>
              <a:tblPr firstRow="1" bandRow="1"/>
              <a:tblGrid>
                <a:gridCol w="1752600">
                  <a:extLst>
                    <a:ext uri="{9D8B030D-6E8A-4147-A177-3AD203B41FA5}">
                      <a16:colId xmlns:a16="http://schemas.microsoft.com/office/drawing/2014/main" val="20000"/>
                    </a:ext>
                  </a:extLst>
                </a:gridCol>
                <a:gridCol w="6019801">
                  <a:extLst>
                    <a:ext uri="{9D8B030D-6E8A-4147-A177-3AD203B41FA5}">
                      <a16:colId xmlns:a16="http://schemas.microsoft.com/office/drawing/2014/main" val="20001"/>
                    </a:ext>
                  </a:extLst>
                </a:gridCol>
              </a:tblGrid>
              <a:tr h="310118">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0" fontAlgn="base" latinLnBrk="0" hangingPunct="0">
                        <a:lnSpc>
                          <a:spcPct val="90000"/>
                        </a:lnSpc>
                        <a:spcBef>
                          <a:spcPct val="20000"/>
                        </a:spcBef>
                        <a:spcAft>
                          <a:spcPct val="0"/>
                        </a:spcAft>
                        <a:buClr>
                          <a:srgbClr val="CA3639"/>
                        </a:buClr>
                        <a:buSzPct val="120000"/>
                        <a:buFontTx/>
                        <a:buNone/>
                        <a:tabLst/>
                      </a:pPr>
                      <a:r>
                        <a:rPr kumimoji="0" lang="en-GB" sz="1200" u="none" strike="noStrike" cap="none" normalizeH="0" baseline="0" dirty="0">
                          <a:ln>
                            <a:noFill/>
                          </a:ln>
                          <a:effectLst/>
                        </a:rPr>
                        <a:t>Form of ITP</a:t>
                      </a:r>
                      <a:endParaRPr kumimoji="0" lang="en-GB" sz="1200" b="1" i="0" u="none" strike="noStrike" cap="none" normalizeH="0" baseline="0" dirty="0">
                        <a:ln>
                          <a:noFill/>
                        </a:ln>
                        <a:solidFill>
                          <a:schemeClr val="bg1"/>
                        </a:solidFill>
                        <a:effectLst/>
                        <a:latin typeface="Arial" charset="0"/>
                        <a:ea typeface="ＭＳ Ｐゴシック" pitchFamily="34" charset="-128"/>
                      </a:endParaRPr>
                    </a:p>
                  </a:txBody>
                  <a:tcPr anchor="ctr" horzOverflow="overflow">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AB1D1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0" fontAlgn="base" latinLnBrk="0" hangingPunct="0">
                        <a:lnSpc>
                          <a:spcPct val="90000"/>
                        </a:lnSpc>
                        <a:spcBef>
                          <a:spcPct val="20000"/>
                        </a:spcBef>
                        <a:spcAft>
                          <a:spcPct val="0"/>
                        </a:spcAft>
                        <a:buClr>
                          <a:srgbClr val="CA3639"/>
                        </a:buClr>
                        <a:buSzPct val="120000"/>
                        <a:buFontTx/>
                        <a:buNone/>
                        <a:tabLst/>
                      </a:pPr>
                      <a:r>
                        <a:rPr kumimoji="0" lang="en-GB" sz="1200" u="none" strike="noStrike" cap="none" normalizeH="0" baseline="0" dirty="0">
                          <a:ln>
                            <a:noFill/>
                          </a:ln>
                          <a:effectLst/>
                        </a:rPr>
                        <a:t>Description</a:t>
                      </a:r>
                      <a:endParaRPr kumimoji="0" lang="en-GB" sz="1200" b="1" i="0" u="none" strike="noStrike" cap="none" normalizeH="0" baseline="0" dirty="0">
                        <a:ln>
                          <a:noFill/>
                        </a:ln>
                        <a:solidFill>
                          <a:schemeClr val="bg1"/>
                        </a:solidFill>
                        <a:effectLst/>
                        <a:latin typeface="Arial" charset="0"/>
                        <a:ea typeface="ＭＳ Ｐゴシック" pitchFamily="34" charset="-128"/>
                      </a:endParaRPr>
                    </a:p>
                  </a:txBody>
                  <a:tcPr anchor="ctr" horzOverflow="overflow">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AB1D1D"/>
                    </a:solidFill>
                  </a:tcPr>
                </a:tc>
                <a:extLst>
                  <a:ext uri="{0D108BD9-81ED-4DB2-BD59-A6C34878D82A}">
                    <a16:rowId xmlns:a16="http://schemas.microsoft.com/office/drawing/2014/main" val="10000"/>
                  </a:ext>
                </a:extLst>
              </a:tr>
              <a:tr h="50948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0" fontAlgn="base" latinLnBrk="0" hangingPunct="0">
                        <a:lnSpc>
                          <a:spcPct val="90000"/>
                        </a:lnSpc>
                        <a:spcBef>
                          <a:spcPct val="20000"/>
                        </a:spcBef>
                        <a:spcAft>
                          <a:spcPct val="0"/>
                        </a:spcAft>
                        <a:buClr>
                          <a:srgbClr val="CA3639"/>
                        </a:buClr>
                        <a:buSzPct val="120000"/>
                        <a:buFontTx/>
                        <a:buNone/>
                        <a:tabLst/>
                      </a:pPr>
                      <a:r>
                        <a:rPr kumimoji="0" lang="en-GB" sz="1200" b="1" u="none" strike="noStrike" cap="none" normalizeH="0" baseline="0" dirty="0">
                          <a:ln>
                            <a:noFill/>
                          </a:ln>
                          <a:effectLst/>
                        </a:rPr>
                        <a:t>Newly diagnosed ITP</a:t>
                      </a:r>
                      <a:endParaRPr kumimoji="0" lang="en-GB" sz="1200" b="1" i="0" u="none" strike="noStrike" cap="none" normalizeH="0" baseline="0" dirty="0">
                        <a:ln>
                          <a:noFill/>
                        </a:ln>
                        <a:solidFill>
                          <a:schemeClr val="tx1">
                            <a:lumMod val="95000"/>
                            <a:lumOff val="5000"/>
                          </a:schemeClr>
                        </a:solidFill>
                        <a:effectLst/>
                        <a:latin typeface="Arial" charset="0"/>
                        <a:ea typeface="ＭＳ Ｐゴシック" pitchFamily="34" charset="-128"/>
                      </a:endParaRPr>
                    </a:p>
                  </a:txBody>
                  <a:tcPr anchor="ctr" horzOverflow="overflow">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0" fontAlgn="base" latinLnBrk="0" hangingPunct="0">
                        <a:lnSpc>
                          <a:spcPct val="90000"/>
                        </a:lnSpc>
                        <a:spcBef>
                          <a:spcPct val="20000"/>
                        </a:spcBef>
                        <a:spcAft>
                          <a:spcPct val="0"/>
                        </a:spcAft>
                        <a:buClr>
                          <a:schemeClr val="tx1"/>
                        </a:buClr>
                        <a:buSzPct val="120000"/>
                        <a:buFont typeface="Arial" panose="020B0604020202020204" pitchFamily="34" charset="0"/>
                        <a:buNone/>
                        <a:tabLst/>
                      </a:pPr>
                      <a:r>
                        <a:rPr kumimoji="0" lang="en-GB" sz="1200" u="none" strike="noStrike" cap="none" normalizeH="0" baseline="0" dirty="0">
                          <a:ln>
                            <a:noFill/>
                          </a:ln>
                          <a:solidFill>
                            <a:schemeClr val="accent1"/>
                          </a:solidFill>
                          <a:effectLst/>
                        </a:rPr>
                        <a:t>≤ 3 months </a:t>
                      </a:r>
                      <a:r>
                        <a:rPr kumimoji="0" lang="en-GB" sz="1200" u="none" strike="noStrike" cap="none" normalizeH="0" baseline="0" dirty="0">
                          <a:ln>
                            <a:noFill/>
                          </a:ln>
                          <a:effectLst/>
                        </a:rPr>
                        <a:t>from diagnosis</a:t>
                      </a:r>
                      <a:endParaRPr kumimoji="0" lang="en-GB" sz="1200" b="0" i="0" u="none" strike="noStrike" cap="none" normalizeH="0" baseline="0" dirty="0">
                        <a:ln>
                          <a:noFill/>
                        </a:ln>
                        <a:solidFill>
                          <a:schemeClr val="tx1">
                            <a:lumMod val="95000"/>
                            <a:lumOff val="5000"/>
                          </a:schemeClr>
                        </a:solidFill>
                        <a:effectLst/>
                        <a:latin typeface="Arial" charset="0"/>
                        <a:ea typeface="ＭＳ Ｐゴシック" pitchFamily="34" charset="-128"/>
                        <a:cs typeface="Arial" charset="0"/>
                      </a:endParaRPr>
                    </a:p>
                  </a:txBody>
                  <a:tcPr anchor="ctr" horzOverflow="overflow">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extLst>
                  <a:ext uri="{0D108BD9-81ED-4DB2-BD59-A6C34878D82A}">
                    <a16:rowId xmlns:a16="http://schemas.microsoft.com/office/drawing/2014/main" val="10006"/>
                  </a:ext>
                </a:extLst>
              </a:tr>
              <a:tr h="79744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0" fontAlgn="base" latinLnBrk="0" hangingPunct="0">
                        <a:lnSpc>
                          <a:spcPct val="90000"/>
                        </a:lnSpc>
                        <a:spcBef>
                          <a:spcPct val="20000"/>
                        </a:spcBef>
                        <a:spcAft>
                          <a:spcPct val="0"/>
                        </a:spcAft>
                        <a:buClr>
                          <a:srgbClr val="CA3639"/>
                        </a:buClr>
                        <a:buSzPct val="120000"/>
                        <a:buFontTx/>
                        <a:buNone/>
                        <a:tabLst/>
                      </a:pPr>
                      <a:r>
                        <a:rPr kumimoji="0" lang="en-GB" sz="1200" b="1" u="none" strike="noStrike" cap="none" normalizeH="0" baseline="0" dirty="0">
                          <a:ln>
                            <a:noFill/>
                          </a:ln>
                          <a:effectLst/>
                        </a:rPr>
                        <a:t>Persistent ITP</a:t>
                      </a:r>
                      <a:endParaRPr kumimoji="0" lang="en-GB" sz="1200" b="1" i="0" u="none" strike="noStrike" cap="none" normalizeH="0" baseline="0" dirty="0">
                        <a:ln>
                          <a:noFill/>
                        </a:ln>
                        <a:solidFill>
                          <a:schemeClr val="tx1">
                            <a:lumMod val="95000"/>
                            <a:lumOff val="5000"/>
                          </a:schemeClr>
                        </a:solidFill>
                        <a:effectLst/>
                        <a:latin typeface="Arial" charset="0"/>
                        <a:ea typeface="ＭＳ Ｐゴシック" pitchFamily="34" charset="-128"/>
                      </a:endParaRPr>
                    </a:p>
                  </a:txBody>
                  <a:tcPr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0" fontAlgn="base" latinLnBrk="0" hangingPunct="0">
                        <a:lnSpc>
                          <a:spcPct val="90000"/>
                        </a:lnSpc>
                        <a:spcBef>
                          <a:spcPct val="20000"/>
                        </a:spcBef>
                        <a:spcAft>
                          <a:spcPct val="0"/>
                        </a:spcAft>
                        <a:buClr>
                          <a:schemeClr val="tx1"/>
                        </a:buClr>
                        <a:buSzPct val="120000"/>
                        <a:buFont typeface="Arial" panose="020B0604020202020204" pitchFamily="34" charset="0"/>
                        <a:buNone/>
                        <a:tabLst/>
                      </a:pPr>
                      <a:r>
                        <a:rPr kumimoji="0" lang="en-GB" sz="1200" u="none" strike="noStrike" cap="none" normalizeH="0" baseline="0" dirty="0">
                          <a:ln>
                            <a:noFill/>
                          </a:ln>
                          <a:solidFill>
                            <a:schemeClr val="accent1"/>
                          </a:solidFill>
                          <a:effectLst/>
                        </a:rPr>
                        <a:t>3–12 months </a:t>
                      </a:r>
                      <a:r>
                        <a:rPr kumimoji="0" lang="en-GB" sz="1200" u="none" strike="noStrike" cap="none" normalizeH="0" baseline="0" dirty="0">
                          <a:ln>
                            <a:noFill/>
                          </a:ln>
                          <a:effectLst/>
                        </a:rPr>
                        <a:t>from diagnosis, including:</a:t>
                      </a:r>
                    </a:p>
                    <a:p>
                      <a:pPr marL="228600" marR="0" lvl="1" indent="-228600" algn="l" defTabSz="914400" rtl="0" eaLnBrk="0" fontAlgn="base" latinLnBrk="0" hangingPunct="0">
                        <a:lnSpc>
                          <a:spcPct val="90000"/>
                        </a:lnSpc>
                        <a:spcBef>
                          <a:spcPct val="20000"/>
                        </a:spcBef>
                        <a:spcAft>
                          <a:spcPct val="0"/>
                        </a:spcAft>
                        <a:buClr>
                          <a:schemeClr val="tx1"/>
                        </a:buClr>
                        <a:buSzTx/>
                        <a:buFont typeface="Arial" panose="020B0604020202020204" pitchFamily="34" charset="0"/>
                        <a:buChar char="•"/>
                        <a:tabLst/>
                      </a:pPr>
                      <a:r>
                        <a:rPr kumimoji="0" lang="en-GB" sz="1200" u="none" strike="noStrike" cap="none" normalizeH="0" baseline="0" dirty="0">
                          <a:ln>
                            <a:noFill/>
                          </a:ln>
                          <a:effectLst/>
                        </a:rPr>
                        <a:t>Patients </a:t>
                      </a:r>
                      <a:r>
                        <a:rPr kumimoji="0" lang="en-GB" sz="1200" u="none" strike="noStrike" cap="none" normalizeH="0" baseline="0" dirty="0">
                          <a:ln>
                            <a:noFill/>
                          </a:ln>
                          <a:solidFill>
                            <a:schemeClr val="accent1"/>
                          </a:solidFill>
                          <a:effectLst/>
                        </a:rPr>
                        <a:t>not reaching spontaneous remission</a:t>
                      </a:r>
                    </a:p>
                    <a:p>
                      <a:pPr marL="228600" marR="0" lvl="1" indent="-228600" algn="l" defTabSz="914400" rtl="0" eaLnBrk="0" fontAlgn="base" latinLnBrk="0" hangingPunct="0">
                        <a:lnSpc>
                          <a:spcPct val="90000"/>
                        </a:lnSpc>
                        <a:spcBef>
                          <a:spcPct val="20000"/>
                        </a:spcBef>
                        <a:spcAft>
                          <a:spcPct val="0"/>
                        </a:spcAft>
                        <a:buClr>
                          <a:schemeClr val="tx1"/>
                        </a:buClr>
                        <a:buSzTx/>
                        <a:buFont typeface="Arial" panose="020B0604020202020204" pitchFamily="34" charset="0"/>
                        <a:buChar char="•"/>
                        <a:tabLst/>
                      </a:pPr>
                      <a:r>
                        <a:rPr kumimoji="0" lang="en-GB" sz="1200" u="none" strike="noStrike" cap="none" normalizeH="0" baseline="0" dirty="0">
                          <a:ln>
                            <a:noFill/>
                          </a:ln>
                          <a:effectLst/>
                        </a:rPr>
                        <a:t>Patients </a:t>
                      </a:r>
                      <a:r>
                        <a:rPr kumimoji="0" lang="en-GB" sz="1200" u="none" strike="noStrike" cap="none" normalizeH="0" baseline="0" dirty="0">
                          <a:ln>
                            <a:noFill/>
                          </a:ln>
                          <a:solidFill>
                            <a:schemeClr val="accent1"/>
                          </a:solidFill>
                          <a:effectLst/>
                        </a:rPr>
                        <a:t>failing to maintain complete response to therapy</a:t>
                      </a:r>
                      <a:endParaRPr kumimoji="0" lang="en-GB" sz="1200" b="0" i="0" u="none" strike="noStrike" cap="none" normalizeH="0" baseline="0" dirty="0">
                        <a:ln>
                          <a:noFill/>
                        </a:ln>
                        <a:solidFill>
                          <a:schemeClr val="accent1"/>
                        </a:solidFill>
                        <a:effectLst/>
                        <a:latin typeface="Arial" charset="0"/>
                        <a:ea typeface="ＭＳ Ｐゴシック" pitchFamily="34" charset="-128"/>
                      </a:endParaRPr>
                    </a:p>
                  </a:txBody>
                  <a:tcPr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F2F2"/>
                    </a:solidFill>
                  </a:tcPr>
                </a:tc>
                <a:extLst>
                  <a:ext uri="{0D108BD9-81ED-4DB2-BD59-A6C34878D82A}">
                    <a16:rowId xmlns:a16="http://schemas.microsoft.com/office/drawing/2014/main" val="10007"/>
                  </a:ext>
                </a:extLst>
              </a:tr>
              <a:tr h="31011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0" fontAlgn="base" latinLnBrk="0" hangingPunct="0">
                        <a:lnSpc>
                          <a:spcPct val="90000"/>
                        </a:lnSpc>
                        <a:spcBef>
                          <a:spcPct val="20000"/>
                        </a:spcBef>
                        <a:spcAft>
                          <a:spcPct val="0"/>
                        </a:spcAft>
                        <a:buClr>
                          <a:srgbClr val="CA3639"/>
                        </a:buClr>
                        <a:buSzPct val="120000"/>
                        <a:buFontTx/>
                        <a:buNone/>
                        <a:tabLst/>
                      </a:pPr>
                      <a:r>
                        <a:rPr kumimoji="0" lang="en-GB" sz="1200" b="1" u="none" strike="noStrike" cap="none" normalizeH="0" baseline="0" dirty="0">
                          <a:ln>
                            <a:noFill/>
                          </a:ln>
                          <a:effectLst/>
                        </a:rPr>
                        <a:t>Chronic ITP</a:t>
                      </a:r>
                      <a:endParaRPr kumimoji="0" lang="en-GB" sz="1200" b="1" i="0" u="none" strike="noStrike" cap="none" normalizeH="0" baseline="0" dirty="0">
                        <a:ln>
                          <a:noFill/>
                        </a:ln>
                        <a:solidFill>
                          <a:schemeClr val="tx1">
                            <a:lumMod val="95000"/>
                            <a:lumOff val="5000"/>
                          </a:schemeClr>
                        </a:solidFill>
                        <a:effectLst/>
                        <a:latin typeface="Arial" charset="0"/>
                        <a:ea typeface="ＭＳ Ｐゴシック" pitchFamily="34" charset="-128"/>
                      </a:endParaRPr>
                    </a:p>
                  </a:txBody>
                  <a:tcPr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0" fontAlgn="base" latinLnBrk="0" hangingPunct="0">
                        <a:lnSpc>
                          <a:spcPct val="90000"/>
                        </a:lnSpc>
                        <a:spcBef>
                          <a:spcPct val="20000"/>
                        </a:spcBef>
                        <a:spcAft>
                          <a:spcPct val="0"/>
                        </a:spcAft>
                        <a:buClr>
                          <a:schemeClr val="tx1"/>
                        </a:buClr>
                        <a:buSzPct val="120000"/>
                        <a:buFont typeface="Arial" panose="020B0604020202020204" pitchFamily="34" charset="0"/>
                        <a:buNone/>
                        <a:tabLst/>
                      </a:pPr>
                      <a:r>
                        <a:rPr kumimoji="0" lang="en-GB" sz="1200" u="none" strike="noStrike" cap="none" normalizeH="0" baseline="0" dirty="0">
                          <a:ln>
                            <a:noFill/>
                          </a:ln>
                          <a:solidFill>
                            <a:schemeClr val="accent1"/>
                          </a:solidFill>
                          <a:effectLst/>
                        </a:rPr>
                        <a:t>&gt; 12 months </a:t>
                      </a:r>
                      <a:r>
                        <a:rPr kumimoji="0" lang="en-GB" sz="1200" u="none" strike="noStrike" cap="none" normalizeH="0" baseline="0" dirty="0">
                          <a:ln>
                            <a:noFill/>
                          </a:ln>
                          <a:effectLst/>
                        </a:rPr>
                        <a:t>from diagnosis</a:t>
                      </a:r>
                      <a:endParaRPr kumimoji="0" lang="en-GB" sz="1200" b="0" i="0" u="none" strike="noStrike" cap="none" normalizeH="0" baseline="0" dirty="0">
                        <a:ln>
                          <a:noFill/>
                        </a:ln>
                        <a:solidFill>
                          <a:schemeClr val="tx1">
                            <a:lumMod val="95000"/>
                            <a:lumOff val="5000"/>
                          </a:schemeClr>
                        </a:solidFill>
                        <a:effectLst/>
                        <a:latin typeface="Arial" charset="0"/>
                        <a:ea typeface="ＭＳ Ｐゴシック" pitchFamily="34" charset="-128"/>
                        <a:cs typeface="Arial" charset="0"/>
                      </a:endParaRPr>
                    </a:p>
                  </a:txBody>
                  <a:tcPr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extLst>
                  <a:ext uri="{0D108BD9-81ED-4DB2-BD59-A6C34878D82A}">
                    <a16:rowId xmlns:a16="http://schemas.microsoft.com/office/drawing/2014/main" val="10008"/>
                  </a:ext>
                </a:extLst>
              </a:tr>
              <a:tr h="70884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0" fontAlgn="base" latinLnBrk="0" hangingPunct="0">
                        <a:lnSpc>
                          <a:spcPct val="90000"/>
                        </a:lnSpc>
                        <a:spcBef>
                          <a:spcPct val="20000"/>
                        </a:spcBef>
                        <a:spcAft>
                          <a:spcPct val="0"/>
                        </a:spcAft>
                        <a:buClr>
                          <a:srgbClr val="CA3639"/>
                        </a:buClr>
                        <a:buSzPct val="120000"/>
                        <a:buFontTx/>
                        <a:buNone/>
                        <a:tabLst/>
                      </a:pPr>
                      <a:r>
                        <a:rPr kumimoji="0" lang="en-GB" sz="1200" b="1" u="none" strike="noStrike" cap="none" normalizeH="0" baseline="0" dirty="0">
                          <a:ln>
                            <a:noFill/>
                          </a:ln>
                          <a:effectLst/>
                        </a:rPr>
                        <a:t>Severe ITP</a:t>
                      </a:r>
                      <a:endParaRPr kumimoji="0" lang="en-GB" sz="1200" b="1" i="0" u="none" strike="noStrike" cap="none" normalizeH="0" baseline="0" dirty="0">
                        <a:ln>
                          <a:noFill/>
                        </a:ln>
                        <a:solidFill>
                          <a:schemeClr val="tx1">
                            <a:lumMod val="95000"/>
                            <a:lumOff val="5000"/>
                          </a:schemeClr>
                        </a:solidFill>
                        <a:effectLst/>
                        <a:latin typeface="Arial" charset="0"/>
                        <a:ea typeface="ＭＳ Ｐゴシック" pitchFamily="34" charset="-128"/>
                      </a:endParaRPr>
                    </a:p>
                  </a:txBody>
                  <a:tcPr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0" fontAlgn="base" latinLnBrk="0" hangingPunct="0">
                        <a:lnSpc>
                          <a:spcPct val="90000"/>
                        </a:lnSpc>
                        <a:spcBef>
                          <a:spcPct val="20000"/>
                        </a:spcBef>
                        <a:spcAft>
                          <a:spcPct val="0"/>
                        </a:spcAft>
                        <a:buClr>
                          <a:schemeClr val="tx1"/>
                        </a:buClr>
                        <a:buSzPct val="120000"/>
                        <a:buFont typeface="Arial" panose="020B0604020202020204" pitchFamily="34" charset="0"/>
                        <a:buNone/>
                        <a:tabLst/>
                      </a:pPr>
                      <a:r>
                        <a:rPr kumimoji="0" lang="en-GB" sz="1200" u="none" strike="noStrike" cap="none" normalizeH="0" baseline="0" dirty="0">
                          <a:ln>
                            <a:noFill/>
                          </a:ln>
                          <a:solidFill>
                            <a:schemeClr val="accent1"/>
                          </a:solidFill>
                          <a:effectLst/>
                        </a:rPr>
                        <a:t>Bleeding symptoms </a:t>
                      </a:r>
                      <a:r>
                        <a:rPr kumimoji="0" lang="en-GB" sz="1200" u="none" strike="noStrike" cap="none" normalizeH="0" baseline="0" dirty="0">
                          <a:ln>
                            <a:noFill/>
                          </a:ln>
                          <a:effectLst/>
                        </a:rPr>
                        <a:t>at presentation sufficient to </a:t>
                      </a:r>
                      <a:r>
                        <a:rPr kumimoji="0" lang="en-GB" sz="1200" u="none" strike="noStrike" cap="none" normalizeH="0" baseline="0" dirty="0">
                          <a:ln>
                            <a:noFill/>
                          </a:ln>
                          <a:solidFill>
                            <a:schemeClr val="accent1"/>
                          </a:solidFill>
                          <a:effectLst/>
                        </a:rPr>
                        <a:t>mandate treatment</a:t>
                      </a:r>
                      <a:r>
                        <a:rPr kumimoji="0" lang="en-GB" sz="1200" u="none" strike="noStrike" cap="none" normalizeH="0" baseline="0" dirty="0">
                          <a:ln>
                            <a:noFill/>
                          </a:ln>
                          <a:effectLst/>
                        </a:rPr>
                        <a:t>, or occurrence of new bleeding symptoms </a:t>
                      </a:r>
                      <a:r>
                        <a:rPr kumimoji="0" lang="en-GB" sz="1200" u="none" strike="noStrike" cap="none" normalizeH="0" baseline="0" dirty="0">
                          <a:ln>
                            <a:noFill/>
                          </a:ln>
                          <a:solidFill>
                            <a:schemeClr val="accent1"/>
                          </a:solidFill>
                          <a:effectLst/>
                        </a:rPr>
                        <a:t>requiring additional therapeutic intervention </a:t>
                      </a:r>
                      <a:r>
                        <a:rPr kumimoji="0" lang="en-GB" sz="1200" u="none" strike="noStrike" cap="none" normalizeH="0" baseline="0" dirty="0">
                          <a:ln>
                            <a:noFill/>
                          </a:ln>
                          <a:effectLst/>
                        </a:rPr>
                        <a:t>with a </a:t>
                      </a:r>
                      <a:r>
                        <a:rPr kumimoji="0" lang="en-GB" sz="1200" u="none" strike="noStrike" cap="none" normalizeH="0" baseline="0" dirty="0">
                          <a:ln>
                            <a:noFill/>
                          </a:ln>
                          <a:solidFill>
                            <a:schemeClr val="accent1"/>
                          </a:solidFill>
                          <a:effectLst/>
                        </a:rPr>
                        <a:t>different</a:t>
                      </a:r>
                      <a:r>
                        <a:rPr kumimoji="0" lang="en-GB" sz="1200" u="none" strike="noStrike" cap="none" normalizeH="0" baseline="0" dirty="0">
                          <a:ln>
                            <a:noFill/>
                          </a:ln>
                          <a:effectLst/>
                        </a:rPr>
                        <a:t> platelet-enhancing agent or an </a:t>
                      </a:r>
                      <a:r>
                        <a:rPr kumimoji="0" lang="en-GB" sz="1200" u="none" strike="noStrike" cap="none" normalizeH="0" baseline="0" dirty="0">
                          <a:ln>
                            <a:noFill/>
                          </a:ln>
                          <a:solidFill>
                            <a:schemeClr val="accent1"/>
                          </a:solidFill>
                          <a:effectLst/>
                        </a:rPr>
                        <a:t>increased dose</a:t>
                      </a:r>
                      <a:endParaRPr kumimoji="0" lang="en-GB" sz="1200" b="0" i="0" u="none" strike="noStrike" cap="none" normalizeH="0" baseline="0" dirty="0">
                        <a:ln>
                          <a:noFill/>
                        </a:ln>
                        <a:solidFill>
                          <a:schemeClr val="accent1"/>
                        </a:solidFill>
                        <a:effectLst/>
                        <a:latin typeface="Arial" charset="0"/>
                        <a:ea typeface="ＭＳ Ｐゴシック" pitchFamily="34" charset="-128"/>
                      </a:endParaRPr>
                    </a:p>
                  </a:txBody>
                  <a:tcPr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F2F2"/>
                    </a:solidFill>
                  </a:tcPr>
                </a:tc>
                <a:extLst>
                  <a:ext uri="{0D108BD9-81ED-4DB2-BD59-A6C34878D82A}">
                    <a16:rowId xmlns:a16="http://schemas.microsoft.com/office/drawing/2014/main" val="10009"/>
                  </a:ext>
                </a:extLst>
              </a:tr>
              <a:tr h="50948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0" fontAlgn="base" latinLnBrk="0" hangingPunct="0">
                        <a:lnSpc>
                          <a:spcPct val="90000"/>
                        </a:lnSpc>
                        <a:spcBef>
                          <a:spcPct val="20000"/>
                        </a:spcBef>
                        <a:spcAft>
                          <a:spcPct val="0"/>
                        </a:spcAft>
                        <a:buClr>
                          <a:srgbClr val="CA3639"/>
                        </a:buClr>
                        <a:buSzPct val="120000"/>
                        <a:buFontTx/>
                        <a:buNone/>
                        <a:tabLst/>
                      </a:pPr>
                      <a:r>
                        <a:rPr kumimoji="0" lang="en-GB" sz="1200" b="1" u="none" strike="noStrike" cap="none" normalizeH="0" baseline="0" dirty="0">
                          <a:ln>
                            <a:noFill/>
                          </a:ln>
                          <a:solidFill>
                            <a:schemeClr val="tx1"/>
                          </a:solidFill>
                          <a:effectLst/>
                        </a:rPr>
                        <a:t>Refractory ITP</a:t>
                      </a:r>
                      <a:r>
                        <a:rPr kumimoji="0" lang="en-GB" sz="1200" b="1" u="none" strike="noStrike" cap="none" normalizeH="0" baseline="30000" dirty="0">
                          <a:ln>
                            <a:noFill/>
                          </a:ln>
                          <a:solidFill>
                            <a:schemeClr val="tx1"/>
                          </a:solidFill>
                          <a:effectLst/>
                        </a:rPr>
                        <a:t>2</a:t>
                      </a:r>
                      <a:endParaRPr kumimoji="0" lang="en-GB" sz="1200" b="1" i="0" u="none" strike="noStrike" cap="none" normalizeH="0" baseline="0" dirty="0">
                        <a:ln>
                          <a:noFill/>
                        </a:ln>
                        <a:solidFill>
                          <a:schemeClr val="tx1"/>
                        </a:solidFill>
                        <a:effectLst/>
                        <a:latin typeface="Arial" charset="0"/>
                        <a:ea typeface="ＭＳ Ｐゴシック" pitchFamily="34" charset="-128"/>
                      </a:endParaRPr>
                    </a:p>
                  </a:txBody>
                  <a:tcPr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0" fontAlgn="base" latinLnBrk="0" hangingPunct="0">
                        <a:lnSpc>
                          <a:spcPct val="90000"/>
                        </a:lnSpc>
                        <a:spcBef>
                          <a:spcPct val="20000"/>
                        </a:spcBef>
                        <a:spcAft>
                          <a:spcPct val="0"/>
                        </a:spcAft>
                        <a:buClr>
                          <a:schemeClr val="tx1"/>
                        </a:buClr>
                        <a:buSzPct val="120000"/>
                        <a:buFont typeface="Arial" panose="020B0604020202020204" pitchFamily="34" charset="0"/>
                        <a:buNone/>
                        <a:tabLst/>
                      </a:pPr>
                      <a:r>
                        <a:rPr kumimoji="0" lang="en-US" sz="1200" u="none" strike="noStrike" cap="none" normalizeH="0" baseline="0" dirty="0">
                          <a:ln>
                            <a:noFill/>
                          </a:ln>
                          <a:solidFill>
                            <a:schemeClr val="tx1"/>
                          </a:solidFill>
                          <a:effectLst/>
                        </a:rPr>
                        <a:t>Patients who have </a:t>
                      </a:r>
                      <a:r>
                        <a:rPr kumimoji="0" lang="en-US" sz="1200" u="none" strike="noStrike" cap="none" normalizeH="0" baseline="0" dirty="0">
                          <a:ln>
                            <a:noFill/>
                          </a:ln>
                          <a:solidFill>
                            <a:schemeClr val="accent1"/>
                          </a:solidFill>
                          <a:effectLst/>
                        </a:rPr>
                        <a:t>failed splenectomy</a:t>
                      </a:r>
                      <a:r>
                        <a:rPr kumimoji="0" lang="en-US" sz="1200" u="none" strike="noStrike" cap="none" normalizeH="0" baseline="0" dirty="0">
                          <a:ln>
                            <a:noFill/>
                          </a:ln>
                          <a:solidFill>
                            <a:schemeClr val="tx1"/>
                          </a:solidFill>
                          <a:effectLst/>
                        </a:rPr>
                        <a:t> or relapsed thereafter, and have </a:t>
                      </a:r>
                      <a:r>
                        <a:rPr kumimoji="0" lang="en-US" sz="1200" u="none" strike="noStrike" cap="none" normalizeH="0" baseline="0" dirty="0">
                          <a:ln>
                            <a:noFill/>
                          </a:ln>
                          <a:solidFill>
                            <a:schemeClr val="accent1"/>
                          </a:solidFill>
                          <a:effectLst/>
                        </a:rPr>
                        <a:t>severe ITP</a:t>
                      </a:r>
                      <a:r>
                        <a:rPr kumimoji="0" lang="en-US" sz="1200" u="none" strike="noStrike" cap="none" normalizeH="0" baseline="0" dirty="0">
                          <a:ln>
                            <a:noFill/>
                          </a:ln>
                          <a:solidFill>
                            <a:schemeClr val="tx1"/>
                          </a:solidFill>
                          <a:effectLst/>
                        </a:rPr>
                        <a:t> or have a </a:t>
                      </a:r>
                      <a:r>
                        <a:rPr kumimoji="0" lang="en-US" sz="1200" u="none" strike="noStrike" cap="none" normalizeH="0" baseline="0" dirty="0">
                          <a:ln>
                            <a:noFill/>
                          </a:ln>
                          <a:solidFill>
                            <a:schemeClr val="accent1"/>
                          </a:solidFill>
                          <a:effectLst/>
                        </a:rPr>
                        <a:t>risk of bleeding that requires </a:t>
                      </a:r>
                      <a:r>
                        <a:rPr kumimoji="0" lang="en-US" sz="1200" u="none" strike="noStrike" cap="none" normalizeH="0" baseline="0" dirty="0" smtClean="0">
                          <a:ln>
                            <a:noFill/>
                          </a:ln>
                          <a:solidFill>
                            <a:schemeClr val="accent1"/>
                          </a:solidFill>
                          <a:effectLst/>
                        </a:rPr>
                        <a:t>therapy</a:t>
                      </a:r>
                    </a:p>
                    <a:p>
                      <a:pPr marL="0" marR="0" lvl="0" indent="0" algn="l" defTabSz="914400" rtl="0" eaLnBrk="0" fontAlgn="base" latinLnBrk="0" hangingPunct="0">
                        <a:lnSpc>
                          <a:spcPct val="90000"/>
                        </a:lnSpc>
                        <a:spcBef>
                          <a:spcPct val="20000"/>
                        </a:spcBef>
                        <a:spcAft>
                          <a:spcPct val="0"/>
                        </a:spcAft>
                        <a:buClr>
                          <a:schemeClr val="tx1"/>
                        </a:buClr>
                        <a:buSzPct val="120000"/>
                        <a:buFont typeface="Arial" panose="020B0604020202020204" pitchFamily="34" charset="0"/>
                        <a:buNone/>
                        <a:tabLst/>
                      </a:pPr>
                      <a:r>
                        <a:rPr kumimoji="0" lang="en-US" sz="1200" b="0" i="0" u="none" strike="noStrike" cap="none" normalizeH="0" baseline="0" dirty="0" smtClean="0">
                          <a:ln>
                            <a:noFill/>
                          </a:ln>
                          <a:solidFill>
                            <a:schemeClr val="tx1"/>
                          </a:solidFill>
                          <a:effectLst/>
                          <a:latin typeface="Arial" charset="0"/>
                          <a:ea typeface="ＭＳ Ｐゴシック" pitchFamily="34" charset="-128"/>
                        </a:rPr>
                        <a:t>Since in modern practice, splenectomy is only performed on a small minority, therefore refractory is often referred to patients who have </a:t>
                      </a:r>
                      <a:r>
                        <a:rPr kumimoji="0" lang="en-US" sz="1200" b="0" i="0" u="none" strike="noStrike" cap="none" normalizeH="0" baseline="0" dirty="0" smtClean="0">
                          <a:ln>
                            <a:noFill/>
                          </a:ln>
                          <a:solidFill>
                            <a:schemeClr val="accent1"/>
                          </a:solidFill>
                          <a:effectLst/>
                          <a:latin typeface="Arial" charset="0"/>
                          <a:ea typeface="ＭＳ Ｐゴシック" pitchFamily="34" charset="-128"/>
                        </a:rPr>
                        <a:t>failed multiple lines</a:t>
                      </a:r>
                      <a:r>
                        <a:rPr kumimoji="0" lang="en-US" sz="1200" b="0" i="0" u="none" strike="noStrike" cap="none" normalizeH="0" baseline="0" dirty="0" smtClean="0">
                          <a:ln>
                            <a:noFill/>
                          </a:ln>
                          <a:solidFill>
                            <a:schemeClr val="tx1"/>
                          </a:solidFill>
                          <a:effectLst/>
                          <a:latin typeface="Arial" charset="0"/>
                          <a:ea typeface="ＭＳ Ｐゴシック" pitchFamily="34" charset="-128"/>
                        </a:rPr>
                        <a:t> of therapy.</a:t>
                      </a:r>
                      <a:endParaRPr kumimoji="0" lang="en-GB" sz="1200" b="0" i="0" u="none" strike="noStrike" cap="none" normalizeH="0" baseline="0" dirty="0">
                        <a:ln>
                          <a:noFill/>
                        </a:ln>
                        <a:solidFill>
                          <a:schemeClr val="tx1"/>
                        </a:solidFill>
                        <a:effectLst/>
                        <a:latin typeface="Arial" charset="0"/>
                        <a:ea typeface="ＭＳ Ｐゴシック" pitchFamily="34" charset="-128"/>
                      </a:endParaRPr>
                    </a:p>
                  </a:txBody>
                  <a:tcPr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extLst>
                  <a:ext uri="{0D108BD9-81ED-4DB2-BD59-A6C34878D82A}">
                    <a16:rowId xmlns:a16="http://schemas.microsoft.com/office/drawing/2014/main" val="10010"/>
                  </a:ext>
                </a:extLst>
              </a:tr>
            </a:tbl>
          </a:graphicData>
        </a:graphic>
      </p:graphicFrame>
      <p:sp>
        <p:nvSpPr>
          <p:cNvPr id="5" name="Content Placeholder 2">
            <a:extLst>
              <a:ext uri="{FF2B5EF4-FFF2-40B4-BE49-F238E27FC236}">
                <a16:creationId xmlns:a16="http://schemas.microsoft.com/office/drawing/2014/main" id="{3A561649-BB99-4ECD-9194-FCACBDB5E378}"/>
              </a:ext>
            </a:extLst>
          </p:cNvPr>
          <p:cNvSpPr txBox="1">
            <a:spLocks/>
          </p:cNvSpPr>
          <p:nvPr/>
        </p:nvSpPr>
        <p:spPr>
          <a:xfrm>
            <a:off x="2345379" y="1786235"/>
            <a:ext cx="7772400" cy="960120"/>
          </a:xfrm>
          <a:prstGeom prst="rect">
            <a:avLst/>
          </a:prstGeom>
        </p:spPr>
        <p:txBody>
          <a:bodyPr vert="horz" lIns="0" tIns="0" rIns="0" bIns="0" spcCol="182880" rtlCol="0">
            <a:noAutofit/>
          </a:bodyPr>
          <a:lst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ct val="100000"/>
            </a:pPr>
            <a:r>
              <a:rPr lang="en-GB" sz="1350" dirty="0">
                <a:solidFill>
                  <a:srgbClr val="000000"/>
                </a:solidFill>
                <a:latin typeface="Arial"/>
              </a:rPr>
              <a:t>ITP is classified according to the </a:t>
            </a:r>
            <a:r>
              <a:rPr lang="en-US" sz="1350" dirty="0" smtClean="0">
                <a:solidFill>
                  <a:srgbClr val="000000"/>
                </a:solidFill>
                <a:latin typeface="Arial"/>
              </a:rPr>
              <a:t>(1) </a:t>
            </a:r>
            <a:r>
              <a:rPr lang="en-GB" sz="1350" b="1" dirty="0" smtClean="0">
                <a:solidFill>
                  <a:srgbClr val="000000"/>
                </a:solidFill>
                <a:latin typeface="Arial"/>
              </a:rPr>
              <a:t>time </a:t>
            </a:r>
            <a:r>
              <a:rPr lang="en-GB" sz="1350" b="1" dirty="0">
                <a:solidFill>
                  <a:srgbClr val="000000"/>
                </a:solidFill>
                <a:latin typeface="Arial"/>
              </a:rPr>
              <a:t>from diagnosis</a:t>
            </a:r>
            <a:r>
              <a:rPr lang="en-GB" sz="1350" dirty="0">
                <a:solidFill>
                  <a:srgbClr val="000000"/>
                </a:solidFill>
                <a:latin typeface="Arial"/>
              </a:rPr>
              <a:t>, </a:t>
            </a:r>
            <a:r>
              <a:rPr lang="en-GB" sz="1350" dirty="0" smtClean="0">
                <a:solidFill>
                  <a:srgbClr val="000000"/>
                </a:solidFill>
                <a:latin typeface="Arial"/>
              </a:rPr>
              <a:t>(2) </a:t>
            </a:r>
            <a:r>
              <a:rPr lang="en-GB" sz="1350" b="1" dirty="0" smtClean="0">
                <a:solidFill>
                  <a:srgbClr val="000000"/>
                </a:solidFill>
                <a:latin typeface="Arial"/>
              </a:rPr>
              <a:t>severity</a:t>
            </a:r>
            <a:r>
              <a:rPr lang="en-GB" sz="1350" dirty="0" smtClean="0">
                <a:solidFill>
                  <a:srgbClr val="000000"/>
                </a:solidFill>
                <a:latin typeface="Arial"/>
              </a:rPr>
              <a:t> </a:t>
            </a:r>
            <a:r>
              <a:rPr lang="en-GB" sz="1350" dirty="0">
                <a:solidFill>
                  <a:srgbClr val="000000"/>
                </a:solidFill>
                <a:latin typeface="Arial"/>
              </a:rPr>
              <a:t>of the disease, and </a:t>
            </a:r>
            <a:r>
              <a:rPr lang="en-GB" sz="1350" dirty="0" smtClean="0">
                <a:solidFill>
                  <a:srgbClr val="000000"/>
                </a:solidFill>
                <a:latin typeface="Arial"/>
              </a:rPr>
              <a:t>(3) </a:t>
            </a:r>
            <a:r>
              <a:rPr lang="en-GB" sz="1350" b="1" dirty="0" smtClean="0">
                <a:solidFill>
                  <a:srgbClr val="000000"/>
                </a:solidFill>
                <a:latin typeface="Arial"/>
              </a:rPr>
              <a:t>response </a:t>
            </a:r>
            <a:r>
              <a:rPr lang="en-GB" sz="1350" b="1" dirty="0">
                <a:solidFill>
                  <a:srgbClr val="000000"/>
                </a:solidFill>
                <a:latin typeface="Arial"/>
              </a:rPr>
              <a:t>to treatments</a:t>
            </a:r>
            <a:r>
              <a:rPr lang="en-GB" sz="1350" dirty="0">
                <a:solidFill>
                  <a:srgbClr val="000000"/>
                </a:solidFill>
                <a:latin typeface="Arial"/>
              </a:rPr>
              <a:t> </a:t>
            </a:r>
            <a:endParaRPr lang="en-GB" sz="1350" baseline="30000" dirty="0">
              <a:solidFill>
                <a:srgbClr val="000000"/>
              </a:solidFill>
              <a:latin typeface="Arial"/>
            </a:endParaRPr>
          </a:p>
        </p:txBody>
      </p:sp>
      <p:sp>
        <p:nvSpPr>
          <p:cNvPr id="6" name="TextBox 5"/>
          <p:cNvSpPr txBox="1"/>
          <p:nvPr/>
        </p:nvSpPr>
        <p:spPr>
          <a:xfrm>
            <a:off x="2300438" y="5996539"/>
            <a:ext cx="7921591" cy="707886"/>
          </a:xfrm>
          <a:prstGeom prst="rect">
            <a:avLst/>
          </a:prstGeom>
          <a:noFill/>
        </p:spPr>
        <p:txBody>
          <a:bodyPr wrap="square" rtlCol="0">
            <a:spAutoFit/>
          </a:bodyPr>
          <a:lstStyle/>
          <a:p>
            <a:r>
              <a:rPr lang="en-US" sz="1000" dirty="0" smtClean="0"/>
              <a:t>1. </a:t>
            </a:r>
            <a:r>
              <a:rPr lang="en-US" sz="1000" dirty="0" err="1" smtClean="0"/>
              <a:t>Neunert</a:t>
            </a:r>
            <a:r>
              <a:rPr lang="en-US" sz="1000" dirty="0" smtClean="0"/>
              <a:t> CE, et al. Blood. 2008;112:4003-8.</a:t>
            </a:r>
          </a:p>
          <a:p>
            <a:r>
              <a:rPr lang="en-US" sz="1000" dirty="0" smtClean="0"/>
              <a:t>2. </a:t>
            </a:r>
            <a:r>
              <a:rPr lang="en-US" sz="1000" dirty="0" err="1" smtClean="0"/>
              <a:t>Neunert</a:t>
            </a:r>
            <a:r>
              <a:rPr lang="en-US" sz="1000" dirty="0" smtClean="0"/>
              <a:t> C, et al. Blood. 2011;117:4190-207.</a:t>
            </a:r>
          </a:p>
          <a:p>
            <a:r>
              <a:rPr lang="en-US" sz="1000" dirty="0" smtClean="0"/>
              <a:t>3. Newton JL, et al. </a:t>
            </a:r>
            <a:r>
              <a:rPr lang="en-US" sz="1000" dirty="0" err="1" smtClean="0"/>
              <a:t>Eur</a:t>
            </a:r>
            <a:r>
              <a:rPr lang="en-US" sz="1000" dirty="0" smtClean="0"/>
              <a:t> J </a:t>
            </a:r>
            <a:r>
              <a:rPr lang="en-US" sz="1000" dirty="0" err="1" smtClean="0"/>
              <a:t>Haematol</a:t>
            </a:r>
            <a:r>
              <a:rPr lang="en-US" sz="1000" dirty="0" smtClean="0"/>
              <a:t>. 2011;86:420-9.</a:t>
            </a:r>
          </a:p>
          <a:p>
            <a:r>
              <a:rPr lang="en-US" sz="1000" dirty="0" smtClean="0"/>
              <a:t>4. Kim KJ, et al. Br J </a:t>
            </a:r>
            <a:r>
              <a:rPr lang="en-US" sz="1000" dirty="0" err="1" smtClean="0"/>
              <a:t>Haematol</a:t>
            </a:r>
            <a:r>
              <a:rPr lang="en-US" sz="1000" dirty="0" smtClean="0"/>
              <a:t>. 2013;161:706-14.</a:t>
            </a:r>
          </a:p>
        </p:txBody>
      </p:sp>
    </p:spTree>
    <p:extLst>
      <p:ext uri="{BB962C8B-B14F-4D97-AF65-F5344CB8AC3E}">
        <p14:creationId xmlns:p14="http://schemas.microsoft.com/office/powerpoint/2010/main" val="2146854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 of primary ITP</a:t>
            </a:r>
            <a:endParaRPr lang="en-US" dirty="0"/>
          </a:p>
        </p:txBody>
      </p:sp>
      <p:grpSp>
        <p:nvGrpSpPr>
          <p:cNvPr id="4" name="Group 3">
            <a:extLst>
              <a:ext uri="{FF2B5EF4-FFF2-40B4-BE49-F238E27FC236}">
                <a16:creationId xmlns:a16="http://schemas.microsoft.com/office/drawing/2014/main" id="{CD5C9A36-EF6C-47ED-9422-0D80FA828280}"/>
              </a:ext>
            </a:extLst>
          </p:cNvPr>
          <p:cNvGrpSpPr/>
          <p:nvPr/>
        </p:nvGrpSpPr>
        <p:grpSpPr>
          <a:xfrm>
            <a:off x="2133600" y="1690688"/>
            <a:ext cx="7924800" cy="3891964"/>
            <a:chOff x="609600" y="1364686"/>
            <a:chExt cx="7924800" cy="3891964"/>
          </a:xfrm>
        </p:grpSpPr>
        <p:sp>
          <p:nvSpPr>
            <p:cNvPr id="5" name="Content Placeholder 2">
              <a:extLst>
                <a:ext uri="{FF2B5EF4-FFF2-40B4-BE49-F238E27FC236}">
                  <a16:creationId xmlns:a16="http://schemas.microsoft.com/office/drawing/2014/main" id="{0BE6BF9E-22D5-4042-9856-E28FC497A32E}"/>
                </a:ext>
              </a:extLst>
            </p:cNvPr>
            <p:cNvSpPr txBox="1">
              <a:spLocks/>
            </p:cNvSpPr>
            <p:nvPr/>
          </p:nvSpPr>
          <p:spPr>
            <a:xfrm>
              <a:off x="5103565" y="1840115"/>
              <a:ext cx="3430835" cy="1673073"/>
            </a:xfrm>
            <a:prstGeom prst="rect">
              <a:avLst/>
            </a:prstGeom>
          </p:spPr>
          <p:txBody>
            <a:bodyPr vert="horz" lIns="0" tIns="0" rIns="0" bIns="0" spcCol="182880" rtlCol="0">
              <a:noAutofit/>
            </a:bodyPr>
            <a:lst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Pct val="120000"/>
                <a:buFont typeface="Arial" pitchFamily="34" charset="0"/>
                <a:buNone/>
                <a:tabLst>
                  <a:tab pos="3998913" algn="r"/>
                  <a:tab pos="8229600" algn="r"/>
                </a:tabLst>
                <a:defRPr/>
              </a:pPr>
              <a:r>
                <a:rPr kumimoji="0" lang="en-US" sz="1350" b="0" i="0" u="none" strike="noStrike" kern="1200" cap="none" spc="0" normalizeH="0" baseline="0" noProof="0" dirty="0">
                  <a:ln>
                    <a:noFill/>
                  </a:ln>
                  <a:solidFill>
                    <a:srgbClr val="000000"/>
                  </a:solidFill>
                  <a:effectLst/>
                  <a:uLnTx/>
                  <a:uFillTx/>
                  <a:latin typeface="Arial"/>
                  <a:ea typeface="+mn-ea"/>
                  <a:cs typeface="+mn-cs"/>
                </a:rPr>
                <a:t>ITP can occur at </a:t>
              </a:r>
              <a:r>
                <a:rPr kumimoji="0" lang="en-US" sz="1350" b="0" i="0" u="none" strike="noStrike" kern="1200" cap="none" spc="0" normalizeH="0" baseline="0" noProof="0" dirty="0">
                  <a:ln>
                    <a:noFill/>
                  </a:ln>
                  <a:solidFill>
                    <a:srgbClr val="4472C4"/>
                  </a:solidFill>
                  <a:effectLst/>
                  <a:uLnTx/>
                  <a:uFillTx/>
                  <a:latin typeface="Arial"/>
                  <a:ea typeface="+mn-ea"/>
                  <a:cs typeface="+mn-cs"/>
                </a:rPr>
                <a:t>any age</a:t>
              </a:r>
              <a:endParaRPr kumimoji="0" lang="en-US" sz="1350" b="0" i="0" u="none" strike="noStrike" kern="1200" cap="none" spc="0" normalizeH="0" baseline="30000" noProof="0" dirty="0">
                <a:ln>
                  <a:noFill/>
                </a:ln>
                <a:solidFill>
                  <a:srgbClr val="4472C4"/>
                </a:solidFill>
                <a:effectLst/>
                <a:uLnTx/>
                <a:uFillTx/>
                <a:latin typeface="Arial"/>
                <a:ea typeface="+mn-ea"/>
                <a:cs typeface="+mn-cs"/>
              </a:endParaRPr>
            </a:p>
            <a:p>
              <a:pPr marL="228600" marR="0" lvl="0" indent="-228600" algn="l" defTabSz="914400" rtl="0" eaLnBrk="1" fontAlgn="auto" latinLnBrk="0" hangingPunct="1">
                <a:lnSpc>
                  <a:spcPct val="100000"/>
                </a:lnSpc>
                <a:spcBef>
                  <a:spcPts val="600"/>
                </a:spcBef>
                <a:spcAft>
                  <a:spcPts val="0"/>
                </a:spcAft>
                <a:buClrTx/>
                <a:buSzPct val="120000"/>
                <a:buFont typeface="Arial" pitchFamily="34" charset="0"/>
                <a:buChar char="•"/>
                <a:tabLst>
                  <a:tab pos="3998913" algn="r"/>
                  <a:tab pos="8229600" algn="r"/>
                </a:tabLst>
                <a:defRPr/>
              </a:pPr>
              <a:r>
                <a:rPr kumimoji="0" lang="en-US" sz="1350" b="0" i="0" u="none" strike="noStrike" kern="1200" cap="none" spc="0" normalizeH="0" baseline="0" noProof="0" dirty="0">
                  <a:ln>
                    <a:noFill/>
                  </a:ln>
                  <a:solidFill>
                    <a:srgbClr val="000000"/>
                  </a:solidFill>
                  <a:effectLst/>
                  <a:uLnTx/>
                  <a:uFillTx/>
                  <a:latin typeface="Arial"/>
                  <a:ea typeface="+mn-ea"/>
                  <a:cs typeface="+mn-cs"/>
                </a:rPr>
                <a:t>A peak incidence is observed in:</a:t>
              </a:r>
            </a:p>
            <a:p>
              <a:pPr marL="457200" marR="0" lvl="0" indent="-228600" algn="l" defTabSz="914400" rtl="0" eaLnBrk="1" fontAlgn="auto" latinLnBrk="0" hangingPunct="1">
                <a:lnSpc>
                  <a:spcPct val="100000"/>
                </a:lnSpc>
                <a:spcBef>
                  <a:spcPts val="600"/>
                </a:spcBef>
                <a:spcAft>
                  <a:spcPts val="0"/>
                </a:spcAft>
                <a:buClrTx/>
                <a:buSzPct val="120000"/>
                <a:buFont typeface="Arial" pitchFamily="34" charset="0"/>
                <a:buChar char="–"/>
                <a:tabLst>
                  <a:tab pos="3998913" algn="r"/>
                  <a:tab pos="8229600" algn="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Children aged 2–4 years</a:t>
              </a:r>
            </a:p>
            <a:p>
              <a:pPr marL="457200" marR="0" lvl="0" indent="-228600" algn="l" defTabSz="914400" rtl="0" eaLnBrk="1" fontAlgn="auto" latinLnBrk="0" hangingPunct="1">
                <a:lnSpc>
                  <a:spcPct val="100000"/>
                </a:lnSpc>
                <a:spcBef>
                  <a:spcPts val="600"/>
                </a:spcBef>
                <a:spcAft>
                  <a:spcPts val="0"/>
                </a:spcAft>
                <a:buClrTx/>
                <a:buSzPct val="120000"/>
                <a:buFont typeface="Arial" pitchFamily="34" charset="0"/>
                <a:buChar char="–"/>
                <a:tabLst>
                  <a:tab pos="3998913" algn="r"/>
                  <a:tab pos="8229600" algn="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Young adults</a:t>
              </a:r>
            </a:p>
            <a:p>
              <a:pPr marL="457200" marR="0" lvl="0" indent="-228600" algn="l" defTabSz="914400" rtl="0" eaLnBrk="1" fontAlgn="auto" latinLnBrk="0" hangingPunct="1">
                <a:lnSpc>
                  <a:spcPct val="100000"/>
                </a:lnSpc>
                <a:spcBef>
                  <a:spcPts val="600"/>
                </a:spcBef>
                <a:spcAft>
                  <a:spcPts val="0"/>
                </a:spcAft>
                <a:buClrTx/>
                <a:buSzPct val="120000"/>
                <a:buFont typeface="Arial" pitchFamily="34" charset="0"/>
                <a:buChar char="–"/>
                <a:tabLst>
                  <a:tab pos="3998913" algn="r"/>
                  <a:tab pos="8229600" algn="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The elderly &gt; 65 years of age</a:t>
              </a:r>
            </a:p>
          </p:txBody>
        </p:sp>
        <p:graphicFrame>
          <p:nvGraphicFramePr>
            <p:cNvPr id="6" name="Content Placeholder 13">
              <a:extLst>
                <a:ext uri="{FF2B5EF4-FFF2-40B4-BE49-F238E27FC236}">
                  <a16:creationId xmlns:a16="http://schemas.microsoft.com/office/drawing/2014/main" id="{1640525E-1C4F-4305-BAC6-5D285F9A0A6F}"/>
                </a:ext>
              </a:extLst>
            </p:cNvPr>
            <p:cNvGraphicFramePr>
              <a:graphicFrameLocks/>
            </p:cNvGraphicFramePr>
            <p:nvPr>
              <p:extLst>
                <p:ext uri="{D42A27DB-BD31-4B8C-83A1-F6EECF244321}">
                  <p14:modId xmlns:p14="http://schemas.microsoft.com/office/powerpoint/2010/main" val="2176966000"/>
                </p:ext>
              </p:extLst>
            </p:nvPr>
          </p:nvGraphicFramePr>
          <p:xfrm>
            <a:off x="688523" y="1793551"/>
            <a:ext cx="4086679" cy="2032443"/>
          </p:xfrm>
          <a:graphic>
            <a:graphicData uri="http://schemas.openxmlformats.org/drawingml/2006/table">
              <a:tbl>
                <a:tblPr firstRow="1" bandRow="1"/>
                <a:tblGrid>
                  <a:gridCol w="886279">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45431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sz="1200" noProof="0" dirty="0">
                          <a:solidFill>
                            <a:schemeClr val="bg1"/>
                          </a:solidFill>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AB1D1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200" noProof="0" dirty="0"/>
                          <a:t>Region</a:t>
                        </a:r>
                        <a:endParaRPr lang="en-US" sz="1200" noProof="0" dirty="0">
                          <a:solidFill>
                            <a:schemeClr val="bg1"/>
                          </a:solidFill>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AB1D1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200" noProof="0" dirty="0"/>
                          <a:t>Incidence </a:t>
                        </a:r>
                      </a:p>
                      <a:p>
                        <a:pPr algn="ctr"/>
                        <a:r>
                          <a:rPr lang="en-US" sz="1200" noProof="0" dirty="0"/>
                          <a:t>(per</a:t>
                        </a:r>
                        <a:r>
                          <a:rPr lang="en-US" sz="1200" baseline="0" noProof="0" dirty="0"/>
                          <a:t> </a:t>
                        </a:r>
                        <a:r>
                          <a:rPr lang="en-US" sz="1200" noProof="0" dirty="0"/>
                          <a:t>100,000)</a:t>
                        </a:r>
                        <a:endParaRPr lang="en-US" sz="1200" noProof="0" dirty="0">
                          <a:solidFill>
                            <a:schemeClr val="bg1"/>
                          </a:solidFill>
                        </a:endParaRP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AB1D1D"/>
                      </a:solidFill>
                    </a:tcPr>
                  </a:tc>
                  <a:extLst>
                    <a:ext uri="{0D108BD9-81ED-4DB2-BD59-A6C34878D82A}">
                      <a16:rowId xmlns:a16="http://schemas.microsoft.com/office/drawing/2014/main" val="10000"/>
                    </a:ext>
                  </a:extLst>
                </a:tr>
                <a:tr h="263022">
                  <a:tc row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aseline="0" noProof="0" dirty="0"/>
                          <a:t>Adults</a:t>
                        </a:r>
                      </a:p>
                    </a:txBody>
                    <a:tcPr marL="68580" marR="68580" marT="34290" marB="3429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baseline="0" noProof="0" dirty="0"/>
                          <a:t>Overall</a:t>
                        </a:r>
                        <a:r>
                          <a:rPr lang="en-US" sz="1200" baseline="30000" noProof="0" dirty="0"/>
                          <a:t>1</a:t>
                        </a:r>
                      </a:p>
                    </a:txBody>
                    <a:tcPr marL="68580" marR="68580" marT="34290" marB="3429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noProof="0" dirty="0"/>
                          <a:t>3.3</a:t>
                        </a:r>
                      </a:p>
                    </a:txBody>
                    <a:tcPr marL="68580" marR="68580" marT="34290" marB="3429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extLst>
                    <a:ext uri="{0D108BD9-81ED-4DB2-BD59-A6C34878D82A}">
                      <a16:rowId xmlns:a16="http://schemas.microsoft.com/office/drawing/2014/main" val="3701145827"/>
                    </a:ext>
                  </a:extLst>
                </a:tr>
                <a:tr h="263022">
                  <a:tc vMerge="1">
                    <a:txBody>
                      <a:bodyPr/>
                      <a:lstStyle/>
                      <a:p>
                        <a:endParaRPr lang="en-US" sz="1200" baseline="0" noProof="0" dirty="0"/>
                      </a:p>
                    </a:txBody>
                    <a:tcPr marL="68580" marR="68580" marT="34290" marB="34290" anchor="ctr">
                      <a:solidFill>
                        <a:srgbClr val="F8D9D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noProof="0" dirty="0"/>
                          <a:t>Europe/global</a:t>
                        </a:r>
                        <a:r>
                          <a:rPr lang="en-US" sz="1200" baseline="30000" noProof="0" dirty="0"/>
                          <a:t>1</a:t>
                        </a: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u="none" strike="noStrike" kern="1200" baseline="0" noProof="0" dirty="0"/>
                          <a:t>1.6–3.9</a:t>
                        </a:r>
                        <a:endParaRPr lang="en-US" sz="1200" noProof="0" dirty="0"/>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extLst>
                    <a:ext uri="{0D108BD9-81ED-4DB2-BD59-A6C34878D82A}">
                      <a16:rowId xmlns:a16="http://schemas.microsoft.com/office/drawing/2014/main" val="10001"/>
                    </a:ext>
                  </a:extLst>
                </a:tr>
                <a:tr h="263022">
                  <a:tc vMerge="1">
                    <a:txBody>
                      <a:bodyPr/>
                      <a:lstStyle/>
                      <a:p>
                        <a:endParaRPr lang="en-US" sz="1100" noProof="0" dirty="0"/>
                      </a:p>
                    </a:txBody>
                    <a:tcPr marL="68580" marR="68580" marT="34290" marB="34290" anchor="ctr">
                      <a:solidFill>
                        <a:srgbClr val="FBE9E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u="none" strike="noStrike" kern="1200" baseline="0" noProof="0" dirty="0"/>
                          <a:t>USA</a:t>
                        </a:r>
                        <a:r>
                          <a:rPr lang="en-US" sz="1200" u="none" strike="noStrike" kern="1200" baseline="30000" noProof="0" dirty="0"/>
                          <a:t>2</a:t>
                        </a:r>
                        <a:endParaRPr lang="en-US" sz="1200" noProof="0" dirty="0"/>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u="none" strike="noStrike" kern="1200" baseline="0" noProof="0" dirty="0"/>
                          <a:t>6.6</a:t>
                        </a:r>
                        <a:endParaRPr lang="en-US" sz="1200" noProof="0" dirty="0"/>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F2F2"/>
                      </a:solidFill>
                    </a:tcPr>
                  </a:tc>
                  <a:extLst>
                    <a:ext uri="{0D108BD9-81ED-4DB2-BD59-A6C34878D82A}">
                      <a16:rowId xmlns:a16="http://schemas.microsoft.com/office/drawing/2014/main" val="10002"/>
                    </a:ext>
                  </a:extLst>
                </a:tr>
                <a:tr h="263022">
                  <a:tc row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u="none" strike="noStrike" kern="1200" baseline="0" noProof="0" dirty="0"/>
                          <a:t>Children</a:t>
                        </a:r>
                        <a:endParaRPr lang="en-US" sz="1200" noProof="0" dirty="0"/>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noProof="0" dirty="0"/>
                          <a:t>Overall</a:t>
                        </a:r>
                        <a:r>
                          <a:rPr lang="en-US" sz="1200" baseline="30000" noProof="0" dirty="0"/>
                          <a:t>3</a:t>
                        </a: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i="0" noProof="0" dirty="0"/>
                          <a:t>4.0</a:t>
                        </a: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extLst>
                    <a:ext uri="{0D108BD9-81ED-4DB2-BD59-A6C34878D82A}">
                      <a16:rowId xmlns:a16="http://schemas.microsoft.com/office/drawing/2014/main" val="2641651103"/>
                    </a:ext>
                  </a:extLst>
                </a:tr>
                <a:tr h="263022">
                  <a:tc vMerge="1">
                    <a:txBody>
                      <a:bodyPr/>
                      <a:lstStyle/>
                      <a:p>
                        <a:endParaRPr lang="en-US" sz="1200" noProof="0" dirty="0"/>
                      </a:p>
                    </a:txBody>
                    <a:tcPr marL="68580" marR="68580" marT="34290" marB="34290" anchor="ctr">
                      <a:solidFill>
                        <a:srgbClr val="F8D9D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noProof="0" dirty="0"/>
                          <a:t>Europe/global</a:t>
                        </a:r>
                        <a:r>
                          <a:rPr lang="en-US" sz="1200" baseline="30000" noProof="0" dirty="0"/>
                          <a:t>1</a:t>
                        </a:r>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noProof="0" dirty="0"/>
                          <a:t>1.1–12.5</a:t>
                        </a:r>
                        <a:endParaRPr lang="en-US" sz="1200" i="0" noProof="0" dirty="0"/>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extLst>
                    <a:ext uri="{0D108BD9-81ED-4DB2-BD59-A6C34878D82A}">
                      <a16:rowId xmlns:a16="http://schemas.microsoft.com/office/drawing/2014/main" val="10003"/>
                    </a:ext>
                  </a:extLst>
                </a:tr>
                <a:tr h="263022">
                  <a:tc vMerge="1">
                    <a:txBody>
                      <a:bodyPr/>
                      <a:lstStyle/>
                      <a:p>
                        <a:endParaRPr lang="en-US" sz="1100" noProof="0" dirty="0"/>
                      </a:p>
                    </a:txBody>
                    <a:tcPr marL="68580" marR="68580" marT="34290" marB="34290" anchor="ctr">
                      <a:solidFill>
                        <a:srgbClr val="FBE9E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u="none" strike="noStrike" kern="1200" baseline="0" noProof="0" dirty="0"/>
                          <a:t>USA</a:t>
                        </a:r>
                        <a:r>
                          <a:rPr lang="en-US" sz="1200" u="none" strike="noStrike" kern="1200" baseline="30000" noProof="0" dirty="0"/>
                          <a:t>2</a:t>
                        </a:r>
                        <a:endParaRPr lang="en-US" sz="1200" noProof="0" dirty="0"/>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noProof="0" dirty="0"/>
                          <a:t>5.0</a:t>
                        </a:r>
                        <a:endParaRPr lang="en-US" sz="1200" i="0" noProof="0" dirty="0"/>
                      </a:p>
                    </a:txBody>
                    <a:tcPr marL="68580" marR="68580" marT="34290" marB="3429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F2F2"/>
                      </a:solidFill>
                    </a:tcPr>
                  </a:tc>
                  <a:extLst>
                    <a:ext uri="{0D108BD9-81ED-4DB2-BD59-A6C34878D82A}">
                      <a16:rowId xmlns:a16="http://schemas.microsoft.com/office/drawing/2014/main" val="10004"/>
                    </a:ext>
                  </a:extLst>
                </a:tr>
              </a:tbl>
            </a:graphicData>
          </a:graphic>
        </p:graphicFrame>
        <p:sp>
          <p:nvSpPr>
            <p:cNvPr id="7" name="Rectangle 6">
              <a:extLst>
                <a:ext uri="{FF2B5EF4-FFF2-40B4-BE49-F238E27FC236}">
                  <a16:creationId xmlns:a16="http://schemas.microsoft.com/office/drawing/2014/main" id="{8EF1EDB4-F30E-499F-BFD5-386F7CCB6E13}"/>
                </a:ext>
              </a:extLst>
            </p:cNvPr>
            <p:cNvSpPr/>
            <p:nvPr/>
          </p:nvSpPr>
          <p:spPr>
            <a:xfrm>
              <a:off x="897758" y="1364686"/>
              <a:ext cx="1845442" cy="30008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AB1D1D"/>
                  </a:solidFill>
                  <a:effectLst/>
                  <a:uLnTx/>
                  <a:uFillTx/>
                  <a:latin typeface="Arial"/>
                </a:rPr>
                <a:t>ITP is a rare disease</a:t>
              </a:r>
            </a:p>
          </p:txBody>
        </p:sp>
        <p:sp>
          <p:nvSpPr>
            <p:cNvPr id="8" name="Rectangle 7">
              <a:extLst>
                <a:ext uri="{FF2B5EF4-FFF2-40B4-BE49-F238E27FC236}">
                  <a16:creationId xmlns:a16="http://schemas.microsoft.com/office/drawing/2014/main" id="{C5B9C025-7A33-42EB-B381-F83EC13609DE}"/>
                </a:ext>
              </a:extLst>
            </p:cNvPr>
            <p:cNvSpPr/>
            <p:nvPr/>
          </p:nvSpPr>
          <p:spPr>
            <a:xfrm>
              <a:off x="5315525" y="1367848"/>
              <a:ext cx="2914076" cy="3077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AB1D1D"/>
                  </a:solidFill>
                  <a:effectLst/>
                  <a:uLnTx/>
                  <a:uFillTx/>
                  <a:latin typeface="Arial"/>
                </a:rPr>
                <a:t>ITP incidence by age group</a:t>
              </a:r>
              <a:r>
                <a:rPr kumimoji="0" lang="en-US" sz="1400" b="1" i="0" u="none" strike="noStrike" kern="0" cap="none" spc="0" normalizeH="0" baseline="30000" noProof="0" dirty="0">
                  <a:ln>
                    <a:noFill/>
                  </a:ln>
                  <a:solidFill>
                    <a:srgbClr val="AB1D1D"/>
                  </a:solidFill>
                  <a:effectLst/>
                  <a:uLnTx/>
                  <a:uFillTx/>
                  <a:latin typeface="Arial"/>
                </a:rPr>
                <a:t>4,5</a:t>
              </a:r>
              <a:endParaRPr kumimoji="0" lang="en-GB" sz="1400" b="1" i="0" u="none" strike="noStrike" kern="0" cap="none" spc="0" normalizeH="0" baseline="30000" noProof="0" dirty="0">
                <a:ln>
                  <a:noFill/>
                </a:ln>
                <a:solidFill>
                  <a:srgbClr val="AB1D1D"/>
                </a:solidFill>
                <a:effectLst/>
                <a:uLnTx/>
                <a:uFillTx/>
                <a:latin typeface="Arial"/>
              </a:endParaRPr>
            </a:p>
          </p:txBody>
        </p:sp>
        <p:pic>
          <p:nvPicPr>
            <p:cNvPr id="9" name="Graphic 29" descr="Man">
              <a:extLst>
                <a:ext uri="{FF2B5EF4-FFF2-40B4-BE49-F238E27FC236}">
                  <a16:creationId xmlns:a16="http://schemas.microsoft.com/office/drawing/2014/main" id="{1A30E278-628C-47C4-8847-17462A9A609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029201" y="1370921"/>
              <a:ext cx="253143" cy="253143"/>
            </a:xfrm>
            <a:prstGeom prst="rect">
              <a:avLst/>
            </a:prstGeom>
          </p:spPr>
        </p:pic>
        <p:pic>
          <p:nvPicPr>
            <p:cNvPr id="10" name="Graphic 30" descr="Man">
              <a:extLst>
                <a:ext uri="{FF2B5EF4-FFF2-40B4-BE49-F238E27FC236}">
                  <a16:creationId xmlns:a16="http://schemas.microsoft.com/office/drawing/2014/main" id="{1E64D4C5-25D4-4839-8937-D4D6ED494EA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187450" y="1471664"/>
              <a:ext cx="152400" cy="152400"/>
            </a:xfrm>
            <a:prstGeom prst="rect">
              <a:avLst/>
            </a:prstGeom>
          </p:spPr>
        </p:pic>
        <p:grpSp>
          <p:nvGrpSpPr>
            <p:cNvPr id="11" name="Group 10">
              <a:extLst>
                <a:ext uri="{FF2B5EF4-FFF2-40B4-BE49-F238E27FC236}">
                  <a16:creationId xmlns:a16="http://schemas.microsoft.com/office/drawing/2014/main" id="{78D4606E-ABBF-4C4E-BE17-CC95BC2E8CDA}"/>
                </a:ext>
              </a:extLst>
            </p:cNvPr>
            <p:cNvGrpSpPr/>
            <p:nvPr/>
          </p:nvGrpSpPr>
          <p:grpSpPr>
            <a:xfrm>
              <a:off x="609600" y="4019442"/>
              <a:ext cx="6629400" cy="1237208"/>
              <a:chOff x="883417" y="5814652"/>
              <a:chExt cx="6629400" cy="1237208"/>
            </a:xfrm>
          </p:grpSpPr>
          <p:sp>
            <p:nvSpPr>
              <p:cNvPr id="13" name="Rectangle 12">
                <a:extLst>
                  <a:ext uri="{FF2B5EF4-FFF2-40B4-BE49-F238E27FC236}">
                    <a16:creationId xmlns:a16="http://schemas.microsoft.com/office/drawing/2014/main" id="{87FAB860-25F0-4623-B9FA-620A961DF744}"/>
                  </a:ext>
                </a:extLst>
              </p:cNvPr>
              <p:cNvSpPr/>
              <p:nvPr/>
            </p:nvSpPr>
            <p:spPr>
              <a:xfrm>
                <a:off x="890223" y="6182391"/>
                <a:ext cx="6622594" cy="869469"/>
              </a:xfrm>
              <a:prstGeom prst="rect">
                <a:avLst/>
              </a:prstGeom>
            </p:spPr>
            <p:txBody>
              <a:bodyPr wrap="square">
                <a:spAutoFit/>
              </a:bodyPr>
              <a:lstStyle/>
              <a:p>
                <a:pPr marL="228600" marR="0" lvl="0" indent="-2286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50" b="0" i="0" u="none" strike="noStrike" kern="0" cap="none" spc="0" normalizeH="0" baseline="0" noProof="0" dirty="0">
                    <a:ln>
                      <a:noFill/>
                    </a:ln>
                    <a:solidFill>
                      <a:srgbClr val="000000"/>
                    </a:solidFill>
                    <a:effectLst/>
                    <a:uLnTx/>
                    <a:uFillTx/>
                    <a:latin typeface="Arial"/>
                  </a:rPr>
                  <a:t>Among young adults, the incidence of ITP is higher in </a:t>
                </a:r>
                <a:r>
                  <a:rPr kumimoji="0" lang="en-US" sz="1350" b="0" i="0" u="none" strike="noStrike" kern="0" cap="none" spc="0" normalizeH="0" baseline="0" noProof="0" dirty="0">
                    <a:ln>
                      <a:noFill/>
                    </a:ln>
                    <a:solidFill>
                      <a:srgbClr val="4472C4"/>
                    </a:solidFill>
                    <a:effectLst/>
                    <a:uLnTx/>
                    <a:uFillTx/>
                    <a:latin typeface="Arial"/>
                  </a:rPr>
                  <a:t>women</a:t>
                </a:r>
                <a:r>
                  <a:rPr kumimoji="0" lang="en-US" sz="1350" b="0" i="0" u="none" strike="noStrike" kern="0" cap="none" spc="0" normalizeH="0" baseline="0" noProof="0" dirty="0">
                    <a:ln>
                      <a:noFill/>
                    </a:ln>
                    <a:solidFill>
                      <a:srgbClr val="000000"/>
                    </a:solidFill>
                    <a:effectLst/>
                    <a:uLnTx/>
                    <a:uFillTx/>
                    <a:latin typeface="Arial"/>
                  </a:rPr>
                  <a:t> than in men</a:t>
                </a:r>
              </a:p>
              <a:p>
                <a:pPr marL="228600" marR="0" lvl="0" indent="-2286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50" b="0" i="0" u="none" strike="noStrike" kern="0" cap="none" spc="0" normalizeH="0" baseline="0" noProof="0" dirty="0">
                    <a:ln>
                      <a:noFill/>
                    </a:ln>
                    <a:solidFill>
                      <a:srgbClr val="000000"/>
                    </a:solidFill>
                    <a:effectLst/>
                    <a:uLnTx/>
                    <a:uFillTx/>
                    <a:latin typeface="Arial"/>
                  </a:rPr>
                  <a:t>Among teenagers and the elderly, the incidence is </a:t>
                </a:r>
                <a:r>
                  <a:rPr kumimoji="0" lang="en-US" sz="1350" b="0" i="0" u="none" strike="noStrike" kern="0" cap="none" spc="0" normalizeH="0" baseline="0" noProof="0" dirty="0">
                    <a:ln>
                      <a:noFill/>
                    </a:ln>
                    <a:solidFill>
                      <a:srgbClr val="4472C4"/>
                    </a:solidFill>
                    <a:effectLst/>
                    <a:uLnTx/>
                    <a:uFillTx/>
                    <a:latin typeface="Arial"/>
                  </a:rPr>
                  <a:t>similar between the sexes </a:t>
                </a:r>
              </a:p>
              <a:p>
                <a:pPr marL="228600" marR="0" lvl="0" indent="-2286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50" b="0" i="0" u="none" strike="noStrike" kern="0" cap="none" spc="0" normalizeH="0" baseline="0" noProof="0" dirty="0">
                    <a:ln>
                      <a:noFill/>
                    </a:ln>
                    <a:solidFill>
                      <a:srgbClr val="000000"/>
                    </a:solidFill>
                    <a:effectLst/>
                    <a:uLnTx/>
                    <a:uFillTx/>
                    <a:latin typeface="Arial"/>
                  </a:rPr>
                  <a:t>In the 2–5-year age group, the incidence is slightly higher in </a:t>
                </a:r>
                <a:r>
                  <a:rPr kumimoji="0" lang="en-US" sz="1350" b="0" i="0" u="none" strike="noStrike" kern="0" cap="none" spc="0" normalizeH="0" baseline="0" noProof="0" dirty="0">
                    <a:ln>
                      <a:noFill/>
                    </a:ln>
                    <a:solidFill>
                      <a:srgbClr val="4472C4"/>
                    </a:solidFill>
                    <a:effectLst/>
                    <a:uLnTx/>
                    <a:uFillTx/>
                    <a:latin typeface="Arial"/>
                  </a:rPr>
                  <a:t>boys</a:t>
                </a:r>
                <a:r>
                  <a:rPr kumimoji="0" lang="en-US" sz="1350" b="0" i="0" u="none" strike="noStrike" kern="0" cap="none" spc="0" normalizeH="0" baseline="0" noProof="0" dirty="0">
                    <a:ln>
                      <a:noFill/>
                    </a:ln>
                    <a:solidFill>
                      <a:srgbClr val="000000"/>
                    </a:solidFill>
                    <a:effectLst/>
                    <a:uLnTx/>
                    <a:uFillTx/>
                    <a:latin typeface="Arial"/>
                  </a:rPr>
                  <a:t> than in girls</a:t>
                </a:r>
                <a:endParaRPr kumimoji="0" lang="en-US" sz="1350" b="0" i="0" u="none" strike="noStrike" kern="0" cap="none" spc="0" normalizeH="0" baseline="30000" noProof="0" dirty="0">
                  <a:ln>
                    <a:noFill/>
                  </a:ln>
                  <a:solidFill>
                    <a:srgbClr val="000000"/>
                  </a:solidFill>
                  <a:effectLst/>
                  <a:uLnTx/>
                  <a:uFillTx/>
                  <a:latin typeface="Arial"/>
                </a:endParaRPr>
              </a:p>
            </p:txBody>
          </p:sp>
          <p:pic>
            <p:nvPicPr>
              <p:cNvPr id="14" name="Graphic 33" descr="Man">
                <a:extLst>
                  <a:ext uri="{FF2B5EF4-FFF2-40B4-BE49-F238E27FC236}">
                    <a16:creationId xmlns:a16="http://schemas.microsoft.com/office/drawing/2014/main" id="{DFB24751-D21B-4AFE-9C99-CFB07BDBF54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20364" y="5843873"/>
                <a:ext cx="253143" cy="253143"/>
              </a:xfrm>
              <a:prstGeom prst="rect">
                <a:avLst/>
              </a:prstGeom>
            </p:spPr>
          </p:pic>
          <p:pic>
            <p:nvPicPr>
              <p:cNvPr id="15" name="Graphic 35" descr="Woman">
                <a:extLst>
                  <a:ext uri="{FF2B5EF4-FFF2-40B4-BE49-F238E27FC236}">
                    <a16:creationId xmlns:a16="http://schemas.microsoft.com/office/drawing/2014/main" id="{84E0C7D4-A790-4E49-B9B3-BEB3C8803EF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883417" y="5843873"/>
                <a:ext cx="253143" cy="253143"/>
              </a:xfrm>
              <a:prstGeom prst="rect">
                <a:avLst/>
              </a:prstGeom>
            </p:spPr>
          </p:pic>
          <p:sp>
            <p:nvSpPr>
              <p:cNvPr id="16" name="Rectangle 15">
                <a:extLst>
                  <a:ext uri="{FF2B5EF4-FFF2-40B4-BE49-F238E27FC236}">
                    <a16:creationId xmlns:a16="http://schemas.microsoft.com/office/drawing/2014/main" id="{EADBE6A4-F1A5-4222-AA76-2A46DBC8959D}"/>
                  </a:ext>
                </a:extLst>
              </p:cNvPr>
              <p:cNvSpPr/>
              <p:nvPr/>
            </p:nvSpPr>
            <p:spPr>
              <a:xfrm>
                <a:off x="1247096" y="5814652"/>
                <a:ext cx="2236574" cy="30008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AB1D1D"/>
                    </a:solidFill>
                    <a:effectLst/>
                    <a:uLnTx/>
                    <a:uFillTx/>
                    <a:latin typeface="Arial"/>
                  </a:rPr>
                  <a:t>ITP incidence by gender</a:t>
                </a:r>
                <a:r>
                  <a:rPr kumimoji="0" lang="en-US" sz="1350" b="1" i="0" u="none" strike="noStrike" kern="0" cap="none" spc="0" normalizeH="0" baseline="30000" noProof="0" dirty="0">
                    <a:ln>
                      <a:noFill/>
                    </a:ln>
                    <a:solidFill>
                      <a:srgbClr val="AB1D1D"/>
                    </a:solidFill>
                    <a:effectLst/>
                    <a:uLnTx/>
                    <a:uFillTx/>
                    <a:latin typeface="Arial"/>
                  </a:rPr>
                  <a:t>4</a:t>
                </a:r>
              </a:p>
            </p:txBody>
          </p:sp>
        </p:grpSp>
        <p:pic>
          <p:nvPicPr>
            <p:cNvPr id="12" name="Graphic 37" descr="Magnifying glass">
              <a:extLst>
                <a:ext uri="{FF2B5EF4-FFF2-40B4-BE49-F238E27FC236}">
                  <a16:creationId xmlns:a16="http://schemas.microsoft.com/office/drawing/2014/main" id="{EB10A5A7-4475-425C-992F-9F569388CFD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614007" y="1390226"/>
              <a:ext cx="255889" cy="255889"/>
            </a:xfrm>
            <a:prstGeom prst="rect">
              <a:avLst/>
            </a:prstGeom>
          </p:spPr>
        </p:pic>
      </p:grpSp>
      <p:sp>
        <p:nvSpPr>
          <p:cNvPr id="17" name="TextBox 16"/>
          <p:cNvSpPr txBox="1"/>
          <p:nvPr/>
        </p:nvSpPr>
        <p:spPr>
          <a:xfrm>
            <a:off x="2212523" y="5890661"/>
            <a:ext cx="5755508" cy="861774"/>
          </a:xfrm>
          <a:prstGeom prst="rect">
            <a:avLst/>
          </a:prstGeom>
          <a:noFill/>
        </p:spPr>
        <p:txBody>
          <a:bodyPr wrap="square" rtlCol="0">
            <a:spAutoFit/>
          </a:bodyPr>
          <a:lstStyle/>
          <a:p>
            <a:r>
              <a:rPr lang="en-US" sz="1000" dirty="0" smtClean="0"/>
              <a:t>1. Terrell DR, et al. Am J </a:t>
            </a:r>
            <a:r>
              <a:rPr lang="en-US" sz="1000" dirty="0" err="1" smtClean="0"/>
              <a:t>Hematol</a:t>
            </a:r>
            <a:r>
              <a:rPr lang="en-US" sz="1000" dirty="0" smtClean="0"/>
              <a:t>. 2010;85:174-80. </a:t>
            </a:r>
          </a:p>
          <a:p>
            <a:r>
              <a:rPr lang="en-US" sz="1000" dirty="0" smtClean="0"/>
              <a:t>2. </a:t>
            </a:r>
            <a:r>
              <a:rPr lang="en-US" sz="1000" dirty="0" err="1" smtClean="0"/>
              <a:t>Izak</a:t>
            </a:r>
            <a:r>
              <a:rPr lang="en-US" sz="1000" dirty="0" smtClean="0"/>
              <a:t> M, </a:t>
            </a:r>
            <a:r>
              <a:rPr lang="en-US" sz="1000" dirty="0" err="1" smtClean="0"/>
              <a:t>Bussel</a:t>
            </a:r>
            <a:r>
              <a:rPr lang="en-US" sz="1000" dirty="0" smtClean="0"/>
              <a:t> JB. F1000Prime Rep. 2014;6:45. </a:t>
            </a:r>
          </a:p>
          <a:p>
            <a:r>
              <a:rPr lang="en-US" sz="1000" dirty="0" smtClean="0"/>
              <a:t>3. </a:t>
            </a:r>
            <a:r>
              <a:rPr lang="en-US" sz="1000" dirty="0" err="1" smtClean="0"/>
              <a:t>Labarque</a:t>
            </a:r>
            <a:r>
              <a:rPr lang="en-US" sz="1000" dirty="0" smtClean="0"/>
              <a:t> V, Van </a:t>
            </a:r>
            <a:r>
              <a:rPr lang="en-US" sz="1000" dirty="0" err="1" smtClean="0"/>
              <a:t>Geet</a:t>
            </a:r>
            <a:r>
              <a:rPr lang="en-US" sz="1000" dirty="0" smtClean="0"/>
              <a:t> C. </a:t>
            </a:r>
            <a:r>
              <a:rPr lang="en-US" sz="1000" dirty="0" err="1" smtClean="0"/>
              <a:t>Eur</a:t>
            </a:r>
            <a:r>
              <a:rPr lang="en-US" sz="1000" dirty="0" smtClean="0"/>
              <a:t> J </a:t>
            </a:r>
            <a:r>
              <a:rPr lang="en-US" sz="1000" dirty="0" err="1" smtClean="0"/>
              <a:t>Pediatr</a:t>
            </a:r>
            <a:r>
              <a:rPr lang="en-US" sz="1000" dirty="0" smtClean="0"/>
              <a:t>. 2014;173:163-72. </a:t>
            </a:r>
          </a:p>
          <a:p>
            <a:r>
              <a:rPr lang="en-US" sz="1000" dirty="0" smtClean="0"/>
              <a:t>4. Yong M, et al. Br J </a:t>
            </a:r>
            <a:r>
              <a:rPr lang="en-US" sz="1000" dirty="0" err="1" smtClean="0"/>
              <a:t>Haematol</a:t>
            </a:r>
            <a:r>
              <a:rPr lang="en-US" sz="1000" dirty="0" smtClean="0"/>
              <a:t>. 2010;149:855-64. </a:t>
            </a:r>
          </a:p>
          <a:p>
            <a:r>
              <a:rPr lang="en-US" sz="1000" dirty="0" smtClean="0"/>
              <a:t>5. </a:t>
            </a:r>
            <a:r>
              <a:rPr lang="en-US" sz="1000" dirty="0" err="1" smtClean="0"/>
              <a:t>Kühne</a:t>
            </a:r>
            <a:r>
              <a:rPr lang="en-US" sz="1000" dirty="0" smtClean="0"/>
              <a:t> T, et al. J </a:t>
            </a:r>
            <a:r>
              <a:rPr lang="en-US" sz="1000" dirty="0" err="1" smtClean="0"/>
              <a:t>Pediatr</a:t>
            </a:r>
            <a:r>
              <a:rPr lang="en-US" sz="1000" dirty="0" smtClean="0"/>
              <a:t>. 2003;143:605-8.</a:t>
            </a:r>
          </a:p>
        </p:txBody>
      </p:sp>
    </p:spTree>
    <p:extLst>
      <p:ext uri="{BB962C8B-B14F-4D97-AF65-F5344CB8AC3E}">
        <p14:creationId xmlns:p14="http://schemas.microsoft.com/office/powerpoint/2010/main" val="2879119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presentation of ITP</a:t>
            </a:r>
            <a:endParaRPr lang="en-US" dirty="0"/>
          </a:p>
        </p:txBody>
      </p:sp>
      <p:sp>
        <p:nvSpPr>
          <p:cNvPr id="4" name="Content Placeholder 2">
            <a:extLst>
              <a:ext uri="{FF2B5EF4-FFF2-40B4-BE49-F238E27FC236}">
                <a16:creationId xmlns:a16="http://schemas.microsoft.com/office/drawing/2014/main" id="{146D8E03-4CDB-4B0B-A8B4-B7FAD507E262}"/>
              </a:ext>
            </a:extLst>
          </p:cNvPr>
          <p:cNvSpPr txBox="1">
            <a:spLocks/>
          </p:cNvSpPr>
          <p:nvPr/>
        </p:nvSpPr>
        <p:spPr>
          <a:xfrm>
            <a:off x="2610513" y="1594745"/>
            <a:ext cx="7772400" cy="1107996"/>
          </a:xfrm>
          <a:prstGeom prst="rect">
            <a:avLst/>
          </a:prstGeom>
        </p:spPr>
        <p:txBody>
          <a:bodyPr vert="horz" wrap="square" lIns="0" tIns="0" rIns="0" bIns="0" spcCol="182880" rtlCol="0">
            <a:spAutoFit/>
          </a:bodyPr>
          <a:lst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a:spcBef>
                <a:spcPts val="300"/>
              </a:spcBef>
              <a:buFont typeface="Arial" pitchFamily="34" charset="0"/>
              <a:buChar char="•"/>
              <a:defRPr/>
            </a:pPr>
            <a:r>
              <a:rPr lang="en-US" sz="1350" dirty="0">
                <a:solidFill>
                  <a:srgbClr val="000000"/>
                </a:solidFill>
                <a:latin typeface="Arial"/>
              </a:rPr>
              <a:t>The physical signs and symptoms of ITP vary among patients</a:t>
            </a:r>
          </a:p>
          <a:p>
            <a:pPr marL="457200" lvl="3">
              <a:spcBef>
                <a:spcPts val="300"/>
              </a:spcBef>
              <a:buSzPct val="110000"/>
              <a:defRPr/>
            </a:pPr>
            <a:r>
              <a:rPr lang="en-US" sz="1200" dirty="0">
                <a:solidFill>
                  <a:srgbClr val="000000"/>
                </a:solidFill>
                <a:latin typeface="Arial"/>
              </a:rPr>
              <a:t>Some patients suffer from </a:t>
            </a:r>
            <a:r>
              <a:rPr lang="en-US" sz="1200" dirty="0">
                <a:solidFill>
                  <a:srgbClr val="4472C4"/>
                </a:solidFill>
                <a:latin typeface="Arial"/>
              </a:rPr>
              <a:t>major bleeding </a:t>
            </a:r>
            <a:r>
              <a:rPr lang="en-US" sz="1200" dirty="0">
                <a:solidFill>
                  <a:srgbClr val="000000"/>
                </a:solidFill>
                <a:latin typeface="Arial"/>
              </a:rPr>
              <a:t>that requires immediate attention, while others present with </a:t>
            </a:r>
            <a:r>
              <a:rPr lang="en-US" sz="1200" dirty="0">
                <a:solidFill>
                  <a:srgbClr val="4472C4"/>
                </a:solidFill>
                <a:latin typeface="Arial"/>
              </a:rPr>
              <a:t>few self-limited symptoms</a:t>
            </a:r>
            <a:endParaRPr lang="en-US" sz="1200" baseline="30000" dirty="0">
              <a:solidFill>
                <a:srgbClr val="4472C4"/>
              </a:solidFill>
              <a:latin typeface="Arial"/>
            </a:endParaRPr>
          </a:p>
          <a:p>
            <a:pPr marL="228600" lvl="1">
              <a:spcBef>
                <a:spcPts val="300"/>
              </a:spcBef>
              <a:buFont typeface="Arial" pitchFamily="34" charset="0"/>
              <a:buChar char="•"/>
              <a:defRPr/>
            </a:pPr>
            <a:r>
              <a:rPr lang="en-US" sz="1350" dirty="0">
                <a:solidFill>
                  <a:srgbClr val="4472C4"/>
                </a:solidFill>
                <a:latin typeface="Arial"/>
              </a:rPr>
              <a:t>Intracranial hemorrhage (ICH) </a:t>
            </a:r>
            <a:r>
              <a:rPr lang="en-US" sz="1350" dirty="0">
                <a:solidFill>
                  <a:srgbClr val="000000"/>
                </a:solidFill>
                <a:latin typeface="Arial"/>
              </a:rPr>
              <a:t>is the </a:t>
            </a:r>
            <a:r>
              <a:rPr lang="en-US" sz="1350" dirty="0">
                <a:solidFill>
                  <a:srgbClr val="4472C4"/>
                </a:solidFill>
                <a:latin typeface="Arial"/>
              </a:rPr>
              <a:t>most serious </a:t>
            </a:r>
            <a:r>
              <a:rPr lang="en-US" sz="1350" dirty="0">
                <a:solidFill>
                  <a:srgbClr val="000000"/>
                </a:solidFill>
                <a:latin typeface="Arial"/>
              </a:rPr>
              <a:t>complication of ITP</a:t>
            </a:r>
            <a:r>
              <a:rPr lang="en-US" sz="1350" baseline="30000" dirty="0">
                <a:solidFill>
                  <a:srgbClr val="000000"/>
                </a:solidFill>
                <a:latin typeface="Arial"/>
              </a:rPr>
              <a:t>1</a:t>
            </a:r>
          </a:p>
          <a:p>
            <a:pPr marL="228600" lvl="1">
              <a:spcBef>
                <a:spcPts val="300"/>
              </a:spcBef>
              <a:buFont typeface="Arial" pitchFamily="34" charset="0"/>
              <a:buChar char="•"/>
              <a:defRPr/>
            </a:pPr>
            <a:r>
              <a:rPr lang="en-US" sz="1350" dirty="0">
                <a:solidFill>
                  <a:srgbClr val="4472C4"/>
                </a:solidFill>
                <a:latin typeface="Arial"/>
              </a:rPr>
              <a:t>Fatal bleeding </a:t>
            </a:r>
            <a:r>
              <a:rPr lang="en-US" sz="1350" dirty="0">
                <a:solidFill>
                  <a:srgbClr val="000000"/>
                </a:solidFill>
                <a:latin typeface="Arial"/>
              </a:rPr>
              <a:t>occurs most commonly in adults with platelet counts </a:t>
            </a:r>
            <a:r>
              <a:rPr lang="en-US" sz="1350" dirty="0">
                <a:solidFill>
                  <a:srgbClr val="4472C4"/>
                </a:solidFill>
                <a:latin typeface="Arial"/>
              </a:rPr>
              <a:t>&lt; 30 × 10</a:t>
            </a:r>
            <a:r>
              <a:rPr lang="en-US" sz="1350" baseline="30000" dirty="0">
                <a:solidFill>
                  <a:srgbClr val="4472C4"/>
                </a:solidFill>
                <a:latin typeface="Arial"/>
              </a:rPr>
              <a:t>9</a:t>
            </a:r>
            <a:r>
              <a:rPr lang="en-US" sz="1350" dirty="0">
                <a:solidFill>
                  <a:srgbClr val="4472C4"/>
                </a:solidFill>
                <a:latin typeface="Arial"/>
              </a:rPr>
              <a:t>/L</a:t>
            </a:r>
            <a:r>
              <a:rPr lang="en-US" sz="1350" baseline="30000" dirty="0">
                <a:solidFill>
                  <a:srgbClr val="000000"/>
                </a:solidFill>
                <a:latin typeface="Arial"/>
              </a:rPr>
              <a:t>2</a:t>
            </a:r>
          </a:p>
        </p:txBody>
      </p:sp>
      <p:graphicFrame>
        <p:nvGraphicFramePr>
          <p:cNvPr id="5" name="Table 4">
            <a:extLst>
              <a:ext uri="{FF2B5EF4-FFF2-40B4-BE49-F238E27FC236}">
                <a16:creationId xmlns:a16="http://schemas.microsoft.com/office/drawing/2014/main" id="{A039837E-594C-49D9-A40F-96897E849FD4}"/>
              </a:ext>
            </a:extLst>
          </p:cNvPr>
          <p:cNvGraphicFramePr>
            <a:graphicFrameLocks noGrp="1"/>
          </p:cNvGraphicFramePr>
          <p:nvPr>
            <p:extLst>
              <p:ext uri="{D42A27DB-BD31-4B8C-83A1-F6EECF244321}">
                <p14:modId xmlns:p14="http://schemas.microsoft.com/office/powerpoint/2010/main" val="1822567922"/>
              </p:ext>
            </p:extLst>
          </p:nvPr>
        </p:nvGraphicFramePr>
        <p:xfrm>
          <a:off x="2634666" y="2816993"/>
          <a:ext cx="7748248" cy="2949654"/>
        </p:xfrm>
        <a:graphic>
          <a:graphicData uri="http://schemas.openxmlformats.org/drawingml/2006/table">
            <a:tbl>
              <a:tblPr firstRow="1" bandRow="1"/>
              <a:tblGrid>
                <a:gridCol w="1380696">
                  <a:extLst>
                    <a:ext uri="{9D8B030D-6E8A-4147-A177-3AD203B41FA5}">
                      <a16:colId xmlns:a16="http://schemas.microsoft.com/office/drawing/2014/main" val="20000"/>
                    </a:ext>
                  </a:extLst>
                </a:gridCol>
                <a:gridCol w="6367552">
                  <a:extLst>
                    <a:ext uri="{9D8B030D-6E8A-4147-A177-3AD203B41FA5}">
                      <a16:colId xmlns:a16="http://schemas.microsoft.com/office/drawing/2014/main" val="20001"/>
                    </a:ext>
                  </a:extLst>
                </a:gridCol>
              </a:tblGrid>
              <a:tr h="30932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r>
                        <a:rPr lang="en-US" sz="1200" dirty="0"/>
                        <a:t>Sign or symptom</a:t>
                      </a:r>
                      <a:endParaRPr lang="en-US" sz="1200" dirty="0">
                        <a:solidFill>
                          <a:schemeClr val="tx1"/>
                        </a:solidFill>
                      </a:endParaRPr>
                    </a:p>
                  </a:txBody>
                  <a:tcPr marL="64302" marR="64302" marT="32136" marB="32136"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AB1D1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r>
                        <a:rPr lang="en-US" sz="1200" dirty="0"/>
                        <a:t>Description</a:t>
                      </a:r>
                      <a:endParaRPr lang="en-US" sz="1200" dirty="0">
                        <a:solidFill>
                          <a:schemeClr val="tx1"/>
                        </a:solidFill>
                      </a:endParaRPr>
                    </a:p>
                  </a:txBody>
                  <a:tcPr marL="64302" marR="64302" marT="32136" marB="32136"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AB1D1D"/>
                    </a:solidFill>
                  </a:tcPr>
                </a:tc>
                <a:extLst>
                  <a:ext uri="{0D108BD9-81ED-4DB2-BD59-A6C34878D82A}">
                    <a16:rowId xmlns:a16="http://schemas.microsoft.com/office/drawing/2014/main" val="10000"/>
                  </a:ext>
                </a:extLst>
              </a:tr>
              <a:tr h="97708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1200" b="1" dirty="0"/>
                        <a:t>Bleeding</a:t>
                      </a:r>
                      <a:r>
                        <a:rPr lang="en-US" sz="1200" b="1" baseline="30000" dirty="0"/>
                        <a:t>2</a:t>
                      </a:r>
                    </a:p>
                  </a:txBody>
                  <a:tcPr marL="64302" marR="64302" marT="32136" marB="32136"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28600" lvl="1" indent="-228600" algn="l">
                        <a:spcBef>
                          <a:spcPts val="300"/>
                        </a:spcBef>
                        <a:buFont typeface="Arial" panose="020B0604020202020204" pitchFamily="34" charset="0"/>
                        <a:buChar char="•"/>
                      </a:pPr>
                      <a:r>
                        <a:rPr lang="en-US" sz="1200" dirty="0">
                          <a:solidFill>
                            <a:schemeClr val="accent1"/>
                          </a:solidFill>
                        </a:rPr>
                        <a:t>Most common </a:t>
                      </a:r>
                      <a:r>
                        <a:rPr lang="en-US" sz="1200" dirty="0">
                          <a:solidFill>
                            <a:schemeClr val="tx1"/>
                          </a:solidFill>
                        </a:rPr>
                        <a:t>symptom of ITP</a:t>
                      </a:r>
                    </a:p>
                    <a:p>
                      <a:pPr marL="228600" lvl="1" indent="-228600" algn="l">
                        <a:spcBef>
                          <a:spcPts val="300"/>
                        </a:spcBef>
                        <a:buFont typeface="Arial" panose="020B0604020202020204" pitchFamily="34" charset="0"/>
                        <a:buChar char="•"/>
                      </a:pPr>
                      <a:r>
                        <a:rPr lang="en-US" sz="1200" u="none" dirty="0">
                          <a:solidFill>
                            <a:schemeClr val="tx1"/>
                          </a:solidFill>
                        </a:rPr>
                        <a:t>Presents as </a:t>
                      </a:r>
                      <a:r>
                        <a:rPr lang="en-US" sz="1200" u="none" dirty="0">
                          <a:solidFill>
                            <a:schemeClr val="accent1"/>
                          </a:solidFill>
                        </a:rPr>
                        <a:t>mucocutaneous</a:t>
                      </a:r>
                      <a:r>
                        <a:rPr lang="en-US" sz="1200" u="none" dirty="0">
                          <a:solidFill>
                            <a:schemeClr val="tx1"/>
                          </a:solidFill>
                        </a:rPr>
                        <a:t> bleeding</a:t>
                      </a:r>
                    </a:p>
                    <a:p>
                      <a:pPr marL="228600" lvl="1" indent="-228600" algn="l">
                        <a:spcBef>
                          <a:spcPts val="300"/>
                        </a:spcBef>
                        <a:buFont typeface="Arial" panose="020B0604020202020204" pitchFamily="34" charset="0"/>
                        <a:buChar char="•"/>
                      </a:pPr>
                      <a:r>
                        <a:rPr lang="en-US" sz="1200" u="none" dirty="0">
                          <a:solidFill>
                            <a:schemeClr val="accent1"/>
                          </a:solidFill>
                        </a:rPr>
                        <a:t>Purpura</a:t>
                      </a:r>
                      <a:r>
                        <a:rPr lang="en-US" sz="1200" u="none" dirty="0">
                          <a:solidFill>
                            <a:schemeClr val="tx1"/>
                          </a:solidFill>
                        </a:rPr>
                        <a:t> may appear on the </a:t>
                      </a:r>
                      <a:r>
                        <a:rPr lang="en-US" sz="1200" u="none" dirty="0">
                          <a:solidFill>
                            <a:schemeClr val="accent1"/>
                          </a:solidFill>
                        </a:rPr>
                        <a:t>extremities</a:t>
                      </a:r>
                      <a:r>
                        <a:rPr lang="en-US" sz="1200" u="none" dirty="0">
                          <a:solidFill>
                            <a:schemeClr val="tx1"/>
                          </a:solidFill>
                        </a:rPr>
                        <a:t> without any obvious precipitating event</a:t>
                      </a:r>
                    </a:p>
                    <a:p>
                      <a:pPr marL="228600" lvl="1" indent="-228600" algn="l">
                        <a:spcBef>
                          <a:spcPts val="300"/>
                        </a:spcBef>
                        <a:buFont typeface="Arial" panose="020B0604020202020204" pitchFamily="34" charset="0"/>
                        <a:buChar char="•"/>
                      </a:pPr>
                      <a:r>
                        <a:rPr lang="en-US" sz="1200" u="none" dirty="0">
                          <a:solidFill>
                            <a:schemeClr val="accent1"/>
                          </a:solidFill>
                        </a:rPr>
                        <a:t>Nose bleeds</a:t>
                      </a:r>
                      <a:r>
                        <a:rPr lang="en-US" sz="1200" u="none" dirty="0">
                          <a:solidFill>
                            <a:schemeClr val="tx1"/>
                          </a:solidFill>
                        </a:rPr>
                        <a:t>, </a:t>
                      </a:r>
                      <a:r>
                        <a:rPr lang="en-US" sz="1200" u="none" dirty="0">
                          <a:solidFill>
                            <a:schemeClr val="accent1"/>
                          </a:solidFill>
                        </a:rPr>
                        <a:t>heavy </a:t>
                      </a:r>
                      <a:r>
                        <a:rPr lang="en-US" sz="1200" dirty="0">
                          <a:solidFill>
                            <a:schemeClr val="accent1"/>
                          </a:solidFill>
                        </a:rPr>
                        <a:t>menstruation</a:t>
                      </a:r>
                      <a:r>
                        <a:rPr lang="en-US" sz="1200" dirty="0">
                          <a:solidFill>
                            <a:schemeClr val="tx1"/>
                          </a:solidFill>
                        </a:rPr>
                        <a:t>, and </a:t>
                      </a:r>
                      <a:r>
                        <a:rPr lang="en-US" sz="1200" dirty="0">
                          <a:solidFill>
                            <a:schemeClr val="accent1"/>
                          </a:solidFill>
                        </a:rPr>
                        <a:t>gum</a:t>
                      </a:r>
                      <a:r>
                        <a:rPr lang="en-US" sz="1200" dirty="0">
                          <a:solidFill>
                            <a:schemeClr val="tx1"/>
                          </a:solidFill>
                        </a:rPr>
                        <a:t> and </a:t>
                      </a:r>
                      <a:r>
                        <a:rPr lang="en-US" sz="1200" dirty="0">
                          <a:solidFill>
                            <a:schemeClr val="accent1"/>
                          </a:solidFill>
                        </a:rPr>
                        <a:t>gastrointestinal bleeding</a:t>
                      </a:r>
                    </a:p>
                  </a:txBody>
                  <a:tcPr marL="64302" marR="64302" marT="32136" marB="32136">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extLst>
                  <a:ext uri="{0D108BD9-81ED-4DB2-BD59-A6C34878D82A}">
                    <a16:rowId xmlns:a16="http://schemas.microsoft.com/office/drawing/2014/main" val="10001"/>
                  </a:ext>
                </a:extLst>
              </a:tr>
              <a:tr h="97708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1200" b="1" dirty="0">
                          <a:solidFill>
                            <a:schemeClr val="tx1"/>
                          </a:solidFill>
                        </a:rPr>
                        <a:t>Fatigue</a:t>
                      </a:r>
                      <a:r>
                        <a:rPr lang="en-US" sz="1200" b="1" baseline="30000" dirty="0">
                          <a:solidFill>
                            <a:schemeClr val="tx1"/>
                          </a:solidFill>
                        </a:rPr>
                        <a:t>3</a:t>
                      </a:r>
                    </a:p>
                  </a:txBody>
                  <a:tcPr marL="64302" marR="64302" marT="32136" marB="3213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28600" indent="-228600" algn="l">
                        <a:spcBef>
                          <a:spcPts val="300"/>
                        </a:spcBef>
                        <a:buFont typeface="Arial" panose="020B0604020202020204" pitchFamily="34" charset="0"/>
                        <a:buChar char="•"/>
                      </a:pPr>
                      <a:r>
                        <a:rPr lang="en-US" sz="1200" dirty="0">
                          <a:solidFill>
                            <a:schemeClr val="tx1"/>
                          </a:solidFill>
                        </a:rPr>
                        <a:t>Often </a:t>
                      </a:r>
                      <a:r>
                        <a:rPr lang="en-US" sz="1200" dirty="0">
                          <a:solidFill>
                            <a:schemeClr val="accent1"/>
                          </a:solidFill>
                        </a:rPr>
                        <a:t>underappreciated</a:t>
                      </a:r>
                    </a:p>
                    <a:p>
                      <a:pPr marL="228600" indent="-228600" algn="l">
                        <a:spcBef>
                          <a:spcPts val="300"/>
                        </a:spcBef>
                        <a:buFont typeface="Arial" panose="020B0604020202020204" pitchFamily="34" charset="0"/>
                        <a:buChar char="•"/>
                      </a:pPr>
                      <a:r>
                        <a:rPr lang="en-US" sz="1200" dirty="0">
                          <a:solidFill>
                            <a:schemeClr val="tx1"/>
                          </a:solidFill>
                        </a:rPr>
                        <a:t>Occurs in </a:t>
                      </a:r>
                      <a:r>
                        <a:rPr lang="en-US" sz="1200" dirty="0">
                          <a:solidFill>
                            <a:schemeClr val="accent1"/>
                          </a:solidFill>
                        </a:rPr>
                        <a:t>~ 22–39%</a:t>
                      </a:r>
                      <a:r>
                        <a:rPr lang="en-US" sz="1200" baseline="0" dirty="0">
                          <a:solidFill>
                            <a:schemeClr val="accent1"/>
                          </a:solidFill>
                        </a:rPr>
                        <a:t> </a:t>
                      </a:r>
                      <a:r>
                        <a:rPr lang="en-US" sz="1200" baseline="0" dirty="0">
                          <a:solidFill>
                            <a:schemeClr val="tx1"/>
                          </a:solidFill>
                        </a:rPr>
                        <a:t>of </a:t>
                      </a:r>
                      <a:r>
                        <a:rPr lang="en-US" sz="1200" baseline="0" dirty="0">
                          <a:solidFill>
                            <a:schemeClr val="accent1"/>
                          </a:solidFill>
                        </a:rPr>
                        <a:t>adults</a:t>
                      </a:r>
                      <a:r>
                        <a:rPr lang="en-US" sz="1200" baseline="0" dirty="0">
                          <a:solidFill>
                            <a:schemeClr val="tx1"/>
                          </a:solidFill>
                        </a:rPr>
                        <a:t> and </a:t>
                      </a:r>
                      <a:r>
                        <a:rPr lang="en-US" sz="1200" baseline="0" dirty="0">
                          <a:solidFill>
                            <a:schemeClr val="accent1"/>
                          </a:solidFill>
                        </a:rPr>
                        <a:t>~ 22% </a:t>
                      </a:r>
                      <a:r>
                        <a:rPr lang="en-US" sz="1200" baseline="0" dirty="0">
                          <a:solidFill>
                            <a:schemeClr val="tx1"/>
                          </a:solidFill>
                        </a:rPr>
                        <a:t>of </a:t>
                      </a:r>
                      <a:r>
                        <a:rPr lang="en-US" sz="1200" baseline="0" dirty="0">
                          <a:solidFill>
                            <a:schemeClr val="accent1"/>
                          </a:solidFill>
                        </a:rPr>
                        <a:t>children</a:t>
                      </a:r>
                      <a:r>
                        <a:rPr lang="en-US" sz="1200" baseline="0" dirty="0">
                          <a:solidFill>
                            <a:schemeClr val="tx1"/>
                          </a:solidFill>
                        </a:rPr>
                        <a:t> with ITP</a:t>
                      </a:r>
                    </a:p>
                    <a:p>
                      <a:pPr marL="228600" indent="-228600" algn="l">
                        <a:spcBef>
                          <a:spcPts val="300"/>
                        </a:spcBef>
                        <a:buFont typeface="Arial" panose="020B0604020202020204" pitchFamily="34" charset="0"/>
                        <a:buChar char="•"/>
                      </a:pPr>
                      <a:r>
                        <a:rPr lang="en-US" sz="1200" baseline="0" dirty="0">
                          <a:solidFill>
                            <a:schemeClr val="tx1"/>
                          </a:solidFill>
                        </a:rPr>
                        <a:t>Correlates with platelet counts </a:t>
                      </a:r>
                      <a:r>
                        <a:rPr lang="en-US" sz="1200" baseline="0" dirty="0">
                          <a:solidFill>
                            <a:schemeClr val="accent1"/>
                          </a:solidFill>
                        </a:rPr>
                        <a:t>&lt; 100 × 10</a:t>
                      </a:r>
                      <a:r>
                        <a:rPr lang="en-US" sz="1200" baseline="30000" dirty="0">
                          <a:solidFill>
                            <a:schemeClr val="accent1"/>
                          </a:solidFill>
                        </a:rPr>
                        <a:t>9</a:t>
                      </a:r>
                      <a:r>
                        <a:rPr lang="en-US" sz="1200" baseline="0" dirty="0">
                          <a:solidFill>
                            <a:schemeClr val="accent1"/>
                          </a:solidFill>
                        </a:rPr>
                        <a:t>/L</a:t>
                      </a:r>
                      <a:r>
                        <a:rPr lang="en-US" sz="1200" baseline="0" dirty="0">
                          <a:solidFill>
                            <a:schemeClr val="tx1"/>
                          </a:solidFill>
                        </a:rPr>
                        <a:t>, </a:t>
                      </a:r>
                      <a:r>
                        <a:rPr lang="en-US" sz="1200" baseline="0" dirty="0">
                          <a:solidFill>
                            <a:schemeClr val="accent1"/>
                          </a:solidFill>
                        </a:rPr>
                        <a:t>steroid treatment</a:t>
                      </a:r>
                      <a:r>
                        <a:rPr lang="en-US" sz="1200" baseline="0" dirty="0">
                          <a:solidFill>
                            <a:schemeClr val="tx1"/>
                          </a:solidFill>
                        </a:rPr>
                        <a:t>, and </a:t>
                      </a:r>
                      <a:r>
                        <a:rPr lang="en-US" sz="1200" baseline="0" dirty="0">
                          <a:solidFill>
                            <a:schemeClr val="accent1"/>
                          </a:solidFill>
                        </a:rPr>
                        <a:t>bleeding</a:t>
                      </a:r>
                    </a:p>
                    <a:p>
                      <a:pPr marL="228600" indent="-228600" algn="l">
                        <a:spcBef>
                          <a:spcPts val="300"/>
                        </a:spcBef>
                        <a:buFont typeface="Arial" panose="020B0604020202020204" pitchFamily="34" charset="0"/>
                        <a:buChar char="•"/>
                      </a:pPr>
                      <a:r>
                        <a:rPr lang="en-US" sz="1200" baseline="0" dirty="0">
                          <a:solidFill>
                            <a:schemeClr val="tx1"/>
                          </a:solidFill>
                        </a:rPr>
                        <a:t>Does not correlate with duration of ITP, age, or gender</a:t>
                      </a:r>
                      <a:endParaRPr lang="en-US" sz="1200" dirty="0">
                        <a:solidFill>
                          <a:schemeClr val="tx1"/>
                        </a:solidFill>
                      </a:endParaRPr>
                    </a:p>
                  </a:txBody>
                  <a:tcPr marL="64302" marR="64302" marT="32136" marB="3213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F2F2"/>
                    </a:solidFill>
                  </a:tcPr>
                </a:tc>
                <a:extLst>
                  <a:ext uri="{0D108BD9-81ED-4DB2-BD59-A6C34878D82A}">
                    <a16:rowId xmlns:a16="http://schemas.microsoft.com/office/drawing/2014/main" val="10002"/>
                  </a:ext>
                </a:extLst>
              </a:tr>
              <a:tr h="68615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1200" b="1" u="none" dirty="0"/>
                        <a:t>Thrombosis</a:t>
                      </a:r>
                      <a:r>
                        <a:rPr lang="en-US" sz="1200" b="1" u="none" baseline="30000" dirty="0"/>
                        <a:t>4</a:t>
                      </a:r>
                      <a:endParaRPr lang="en-US" sz="1200" b="1" u="none" baseline="30000" dirty="0">
                        <a:solidFill>
                          <a:schemeClr val="accent6"/>
                        </a:solidFill>
                      </a:endParaRPr>
                    </a:p>
                  </a:txBody>
                  <a:tcPr marL="64302" marR="64302" marT="32136" marB="3213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28600" indent="-228600" algn="l">
                        <a:spcBef>
                          <a:spcPts val="300"/>
                        </a:spcBef>
                        <a:buFont typeface="Arial" panose="020B0604020202020204" pitchFamily="34" charset="0"/>
                        <a:buChar char="•"/>
                      </a:pPr>
                      <a:r>
                        <a:rPr lang="en-US" sz="1200" dirty="0">
                          <a:solidFill>
                            <a:schemeClr val="tx1"/>
                          </a:solidFill>
                        </a:rPr>
                        <a:t>Patients</a:t>
                      </a:r>
                      <a:r>
                        <a:rPr lang="en-US" sz="1200" baseline="0" dirty="0">
                          <a:solidFill>
                            <a:schemeClr val="tx1"/>
                          </a:solidFill>
                        </a:rPr>
                        <a:t> with ITP are at increased risk of venous, arterial, or combined </a:t>
                      </a:r>
                      <a:r>
                        <a:rPr lang="en-US" sz="1200" baseline="0" dirty="0">
                          <a:solidFill>
                            <a:schemeClr val="accent1"/>
                          </a:solidFill>
                        </a:rPr>
                        <a:t>thromboembolic events</a:t>
                      </a:r>
                    </a:p>
                    <a:p>
                      <a:pPr marL="228600" indent="-228600" algn="l">
                        <a:spcBef>
                          <a:spcPts val="300"/>
                        </a:spcBef>
                        <a:buFont typeface="Arial" panose="020B0604020202020204" pitchFamily="34" charset="0"/>
                        <a:buChar char="•"/>
                      </a:pPr>
                      <a:r>
                        <a:rPr lang="en-US" sz="1200" baseline="0" dirty="0">
                          <a:solidFill>
                            <a:schemeClr val="tx1"/>
                          </a:solidFill>
                        </a:rPr>
                        <a:t>Patients with </a:t>
                      </a:r>
                      <a:r>
                        <a:rPr lang="en-US" sz="1200" baseline="0" dirty="0">
                          <a:solidFill>
                            <a:schemeClr val="accent1"/>
                          </a:solidFill>
                        </a:rPr>
                        <a:t>increased antiphospholipid antibodies </a:t>
                      </a:r>
                      <a:r>
                        <a:rPr lang="en-US" sz="1200" baseline="0" dirty="0">
                          <a:solidFill>
                            <a:schemeClr val="tx1"/>
                          </a:solidFill>
                        </a:rPr>
                        <a:t>might be at higher risk</a:t>
                      </a:r>
                      <a:endParaRPr lang="en-US" sz="1200" dirty="0">
                        <a:solidFill>
                          <a:schemeClr val="tx1"/>
                        </a:solidFill>
                      </a:endParaRPr>
                    </a:p>
                  </a:txBody>
                  <a:tcPr marL="64302" marR="64302" marT="32136" marB="3213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extLst>
                  <a:ext uri="{0D108BD9-81ED-4DB2-BD59-A6C34878D82A}">
                    <a16:rowId xmlns:a16="http://schemas.microsoft.com/office/drawing/2014/main" val="10003"/>
                  </a:ext>
                </a:extLst>
              </a:tr>
            </a:tbl>
          </a:graphicData>
        </a:graphic>
      </p:graphicFrame>
      <p:sp>
        <p:nvSpPr>
          <p:cNvPr id="6" name="TextBox 5"/>
          <p:cNvSpPr txBox="1"/>
          <p:nvPr/>
        </p:nvSpPr>
        <p:spPr>
          <a:xfrm>
            <a:off x="2491740" y="6083166"/>
            <a:ext cx="7891173" cy="707886"/>
          </a:xfrm>
          <a:prstGeom prst="rect">
            <a:avLst/>
          </a:prstGeom>
          <a:noFill/>
        </p:spPr>
        <p:txBody>
          <a:bodyPr wrap="square" rtlCol="0">
            <a:spAutoFit/>
          </a:bodyPr>
          <a:lstStyle/>
          <a:p>
            <a:r>
              <a:rPr lang="en-US" sz="1000" dirty="0" smtClean="0"/>
              <a:t>1. </a:t>
            </a:r>
            <a:r>
              <a:rPr lang="en-US" sz="1000" dirty="0" err="1" smtClean="0"/>
              <a:t>Neunert</a:t>
            </a:r>
            <a:r>
              <a:rPr lang="en-US" sz="1000" dirty="0" smtClean="0"/>
              <a:t> CE, et al. Blood. 2008;112:4003-8.</a:t>
            </a:r>
          </a:p>
          <a:p>
            <a:r>
              <a:rPr lang="en-US" sz="1000" dirty="0" smtClean="0"/>
              <a:t>2. </a:t>
            </a:r>
            <a:r>
              <a:rPr lang="en-US" sz="1000" dirty="0" err="1" smtClean="0"/>
              <a:t>Neunert</a:t>
            </a:r>
            <a:r>
              <a:rPr lang="en-US" sz="1000" dirty="0" smtClean="0"/>
              <a:t> C, et al. Blood. 2011;117:4190-207.</a:t>
            </a:r>
          </a:p>
          <a:p>
            <a:r>
              <a:rPr lang="en-US" sz="1000" dirty="0" smtClean="0"/>
              <a:t>3. Newton JL, et al. </a:t>
            </a:r>
            <a:r>
              <a:rPr lang="en-US" sz="1000" dirty="0" err="1" smtClean="0"/>
              <a:t>Eur</a:t>
            </a:r>
            <a:r>
              <a:rPr lang="en-US" sz="1000" dirty="0" smtClean="0"/>
              <a:t> J </a:t>
            </a:r>
            <a:r>
              <a:rPr lang="en-US" sz="1000" dirty="0" err="1" smtClean="0"/>
              <a:t>Haematol</a:t>
            </a:r>
            <a:r>
              <a:rPr lang="en-US" sz="1000" dirty="0" smtClean="0"/>
              <a:t>. 2011;86:420-9.</a:t>
            </a:r>
          </a:p>
          <a:p>
            <a:r>
              <a:rPr lang="en-US" sz="1000" dirty="0" smtClean="0"/>
              <a:t>4. Kim KJ, et al. Br J </a:t>
            </a:r>
            <a:r>
              <a:rPr lang="en-US" sz="1000" dirty="0" err="1" smtClean="0"/>
              <a:t>Haematol</a:t>
            </a:r>
            <a:r>
              <a:rPr lang="en-US" sz="1000" dirty="0" smtClean="0"/>
              <a:t>. 2013;161:706-14.</a:t>
            </a:r>
          </a:p>
        </p:txBody>
      </p:sp>
    </p:spTree>
    <p:extLst>
      <p:ext uri="{BB962C8B-B14F-4D97-AF65-F5344CB8AC3E}">
        <p14:creationId xmlns:p14="http://schemas.microsoft.com/office/powerpoint/2010/main" val="4069922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of ITP</a:t>
            </a:r>
            <a:endParaRPr lang="en-US" dirty="0"/>
          </a:p>
        </p:txBody>
      </p:sp>
      <p:graphicFrame>
        <p:nvGraphicFramePr>
          <p:cNvPr id="4" name="Table 3">
            <a:extLst>
              <a:ext uri="{FF2B5EF4-FFF2-40B4-BE49-F238E27FC236}">
                <a16:creationId xmlns:a16="http://schemas.microsoft.com/office/drawing/2014/main" id="{8C347814-24B3-4E15-80C1-6CC0A5FD28E9}"/>
              </a:ext>
            </a:extLst>
          </p:cNvPr>
          <p:cNvGraphicFramePr>
            <a:graphicFrameLocks noGrp="1"/>
          </p:cNvGraphicFramePr>
          <p:nvPr>
            <p:extLst>
              <p:ext uri="{D42A27DB-BD31-4B8C-83A1-F6EECF244321}">
                <p14:modId xmlns:p14="http://schemas.microsoft.com/office/powerpoint/2010/main" val="1529459879"/>
              </p:ext>
            </p:extLst>
          </p:nvPr>
        </p:nvGraphicFramePr>
        <p:xfrm>
          <a:off x="2099420" y="1579324"/>
          <a:ext cx="8140749" cy="4377911"/>
        </p:xfrm>
        <a:graphic>
          <a:graphicData uri="http://schemas.openxmlformats.org/drawingml/2006/table">
            <a:tbl>
              <a:tblPr firstRow="1" bandRow="1"/>
              <a:tblGrid>
                <a:gridCol w="3975553">
                  <a:extLst>
                    <a:ext uri="{9D8B030D-6E8A-4147-A177-3AD203B41FA5}">
                      <a16:colId xmlns:a16="http://schemas.microsoft.com/office/drawing/2014/main" val="20000"/>
                    </a:ext>
                  </a:extLst>
                </a:gridCol>
                <a:gridCol w="4165196">
                  <a:extLst>
                    <a:ext uri="{9D8B030D-6E8A-4147-A177-3AD203B41FA5}">
                      <a16:colId xmlns:a16="http://schemas.microsoft.com/office/drawing/2014/main" val="20001"/>
                    </a:ext>
                  </a:extLst>
                </a:gridCol>
              </a:tblGrid>
              <a:tr h="39173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spcBef>
                          <a:spcPts val="300"/>
                        </a:spcBef>
                      </a:pPr>
                      <a:r>
                        <a:rPr lang="en-US" sz="1200" u="none" strike="noStrike" dirty="0">
                          <a:effectLst/>
                        </a:rPr>
                        <a:t>American Society of Hematology guidelines</a:t>
                      </a:r>
                      <a:r>
                        <a:rPr lang="en-US" sz="1200" u="none" strike="noStrike" baseline="30000" dirty="0">
                          <a:effectLst/>
                        </a:rPr>
                        <a:t>1,2</a:t>
                      </a:r>
                      <a:endParaRPr lang="en-US" sz="1200" b="1" i="0" u="none" strike="noStrike" baseline="30000" dirty="0">
                        <a:solidFill>
                          <a:schemeClr val="tx1"/>
                        </a:solidFill>
                        <a:effectLst/>
                        <a:latin typeface="+mn-lt"/>
                      </a:endParaRPr>
                    </a:p>
                  </a:txBody>
                  <a:tcPr marL="45720" marR="4572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AB1D1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spcBef>
                          <a:spcPts val="300"/>
                        </a:spcBef>
                      </a:pPr>
                      <a:r>
                        <a:rPr lang="en-US" sz="1200" u="none" strike="noStrike" dirty="0">
                          <a:effectLst/>
                        </a:rPr>
                        <a:t>Institute of Cancer Research guidelines</a:t>
                      </a:r>
                      <a:r>
                        <a:rPr lang="en-US" sz="1200" u="none" strike="noStrike" baseline="30000" dirty="0">
                          <a:effectLst/>
                        </a:rPr>
                        <a:t>2,3</a:t>
                      </a:r>
                      <a:endParaRPr lang="en-US" sz="1200" b="1" i="0" u="none" strike="noStrike" baseline="30000" dirty="0">
                        <a:solidFill>
                          <a:schemeClr val="tx1"/>
                        </a:solidFill>
                        <a:effectLst/>
                        <a:latin typeface="+mn-lt"/>
                      </a:endParaRPr>
                    </a:p>
                  </a:txBody>
                  <a:tcPr marL="45720" marR="4572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AB1D1D"/>
                    </a:solidFill>
                  </a:tcPr>
                </a:tc>
                <a:extLst>
                  <a:ext uri="{0D108BD9-81ED-4DB2-BD59-A6C34878D82A}">
                    <a16:rowId xmlns:a16="http://schemas.microsoft.com/office/drawing/2014/main" val="10000"/>
                  </a:ext>
                </a:extLst>
              </a:tr>
              <a:tr h="239744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28600" indent="-228600" algn="l" fontAlgn="ctr">
                        <a:spcBef>
                          <a:spcPts val="300"/>
                        </a:spcBef>
                        <a:buClrTx/>
                        <a:buFont typeface="+mj-lt"/>
                        <a:buAutoNum type="arabicPeriod"/>
                      </a:pPr>
                      <a:r>
                        <a:rPr lang="en-US" sz="1200" u="none" strike="noStrike" dirty="0">
                          <a:solidFill>
                            <a:schemeClr val="tx1"/>
                          </a:solidFill>
                          <a:effectLst/>
                        </a:rPr>
                        <a:t>History and physical examination to identify cause of bleeding and </a:t>
                      </a:r>
                      <a:r>
                        <a:rPr lang="en-US" sz="1200" u="none" strike="noStrike" dirty="0">
                          <a:solidFill>
                            <a:schemeClr val="accent1"/>
                          </a:solidFill>
                          <a:effectLst/>
                        </a:rPr>
                        <a:t>exclude other causes of thrombocytopenia or secondary ITP</a:t>
                      </a:r>
                      <a:r>
                        <a:rPr lang="en-US" sz="1200" u="none" strike="noStrike" dirty="0">
                          <a:solidFill>
                            <a:schemeClr val="tx1"/>
                          </a:solidFill>
                          <a:effectLst/>
                        </a:rPr>
                        <a:t>:</a:t>
                      </a:r>
                    </a:p>
                    <a:p>
                      <a:pPr marL="457200" lvl="2" indent="-228600" algn="l" fontAlgn="ctr">
                        <a:spcBef>
                          <a:spcPts val="300"/>
                        </a:spcBef>
                        <a:buClr>
                          <a:schemeClr val="tx1"/>
                        </a:buClr>
                        <a:buFont typeface="Arial" panose="020B0604020202020204" pitchFamily="34" charset="0"/>
                        <a:buChar char="•"/>
                      </a:pPr>
                      <a:r>
                        <a:rPr lang="en-US" sz="1200" u="none" strike="noStrike" dirty="0">
                          <a:solidFill>
                            <a:schemeClr val="tx1"/>
                          </a:solidFill>
                          <a:effectLst/>
                        </a:rPr>
                        <a:t>Antiphospholipid syndrome </a:t>
                      </a:r>
                    </a:p>
                    <a:p>
                      <a:pPr marL="457200" lvl="2" indent="-228600" algn="l" fontAlgn="ctr">
                        <a:spcBef>
                          <a:spcPts val="300"/>
                        </a:spcBef>
                        <a:buClr>
                          <a:schemeClr val="tx1"/>
                        </a:buClr>
                        <a:buFont typeface="Arial" panose="020B0604020202020204" pitchFamily="34" charset="0"/>
                        <a:buChar char="•"/>
                      </a:pPr>
                      <a:r>
                        <a:rPr lang="en-US" sz="1200" u="none" strike="noStrike" dirty="0">
                          <a:solidFill>
                            <a:schemeClr val="tx1"/>
                          </a:solidFill>
                          <a:effectLst/>
                        </a:rPr>
                        <a:t>Autoimmune thrombocytopenia</a:t>
                      </a:r>
                    </a:p>
                    <a:p>
                      <a:pPr marL="457200" lvl="2" indent="-228600" algn="l" fontAlgn="ctr">
                        <a:spcBef>
                          <a:spcPts val="300"/>
                        </a:spcBef>
                        <a:buClr>
                          <a:schemeClr val="tx1"/>
                        </a:buClr>
                        <a:buFont typeface="Arial" panose="020B0604020202020204" pitchFamily="34" charset="0"/>
                        <a:buChar char="•"/>
                      </a:pPr>
                      <a:r>
                        <a:rPr lang="en-US" sz="1200" u="none" strike="noStrike" dirty="0">
                          <a:solidFill>
                            <a:schemeClr val="tx1"/>
                          </a:solidFill>
                          <a:effectLst/>
                        </a:rPr>
                        <a:t>Common variable immune deficiency</a:t>
                      </a:r>
                    </a:p>
                    <a:p>
                      <a:pPr marL="457200" lvl="2" indent="-228600" algn="l" fontAlgn="ctr">
                        <a:spcBef>
                          <a:spcPts val="300"/>
                        </a:spcBef>
                        <a:buClr>
                          <a:schemeClr val="tx1"/>
                        </a:buClr>
                        <a:buFont typeface="Arial" panose="020B0604020202020204" pitchFamily="34" charset="0"/>
                        <a:buChar char="•"/>
                      </a:pPr>
                      <a:r>
                        <a:rPr lang="en-US" sz="1200" u="none" strike="noStrike" dirty="0">
                          <a:solidFill>
                            <a:schemeClr val="tx1"/>
                          </a:solidFill>
                          <a:effectLst/>
                        </a:rPr>
                        <a:t>CMV, </a:t>
                      </a:r>
                      <a:r>
                        <a:rPr lang="en-US" sz="1200" i="1" u="none" strike="noStrike" dirty="0">
                          <a:solidFill>
                            <a:schemeClr val="tx1"/>
                          </a:solidFill>
                          <a:effectLst/>
                        </a:rPr>
                        <a:t>Helicobacter pylori</a:t>
                      </a:r>
                      <a:r>
                        <a:rPr lang="en-US" sz="1200" u="none" strike="noStrike" dirty="0">
                          <a:solidFill>
                            <a:schemeClr val="tx1"/>
                          </a:solidFill>
                          <a:effectLst/>
                        </a:rPr>
                        <a:t>, </a:t>
                      </a:r>
                      <a:r>
                        <a:rPr lang="en-US" sz="1200" u="none" strike="noStrike" kern="1200" dirty="0">
                          <a:solidFill>
                            <a:schemeClr val="tx1"/>
                          </a:solidFill>
                          <a:effectLst/>
                        </a:rPr>
                        <a:t>HCV</a:t>
                      </a:r>
                      <a:r>
                        <a:rPr lang="en-US" sz="1200" u="none" strike="noStrike" dirty="0">
                          <a:solidFill>
                            <a:schemeClr val="tx1"/>
                          </a:solidFill>
                          <a:effectLst/>
                        </a:rPr>
                        <a:t>, HIV, </a:t>
                      </a:r>
                      <a:r>
                        <a:rPr lang="en-US" sz="1200" u="none" strike="noStrike" kern="1200" dirty="0">
                          <a:solidFill>
                            <a:schemeClr val="tx1"/>
                          </a:solidFill>
                          <a:effectLst/>
                        </a:rPr>
                        <a:t>or varicella zoster</a:t>
                      </a:r>
                      <a:r>
                        <a:rPr lang="en-US" sz="1200" u="none" strike="noStrike" dirty="0">
                          <a:solidFill>
                            <a:schemeClr val="tx1"/>
                          </a:solidFill>
                          <a:effectLst/>
                        </a:rPr>
                        <a:t> infection</a:t>
                      </a:r>
                      <a:r>
                        <a:rPr lang="en-US" sz="1200" u="none" strike="noStrike" kern="1200" dirty="0">
                          <a:solidFill>
                            <a:schemeClr val="tx1"/>
                          </a:solidFill>
                          <a:effectLst/>
                        </a:rPr>
                        <a:t>s,</a:t>
                      </a:r>
                      <a:r>
                        <a:rPr lang="en-US" sz="1200" u="none" strike="noStrike" kern="1200" baseline="0" dirty="0">
                          <a:solidFill>
                            <a:schemeClr val="tx1"/>
                          </a:solidFill>
                          <a:effectLst/>
                        </a:rPr>
                        <a:t> and</a:t>
                      </a:r>
                      <a:r>
                        <a:rPr lang="en-US" sz="1200" u="none" strike="noStrike" kern="1200" dirty="0">
                          <a:solidFill>
                            <a:schemeClr val="tx1"/>
                          </a:solidFill>
                          <a:effectLst/>
                        </a:rPr>
                        <a:t> SLE</a:t>
                      </a:r>
                    </a:p>
                    <a:p>
                      <a:pPr marL="457200" lvl="2" indent="-228600" algn="l" fontAlgn="ctr">
                        <a:spcBef>
                          <a:spcPts val="300"/>
                        </a:spcBef>
                        <a:buClr>
                          <a:schemeClr val="tx1"/>
                        </a:buClr>
                        <a:buFont typeface="Arial" panose="020B0604020202020204" pitchFamily="34" charset="0"/>
                        <a:buChar char="•"/>
                      </a:pPr>
                      <a:r>
                        <a:rPr lang="en-US" sz="1200" u="none" strike="noStrike" dirty="0">
                          <a:solidFill>
                            <a:schemeClr val="tx1"/>
                          </a:solidFill>
                          <a:effectLst/>
                        </a:rPr>
                        <a:t>Lymphoproliferative disorders</a:t>
                      </a:r>
                    </a:p>
                    <a:p>
                      <a:pPr marL="457200" lvl="2" indent="-228600" algn="l" fontAlgn="ctr">
                        <a:spcBef>
                          <a:spcPts val="300"/>
                        </a:spcBef>
                        <a:buClr>
                          <a:schemeClr val="tx1"/>
                        </a:buClr>
                        <a:buFont typeface="Arial" panose="020B0604020202020204" pitchFamily="34" charset="0"/>
                        <a:buChar char="•"/>
                      </a:pPr>
                      <a:r>
                        <a:rPr lang="en-US" sz="1200" u="none" strike="noStrike" dirty="0">
                          <a:solidFill>
                            <a:schemeClr val="tx1"/>
                          </a:solidFill>
                          <a:effectLst/>
                        </a:rPr>
                        <a:t>Side effects of vaccination, other drugs, or bone marrow transplantation</a:t>
                      </a:r>
                      <a:endParaRPr lang="en-US" sz="1200" b="0" i="0" u="none" strike="noStrike" dirty="0">
                        <a:solidFill>
                          <a:schemeClr val="tx1"/>
                        </a:solidFill>
                        <a:effectLst/>
                        <a:latin typeface="+mn-lt"/>
                      </a:endParaRPr>
                    </a:p>
                  </a:txBody>
                  <a:tcPr marL="45720" marR="4572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28600" indent="-228600" algn="l" fontAlgn="ctr">
                        <a:spcBef>
                          <a:spcPts val="300"/>
                        </a:spcBef>
                        <a:buClrTx/>
                        <a:buFont typeface="+mj-lt"/>
                        <a:buAutoNum type="arabicPeriod"/>
                      </a:pPr>
                      <a:r>
                        <a:rPr lang="en-US" sz="1200" u="none" strike="noStrike" dirty="0">
                          <a:solidFill>
                            <a:schemeClr val="tx1"/>
                          </a:solidFill>
                          <a:effectLst/>
                        </a:rPr>
                        <a:t>History, physical examination, complete blood count (CBC), and peripheral smear </a:t>
                      </a:r>
                      <a:r>
                        <a:rPr lang="en-US" sz="1200" u="none" strike="noStrike" kern="1200" dirty="0">
                          <a:solidFill>
                            <a:schemeClr val="tx1"/>
                          </a:solidFill>
                          <a:effectLst/>
                        </a:rPr>
                        <a:t>examination </a:t>
                      </a:r>
                      <a:r>
                        <a:rPr lang="en-US" sz="1200" u="none" strike="noStrike" dirty="0">
                          <a:solidFill>
                            <a:schemeClr val="tx1"/>
                          </a:solidFill>
                          <a:effectLst/>
                        </a:rPr>
                        <a:t>to </a:t>
                      </a:r>
                      <a:r>
                        <a:rPr lang="en-US" sz="1200" u="none" strike="noStrike" dirty="0">
                          <a:solidFill>
                            <a:schemeClr val="accent1"/>
                          </a:solidFill>
                          <a:effectLst/>
                        </a:rPr>
                        <a:t>exclude </a:t>
                      </a:r>
                      <a:br>
                        <a:rPr lang="en-US" sz="1200" u="none" strike="noStrike" dirty="0">
                          <a:solidFill>
                            <a:schemeClr val="accent1"/>
                          </a:solidFill>
                          <a:effectLst/>
                        </a:rPr>
                      </a:br>
                      <a:r>
                        <a:rPr lang="en-US" sz="1200" u="none" strike="noStrike" dirty="0">
                          <a:solidFill>
                            <a:schemeClr val="accent1"/>
                          </a:solidFill>
                          <a:effectLst/>
                        </a:rPr>
                        <a:t>other etiolog</a:t>
                      </a:r>
                      <a:r>
                        <a:rPr lang="en-US" sz="1200" u="none" strike="noStrike" kern="1200" dirty="0">
                          <a:solidFill>
                            <a:schemeClr val="accent1"/>
                          </a:solidFill>
                          <a:effectLst/>
                        </a:rPr>
                        <a:t>y</a:t>
                      </a:r>
                      <a:r>
                        <a:rPr lang="en-US" sz="1200" u="none" strike="noStrike" dirty="0">
                          <a:solidFill>
                            <a:schemeClr val="accent1"/>
                          </a:solidFill>
                          <a:effectLst/>
                        </a:rPr>
                        <a:t> </a:t>
                      </a:r>
                      <a:r>
                        <a:rPr lang="en-US" sz="1200" u="none" strike="noStrike" dirty="0">
                          <a:solidFill>
                            <a:schemeClr val="tx1"/>
                          </a:solidFill>
                          <a:effectLst/>
                        </a:rPr>
                        <a:t>for thrombocytopenia: </a:t>
                      </a:r>
                    </a:p>
                    <a:p>
                      <a:pPr marL="457200" lvl="2" indent="-228600" algn="l" fontAlgn="ctr">
                        <a:spcBef>
                          <a:spcPts val="300"/>
                        </a:spcBef>
                        <a:buClrTx/>
                        <a:buFont typeface="Arial" panose="020B0604020202020204" pitchFamily="34" charset="0"/>
                        <a:buChar char="•"/>
                      </a:pPr>
                      <a:r>
                        <a:rPr lang="en-US" sz="1200" u="none" strike="noStrike" dirty="0">
                          <a:solidFill>
                            <a:schemeClr val="tx1"/>
                          </a:solidFill>
                          <a:effectLst/>
                        </a:rPr>
                        <a:t>HIV, HCV, or other infections, and SLE</a:t>
                      </a:r>
                    </a:p>
                    <a:p>
                      <a:pPr marL="457200" lvl="2" indent="-228600" algn="l" fontAlgn="ctr">
                        <a:spcBef>
                          <a:spcPts val="300"/>
                        </a:spcBef>
                        <a:buClrTx/>
                        <a:buFont typeface="Arial" panose="020B0604020202020204" pitchFamily="34" charset="0"/>
                        <a:buChar char="•"/>
                      </a:pPr>
                      <a:r>
                        <a:rPr lang="en-US" sz="1200" u="none" strike="noStrike" dirty="0">
                          <a:solidFill>
                            <a:schemeClr val="tx1"/>
                          </a:solidFill>
                          <a:effectLst/>
                        </a:rPr>
                        <a:t>Liver diseases, vaccination</a:t>
                      </a:r>
                      <a:r>
                        <a:rPr lang="en-US" sz="1200" u="none" strike="noStrike" kern="1200" dirty="0">
                          <a:solidFill>
                            <a:schemeClr val="tx1"/>
                          </a:solidFill>
                          <a:effectLst/>
                        </a:rPr>
                        <a:t>, a</a:t>
                      </a:r>
                      <a:r>
                        <a:rPr lang="en-US" sz="1200" u="none" strike="noStrike" dirty="0">
                          <a:solidFill>
                            <a:schemeClr val="tx1"/>
                          </a:solidFill>
                          <a:effectLst/>
                        </a:rPr>
                        <a:t>lcohol abuse, </a:t>
                      </a:r>
                      <a:r>
                        <a:rPr lang="en-US" sz="1200" u="none" strike="noStrike" kern="1200" dirty="0">
                          <a:solidFill>
                            <a:schemeClr val="tx1"/>
                          </a:solidFill>
                          <a:effectLst/>
                        </a:rPr>
                        <a:t>or </a:t>
                      </a:r>
                      <a:r>
                        <a:rPr lang="en-US" sz="1200" u="none" strike="noStrike" dirty="0">
                          <a:solidFill>
                            <a:schemeClr val="tx1"/>
                          </a:solidFill>
                          <a:effectLst/>
                        </a:rPr>
                        <a:t>drugs</a:t>
                      </a:r>
                    </a:p>
                    <a:p>
                      <a:pPr marL="457200" lvl="2" indent="-228600" algn="l" fontAlgn="ctr">
                        <a:spcBef>
                          <a:spcPts val="300"/>
                        </a:spcBef>
                        <a:buClrTx/>
                        <a:buFont typeface="Arial" panose="020B0604020202020204" pitchFamily="34" charset="0"/>
                        <a:buChar char="•"/>
                      </a:pPr>
                      <a:r>
                        <a:rPr lang="en-US" sz="1200" u="none" strike="noStrike" dirty="0">
                          <a:solidFill>
                            <a:schemeClr val="tx1"/>
                          </a:solidFill>
                          <a:effectLst/>
                        </a:rPr>
                        <a:t>Bone marrow diseases</a:t>
                      </a:r>
                    </a:p>
                    <a:p>
                      <a:pPr marL="457200" lvl="2" indent="-228600" algn="l" fontAlgn="ctr">
                        <a:spcBef>
                          <a:spcPts val="300"/>
                        </a:spcBef>
                        <a:buClrTx/>
                        <a:buFont typeface="Arial" panose="020B0604020202020204" pitchFamily="34" charset="0"/>
                        <a:buChar char="•"/>
                      </a:pPr>
                      <a:r>
                        <a:rPr lang="en-US" sz="1200" u="none" strike="noStrike" dirty="0">
                          <a:solidFill>
                            <a:schemeClr val="tx1"/>
                          </a:solidFill>
                          <a:effectLst/>
                        </a:rPr>
                        <a:t>Post-transfusion purpura</a:t>
                      </a:r>
                    </a:p>
                    <a:p>
                      <a:pPr marL="457200" lvl="2" indent="-228600" algn="l" fontAlgn="ctr">
                        <a:spcBef>
                          <a:spcPts val="300"/>
                        </a:spcBef>
                        <a:buClrTx/>
                        <a:buFont typeface="Arial" panose="020B0604020202020204" pitchFamily="34" charset="0"/>
                        <a:buChar char="•"/>
                      </a:pPr>
                      <a:r>
                        <a:rPr lang="en-US" sz="1200" u="none" strike="noStrike" dirty="0">
                          <a:solidFill>
                            <a:schemeClr val="tx1"/>
                          </a:solidFill>
                          <a:effectLst/>
                        </a:rPr>
                        <a:t>Inherited thrombocytopenia</a:t>
                      </a:r>
                      <a:endParaRPr lang="en-US" sz="1200" b="0" i="0" u="none" strike="noStrike" baseline="30000" dirty="0">
                        <a:solidFill>
                          <a:schemeClr val="tx1"/>
                        </a:solidFill>
                        <a:effectLst/>
                        <a:latin typeface="+mn-lt"/>
                      </a:endParaRPr>
                    </a:p>
                  </a:txBody>
                  <a:tcPr marL="45720" marR="4572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extLst>
                  <a:ext uri="{0D108BD9-81ED-4DB2-BD59-A6C34878D82A}">
                    <a16:rowId xmlns:a16="http://schemas.microsoft.com/office/drawing/2014/main" val="10001"/>
                  </a:ext>
                </a:extLst>
              </a:tr>
              <a:tr h="47619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28600" indent="-228600" algn="l" fontAlgn="ctr">
                        <a:spcBef>
                          <a:spcPts val="300"/>
                        </a:spcBef>
                        <a:buClrTx/>
                        <a:buFont typeface="+mj-lt"/>
                        <a:buAutoNum type="arabicPeriod" startAt="2"/>
                      </a:pPr>
                      <a:r>
                        <a:rPr lang="en-US" sz="1200" u="none" strike="noStrike" dirty="0">
                          <a:solidFill>
                            <a:schemeClr val="accent1"/>
                          </a:solidFill>
                          <a:effectLst/>
                        </a:rPr>
                        <a:t>CBC</a:t>
                      </a:r>
                      <a:r>
                        <a:rPr lang="en-US" sz="1200" u="none" strike="noStrike" dirty="0">
                          <a:solidFill>
                            <a:schemeClr val="tx1"/>
                          </a:solidFill>
                          <a:effectLst/>
                        </a:rPr>
                        <a:t> and </a:t>
                      </a:r>
                      <a:r>
                        <a:rPr lang="en-US" sz="1200" u="none" strike="noStrike" dirty="0">
                          <a:solidFill>
                            <a:schemeClr val="accent1"/>
                          </a:solidFill>
                          <a:effectLst/>
                        </a:rPr>
                        <a:t>peripheral smear</a:t>
                      </a:r>
                      <a:r>
                        <a:rPr lang="en-US" sz="1200" u="none" strike="noStrike" dirty="0">
                          <a:solidFill>
                            <a:schemeClr val="tx1"/>
                          </a:solidFill>
                          <a:effectLst/>
                        </a:rPr>
                        <a:t> to identify abnormalities other than thrombocytopenia and</a:t>
                      </a:r>
                      <a:r>
                        <a:rPr lang="en-US" sz="1200" u="none" strike="noStrike" baseline="0" dirty="0">
                          <a:solidFill>
                            <a:schemeClr val="tx1"/>
                          </a:solidFill>
                          <a:effectLst/>
                        </a:rPr>
                        <a:t> </a:t>
                      </a:r>
                      <a:r>
                        <a:rPr lang="en-US" sz="1200" u="none" strike="noStrike" dirty="0">
                          <a:solidFill>
                            <a:schemeClr val="tx1"/>
                          </a:solidFill>
                          <a:effectLst/>
                        </a:rPr>
                        <a:t>iron deficiency</a:t>
                      </a:r>
                      <a:endParaRPr lang="en-US" sz="1200" b="0" i="0" u="none" strike="noStrike" dirty="0">
                        <a:solidFill>
                          <a:schemeClr val="tx1"/>
                        </a:solidFill>
                        <a:effectLst/>
                        <a:latin typeface="+mn-lt"/>
                      </a:endParaRP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28600" indent="-228600" algn="l" fontAlgn="ctr">
                        <a:spcBef>
                          <a:spcPts val="300"/>
                        </a:spcBef>
                        <a:buClrTx/>
                        <a:buFont typeface="+mj-lt"/>
                        <a:buAutoNum type="arabicPeriod" startAt="2"/>
                      </a:pPr>
                      <a:r>
                        <a:rPr lang="en-US" sz="1200" u="none" strike="noStrike" dirty="0">
                          <a:solidFill>
                            <a:schemeClr val="accent1"/>
                          </a:solidFill>
                          <a:effectLst/>
                        </a:rPr>
                        <a:t>CBC</a:t>
                      </a:r>
                      <a:r>
                        <a:rPr lang="en-US" sz="1200" u="none" strike="noStrike" dirty="0">
                          <a:solidFill>
                            <a:schemeClr val="tx1"/>
                          </a:solidFill>
                          <a:effectLst/>
                        </a:rPr>
                        <a:t> and </a:t>
                      </a:r>
                      <a:r>
                        <a:rPr lang="en-US" sz="1200" u="none" strike="noStrike" dirty="0">
                          <a:solidFill>
                            <a:schemeClr val="accent1"/>
                          </a:solidFill>
                          <a:effectLst/>
                        </a:rPr>
                        <a:t>peripheral smear</a:t>
                      </a:r>
                      <a:r>
                        <a:rPr lang="en-US" sz="1200" u="none" strike="noStrike" dirty="0">
                          <a:solidFill>
                            <a:schemeClr val="tx1"/>
                          </a:solidFill>
                          <a:effectLst/>
                        </a:rPr>
                        <a:t> to identify abnormalities other than thrombocytopenia and findings of anemia</a:t>
                      </a:r>
                      <a:endParaRPr lang="en-US" sz="1200" b="0" i="0" u="none" strike="noStrike" dirty="0">
                        <a:solidFill>
                          <a:schemeClr val="tx1"/>
                        </a:solidFill>
                        <a:effectLst/>
                        <a:latin typeface="+mn-lt"/>
                      </a:endParaRP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F2F2"/>
                    </a:solidFill>
                  </a:tcPr>
                </a:tc>
                <a:extLst>
                  <a:ext uri="{0D108BD9-81ED-4DB2-BD59-A6C34878D82A}">
                    <a16:rowId xmlns:a16="http://schemas.microsoft.com/office/drawing/2014/main" val="10002"/>
                  </a:ext>
                </a:extLst>
              </a:tr>
              <a:tr h="111253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28600" indent="-228600" algn="l" fontAlgn="ctr">
                        <a:spcBef>
                          <a:spcPts val="300"/>
                        </a:spcBef>
                        <a:buClrTx/>
                        <a:buFont typeface="+mj-lt"/>
                        <a:buAutoNum type="arabicPeriod" startAt="3"/>
                      </a:pPr>
                      <a:r>
                        <a:rPr lang="en-US" sz="1200" u="none" strike="noStrike" baseline="0" dirty="0">
                          <a:solidFill>
                            <a:schemeClr val="accent1"/>
                          </a:solidFill>
                          <a:effectLst/>
                        </a:rPr>
                        <a:t>Bone marrow</a:t>
                      </a:r>
                      <a:r>
                        <a:rPr lang="en-US" sz="1200" u="none" strike="noStrike" dirty="0">
                          <a:solidFill>
                            <a:schemeClr val="accent1"/>
                          </a:solidFill>
                          <a:effectLst/>
                        </a:rPr>
                        <a:t> examination </a:t>
                      </a:r>
                      <a:r>
                        <a:rPr lang="en-US" sz="1200" u="none" strike="noStrike" dirty="0">
                          <a:effectLst/>
                        </a:rPr>
                        <a:t>is </a:t>
                      </a:r>
                      <a:r>
                        <a:rPr lang="en-US" sz="1200" u="none" strike="noStrike" dirty="0">
                          <a:solidFill>
                            <a:schemeClr val="accent1"/>
                          </a:solidFill>
                          <a:effectLst/>
                        </a:rPr>
                        <a:t>not necessary</a:t>
                      </a:r>
                      <a:r>
                        <a:rPr lang="en-US" sz="1200" u="none" strike="noStrike" dirty="0">
                          <a:solidFill>
                            <a:schemeClr val="tx1"/>
                          </a:solidFill>
                          <a:effectLst/>
                        </a:rPr>
                        <a:t>,</a:t>
                      </a:r>
                      <a:r>
                        <a:rPr lang="en-US" sz="1200" u="none" strike="noStrike" baseline="0" dirty="0">
                          <a:solidFill>
                            <a:schemeClr val="tx1"/>
                          </a:solidFill>
                          <a:effectLst/>
                        </a:rPr>
                        <a:t> </a:t>
                      </a:r>
                      <a:r>
                        <a:rPr lang="en-US" sz="1200" u="none" strike="noStrike" dirty="0">
                          <a:solidFill>
                            <a:schemeClr val="tx1"/>
                          </a:solidFill>
                          <a:effectLst/>
                        </a:rPr>
                        <a:t>regardless of age, in patients with typical ITP</a:t>
                      </a:r>
                    </a:p>
                    <a:p>
                      <a:pPr marL="457200" lvl="1" indent="-228600" algn="l" fontAlgn="ctr">
                        <a:spcBef>
                          <a:spcPts val="300"/>
                        </a:spcBef>
                        <a:buClr>
                          <a:schemeClr val="tx1"/>
                        </a:buClr>
                        <a:buFont typeface="+mj-lt"/>
                        <a:buAutoNum type="arabicPeriod"/>
                      </a:pPr>
                      <a:endParaRPr lang="en-US" sz="1200" b="0" i="0" u="none" strike="noStrike" dirty="0">
                        <a:solidFill>
                          <a:schemeClr val="tx1"/>
                        </a:solidFill>
                        <a:effectLst/>
                        <a:latin typeface="+mn-lt"/>
                      </a:endParaRPr>
                    </a:p>
                    <a:p>
                      <a:pPr marL="457200" lvl="1" indent="-228600" algn="l" fontAlgn="ctr">
                        <a:spcBef>
                          <a:spcPts val="300"/>
                        </a:spcBef>
                        <a:buClr>
                          <a:schemeClr val="tx1"/>
                        </a:buClr>
                        <a:buFont typeface="+mj-lt"/>
                        <a:buAutoNum type="arabicPeriod"/>
                      </a:pPr>
                      <a:endParaRPr lang="en-US" sz="1200" b="0" i="0" u="none" strike="noStrike" dirty="0">
                        <a:solidFill>
                          <a:schemeClr val="tx1"/>
                        </a:solidFill>
                        <a:effectLst/>
                        <a:latin typeface="+mn-lt"/>
                      </a:endParaRP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28600" indent="-228600" algn="l" fontAlgn="ctr">
                        <a:spcBef>
                          <a:spcPts val="300"/>
                        </a:spcBef>
                        <a:buClrTx/>
                        <a:buFont typeface="+mj-lt"/>
                        <a:buAutoNum type="arabicPeriod" startAt="3"/>
                      </a:pPr>
                      <a:r>
                        <a:rPr lang="en-US" sz="1200" u="none" strike="noStrike" dirty="0">
                          <a:solidFill>
                            <a:schemeClr val="accent1"/>
                          </a:solidFill>
                          <a:effectLst/>
                        </a:rPr>
                        <a:t>Bone marrow examination</a:t>
                      </a:r>
                      <a:r>
                        <a:rPr lang="en-US" sz="1200" u="none" strike="noStrike" dirty="0">
                          <a:effectLst/>
                        </a:rPr>
                        <a:t> (bone marrow aspirate and biopsy) </a:t>
                      </a:r>
                      <a:r>
                        <a:rPr lang="en-US" sz="1200" u="none" strike="noStrike" dirty="0">
                          <a:solidFill>
                            <a:schemeClr val="accent1"/>
                          </a:solidFill>
                          <a:effectLst/>
                        </a:rPr>
                        <a:t>may be informative</a:t>
                      </a:r>
                      <a:r>
                        <a:rPr lang="en-US" sz="1200" u="none" strike="noStrike" dirty="0">
                          <a:effectLst/>
                        </a:rPr>
                        <a:t> in</a:t>
                      </a:r>
                    </a:p>
                    <a:p>
                      <a:pPr marL="457200" lvl="1" indent="-168275" algn="l" defTabSz="914400" rtl="0" eaLnBrk="1" fontAlgn="ctr" latinLnBrk="0" hangingPunct="1">
                        <a:spcBef>
                          <a:spcPts val="300"/>
                        </a:spcBef>
                        <a:buClrTx/>
                        <a:buFont typeface="Arial" panose="020B0604020202020204" pitchFamily="34" charset="0"/>
                        <a:buChar char="•"/>
                      </a:pPr>
                      <a:r>
                        <a:rPr lang="en-US" sz="1200" u="none" strike="noStrike" kern="1200" dirty="0">
                          <a:effectLst/>
                        </a:rPr>
                        <a:t>Patients aged &gt; 60 years with systemic symptoms or abnormal signs</a:t>
                      </a:r>
                    </a:p>
                    <a:p>
                      <a:pPr marL="457200" lvl="1" indent="-168275" algn="l" defTabSz="914400" rtl="0" eaLnBrk="1" fontAlgn="ctr" latinLnBrk="0" hangingPunct="1">
                        <a:spcBef>
                          <a:spcPts val="300"/>
                        </a:spcBef>
                        <a:buClrTx/>
                        <a:buFont typeface="Arial" panose="020B0604020202020204" pitchFamily="34" charset="0"/>
                        <a:buChar char="•"/>
                      </a:pPr>
                      <a:r>
                        <a:rPr lang="en-US" sz="1200" u="none" strike="noStrike" kern="1200" dirty="0">
                          <a:effectLst/>
                        </a:rPr>
                        <a:t>Certain patients in whom splenectomy is considered</a:t>
                      </a:r>
                      <a:endParaRPr lang="en-US" sz="1200" b="0" i="0" u="none" strike="noStrike" kern="1200" dirty="0">
                        <a:solidFill>
                          <a:schemeClr val="tx1"/>
                        </a:solidFill>
                        <a:effectLst/>
                        <a:latin typeface="+mn-lt"/>
                        <a:ea typeface="+mn-ea"/>
                        <a:cs typeface="+mn-cs"/>
                      </a:endParaRPr>
                    </a:p>
                  </a:txBody>
                  <a:tcPr marL="45720" marR="4572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extLst>
                  <a:ext uri="{0D108BD9-81ED-4DB2-BD59-A6C34878D82A}">
                    <a16:rowId xmlns:a16="http://schemas.microsoft.com/office/drawing/2014/main" val="10003"/>
                  </a:ext>
                </a:extLst>
              </a:tr>
            </a:tbl>
          </a:graphicData>
        </a:graphic>
      </p:graphicFrame>
      <p:sp>
        <p:nvSpPr>
          <p:cNvPr id="5" name="TextBox 4"/>
          <p:cNvSpPr txBox="1"/>
          <p:nvPr/>
        </p:nvSpPr>
        <p:spPr>
          <a:xfrm>
            <a:off x="2099420" y="6160168"/>
            <a:ext cx="8140749" cy="553998"/>
          </a:xfrm>
          <a:prstGeom prst="rect">
            <a:avLst/>
          </a:prstGeom>
          <a:noFill/>
        </p:spPr>
        <p:txBody>
          <a:bodyPr wrap="square" rtlCol="0">
            <a:spAutoFit/>
          </a:bodyPr>
          <a:lstStyle/>
          <a:p>
            <a:r>
              <a:rPr lang="nl-NL" sz="1000" dirty="0" smtClean="0"/>
              <a:t>1. </a:t>
            </a:r>
            <a:r>
              <a:rPr lang="nl-NL" sz="1000" dirty="0" err="1" smtClean="0"/>
              <a:t>Neunert</a:t>
            </a:r>
            <a:r>
              <a:rPr lang="nl-NL" sz="1000" dirty="0" smtClean="0"/>
              <a:t> C, et al. Blood. 2011;117:4190-207.</a:t>
            </a:r>
          </a:p>
          <a:p>
            <a:r>
              <a:rPr lang="nl-NL" sz="1000" dirty="0" smtClean="0"/>
              <a:t>2. </a:t>
            </a:r>
            <a:r>
              <a:rPr lang="nl-NL" sz="1000" dirty="0" err="1" smtClean="0"/>
              <a:t>Labarque</a:t>
            </a:r>
            <a:r>
              <a:rPr lang="nl-NL" sz="1000" dirty="0" smtClean="0"/>
              <a:t> V, Van </a:t>
            </a:r>
            <a:r>
              <a:rPr lang="nl-NL" sz="1000" dirty="0" err="1" smtClean="0"/>
              <a:t>Geet</a:t>
            </a:r>
            <a:r>
              <a:rPr lang="nl-NL" sz="1000" dirty="0" smtClean="0"/>
              <a:t> C. </a:t>
            </a:r>
            <a:r>
              <a:rPr lang="nl-NL" sz="1000" dirty="0" err="1" smtClean="0"/>
              <a:t>Eur</a:t>
            </a:r>
            <a:r>
              <a:rPr lang="nl-NL" sz="1000" dirty="0" smtClean="0"/>
              <a:t> J </a:t>
            </a:r>
            <a:r>
              <a:rPr lang="nl-NL" sz="1000" dirty="0" err="1" smtClean="0"/>
              <a:t>Pediatr</a:t>
            </a:r>
            <a:r>
              <a:rPr lang="nl-NL" sz="1000" dirty="0" smtClean="0"/>
              <a:t>. 2014;173:163-72.</a:t>
            </a:r>
          </a:p>
          <a:p>
            <a:r>
              <a:rPr lang="nl-NL" sz="1000" dirty="0" smtClean="0"/>
              <a:t>3. Provan D, et al. Blood. 2010;115:168-86.</a:t>
            </a:r>
          </a:p>
        </p:txBody>
      </p:sp>
    </p:spTree>
    <p:extLst>
      <p:ext uri="{BB962C8B-B14F-4D97-AF65-F5344CB8AC3E}">
        <p14:creationId xmlns:p14="http://schemas.microsoft.com/office/powerpoint/2010/main" val="24335416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ITP and prognosis</a:t>
            </a:r>
            <a:endParaRPr lang="en-US" dirty="0"/>
          </a:p>
        </p:txBody>
      </p:sp>
      <p:graphicFrame>
        <p:nvGraphicFramePr>
          <p:cNvPr id="4" name="Group 20">
            <a:extLst>
              <a:ext uri="{FF2B5EF4-FFF2-40B4-BE49-F238E27FC236}">
                <a16:creationId xmlns:a16="http://schemas.microsoft.com/office/drawing/2014/main" id="{FFE5F9EA-1D40-47A2-8D94-38BEC1CE01E0}"/>
              </a:ext>
            </a:extLst>
          </p:cNvPr>
          <p:cNvGraphicFramePr>
            <a:graphicFrameLocks/>
          </p:cNvGraphicFramePr>
          <p:nvPr>
            <p:extLst>
              <p:ext uri="{D42A27DB-BD31-4B8C-83A1-F6EECF244321}">
                <p14:modId xmlns:p14="http://schemas.microsoft.com/office/powerpoint/2010/main" val="456549988"/>
              </p:ext>
            </p:extLst>
          </p:nvPr>
        </p:nvGraphicFramePr>
        <p:xfrm>
          <a:off x="2364008" y="2514523"/>
          <a:ext cx="7772401" cy="3352799"/>
        </p:xfrm>
        <a:graphic>
          <a:graphicData uri="http://schemas.openxmlformats.org/drawingml/2006/table">
            <a:tbl>
              <a:tblPr firstRow="1" bandRow="1"/>
              <a:tblGrid>
                <a:gridCol w="1672988">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3203813">
                  <a:extLst>
                    <a:ext uri="{9D8B030D-6E8A-4147-A177-3AD203B41FA5}">
                      <a16:colId xmlns:a16="http://schemas.microsoft.com/office/drawing/2014/main" val="20002"/>
                    </a:ext>
                  </a:extLst>
                </a:gridCol>
              </a:tblGrid>
              <a:tr h="37253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1" fontAlgn="base" latinLnBrk="0" hangingPunct="1">
                        <a:lnSpc>
                          <a:spcPct val="100000"/>
                        </a:lnSpc>
                        <a:spcBef>
                          <a:spcPts val="0"/>
                        </a:spcBef>
                        <a:spcAft>
                          <a:spcPts val="0"/>
                        </a:spcAft>
                        <a:buClr>
                          <a:schemeClr val="tx1"/>
                        </a:buClr>
                        <a:buSzPct val="120000"/>
                        <a:buFont typeface="Wingdings 2" pitchFamily="18" charset="2"/>
                        <a:buNone/>
                        <a:tabLst/>
                      </a:pPr>
                      <a:r>
                        <a:rPr kumimoji="0" lang="en-GB" sz="1200" b="1" u="none" strike="noStrike" kern="1200" cap="none" normalizeH="0" baseline="0" dirty="0">
                          <a:ln>
                            <a:noFill/>
                          </a:ln>
                          <a:solidFill>
                            <a:schemeClr val="lt1"/>
                          </a:solidFill>
                          <a:effectLst/>
                          <a:latin typeface="Arial" panose="020B0604020202020204" pitchFamily="34" charset="0"/>
                          <a:ea typeface="+mn-ea"/>
                          <a:cs typeface="Arial" panose="020B0604020202020204" pitchFamily="34" charset="0"/>
                        </a:rPr>
                        <a:t>Parameter</a:t>
                      </a:r>
                    </a:p>
                  </a:txBody>
                  <a:tcPr marT="91440" marB="91440" anchor="ctr" horzOverflow="overflow">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AB1D1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1" fontAlgn="base" latinLnBrk="0" hangingPunct="1">
                        <a:lnSpc>
                          <a:spcPct val="100000"/>
                        </a:lnSpc>
                        <a:spcBef>
                          <a:spcPts val="0"/>
                        </a:spcBef>
                        <a:spcAft>
                          <a:spcPct val="0"/>
                        </a:spcAft>
                        <a:buClr>
                          <a:schemeClr val="tx1"/>
                        </a:buClr>
                        <a:buSzPct val="120000"/>
                        <a:buFont typeface="Wingdings 2" pitchFamily="18" charset="2"/>
                        <a:buNone/>
                        <a:tabLst/>
                      </a:pPr>
                      <a:r>
                        <a:rPr kumimoji="0" lang="en-GB" sz="1200" b="1" u="none" strike="noStrike" cap="none" normalizeH="0" baseline="0" dirty="0">
                          <a:ln>
                            <a:noFill/>
                          </a:ln>
                          <a:effectLst/>
                          <a:latin typeface="Arial" panose="020B0604020202020204" pitchFamily="34" charset="0"/>
                          <a:cs typeface="Arial" panose="020B0604020202020204" pitchFamily="34" charset="0"/>
                        </a:rPr>
                        <a:t>Adult ITP</a:t>
                      </a:r>
                      <a:endParaRPr kumimoji="0" lang="en-GB" sz="1200" b="1" i="0" u="none" strike="noStrike" cap="none" normalizeH="0" baseline="3000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T="91440" marB="91440" anchor="ctr" horzOverflow="overflow">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AB1D1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1" fontAlgn="base" latinLnBrk="0" hangingPunct="1">
                        <a:lnSpc>
                          <a:spcPct val="100000"/>
                        </a:lnSpc>
                        <a:spcBef>
                          <a:spcPts val="0"/>
                        </a:spcBef>
                        <a:spcAft>
                          <a:spcPct val="0"/>
                        </a:spcAft>
                        <a:buClr>
                          <a:schemeClr val="tx1"/>
                        </a:buClr>
                        <a:buSzPct val="120000"/>
                        <a:buFont typeface="Wingdings 2" pitchFamily="18" charset="2"/>
                        <a:buNone/>
                        <a:tabLst/>
                        <a:defRPr/>
                      </a:pPr>
                      <a:r>
                        <a:rPr kumimoji="0" lang="en-GB" sz="1200" b="1" u="none" strike="noStrike" cap="none" normalizeH="0" baseline="0" dirty="0">
                          <a:ln>
                            <a:noFill/>
                          </a:ln>
                          <a:effectLst/>
                          <a:latin typeface="Arial" panose="020B0604020202020204" pitchFamily="34" charset="0"/>
                          <a:cs typeface="Arial" panose="020B0604020202020204" pitchFamily="34" charset="0"/>
                        </a:rPr>
                        <a:t>Pediatric ITP</a:t>
                      </a:r>
                      <a:endParaRPr kumimoji="0" lang="en-GB" sz="1200" b="1" i="0" u="none" strike="noStrike" cap="none" normalizeH="0" baseline="30000" dirty="0">
                        <a:ln>
                          <a:noFill/>
                        </a:ln>
                        <a:solidFill>
                          <a:schemeClr val="bg1"/>
                        </a:solidFill>
                        <a:effectLst/>
                        <a:latin typeface="Arial" panose="020B0604020202020204" pitchFamily="34" charset="0"/>
                        <a:ea typeface="ＭＳ Ｐゴシック" pitchFamily="34" charset="-128"/>
                        <a:cs typeface="Arial" panose="020B0604020202020204" pitchFamily="34" charset="0"/>
                      </a:endParaRPr>
                    </a:p>
                  </a:txBody>
                  <a:tcPr marT="91440" marB="91440" anchor="ctr" horzOverflow="overflow">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AB1D1D"/>
                    </a:solidFill>
                  </a:tcPr>
                </a:tc>
                <a:extLst>
                  <a:ext uri="{0D108BD9-81ED-4DB2-BD59-A6C34878D82A}">
                    <a16:rowId xmlns:a16="http://schemas.microsoft.com/office/drawing/2014/main" val="10000"/>
                  </a:ext>
                </a:extLst>
              </a:tr>
              <a:tr h="5588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base" latinLnBrk="0" hangingPunct="1">
                        <a:lnSpc>
                          <a:spcPct val="100000"/>
                        </a:lnSpc>
                        <a:spcBef>
                          <a:spcPts val="0"/>
                        </a:spcBef>
                        <a:spcAft>
                          <a:spcPts val="0"/>
                        </a:spcAft>
                        <a:buClr>
                          <a:schemeClr val="tx1"/>
                        </a:buClr>
                        <a:buSzPct val="120000"/>
                        <a:buFont typeface="Wingdings 2" pitchFamily="18" charset="2"/>
                        <a:buNone/>
                        <a:tabLst/>
                      </a:pPr>
                      <a:r>
                        <a:rPr kumimoji="0" lang="en-GB" sz="1200" b="1"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Chronicity of disease</a:t>
                      </a:r>
                    </a:p>
                  </a:txBody>
                  <a:tcPr marT="91440" marB="91440" anchor="ctr" horzOverflow="overflow">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base" latinLnBrk="0" hangingPunct="1">
                        <a:lnSpc>
                          <a:spcPct val="100000"/>
                        </a:lnSpc>
                        <a:spcBef>
                          <a:spcPts val="0"/>
                        </a:spcBef>
                        <a:spcAft>
                          <a:spcPts val="0"/>
                        </a:spcAft>
                        <a:buClr>
                          <a:schemeClr val="tx1"/>
                        </a:buClr>
                        <a:buSzPct val="120000"/>
                        <a:buFont typeface="Wingdings 2" pitchFamily="18" charset="2"/>
                        <a:buNone/>
                        <a:tabLst/>
                      </a:pPr>
                      <a:r>
                        <a:rPr kumimoji="0" lang="en-GB" sz="1200" b="0" u="none" strike="noStrike" cap="none" normalizeH="0" baseline="0" dirty="0">
                          <a:ln>
                            <a:noFill/>
                          </a:ln>
                          <a:solidFill>
                            <a:schemeClr val="tx1"/>
                          </a:solidFill>
                          <a:effectLst/>
                          <a:latin typeface="Arial" panose="020B0604020202020204" pitchFamily="34" charset="0"/>
                          <a:cs typeface="Arial" panose="020B0604020202020204" pitchFamily="34" charset="0"/>
                        </a:rPr>
                        <a:t>ITP is </a:t>
                      </a:r>
                      <a:r>
                        <a:rPr kumimoji="0" lang="en-GB" sz="1200" b="0" u="none" strike="noStrike" cap="none" normalizeH="0" baseline="0" dirty="0">
                          <a:ln>
                            <a:noFill/>
                          </a:ln>
                          <a:solidFill>
                            <a:schemeClr val="accent1"/>
                          </a:solidFill>
                          <a:effectLst/>
                          <a:latin typeface="Arial" panose="020B0604020202020204" pitchFamily="34" charset="0"/>
                          <a:cs typeface="Arial" panose="020B0604020202020204" pitchFamily="34" charset="0"/>
                        </a:rPr>
                        <a:t>typically chronic </a:t>
                      </a:r>
                      <a:r>
                        <a:rPr kumimoji="0" lang="en-GB" sz="1200" b="0" u="none" strike="noStrike" cap="none" normalizeH="0" baseline="0" dirty="0">
                          <a:ln>
                            <a:noFill/>
                          </a:ln>
                          <a:solidFill>
                            <a:schemeClr val="tx1"/>
                          </a:solidFill>
                          <a:effectLst/>
                          <a:latin typeface="Arial" panose="020B0604020202020204" pitchFamily="34" charset="0"/>
                          <a:cs typeface="Arial" panose="020B0604020202020204" pitchFamily="34" charset="0"/>
                        </a:rPr>
                        <a:t>in adult patients</a:t>
                      </a:r>
                      <a:r>
                        <a:rPr kumimoji="0" lang="en-GB" sz="1200" b="0" u="none" strike="noStrike" cap="none" normalizeH="0" baseline="30000" dirty="0">
                          <a:ln>
                            <a:noFill/>
                          </a:ln>
                          <a:solidFill>
                            <a:schemeClr val="tx1"/>
                          </a:solidFill>
                          <a:effectLst/>
                          <a:latin typeface="Arial" panose="020B0604020202020204" pitchFamily="34" charset="0"/>
                          <a:cs typeface="Arial" panose="020B0604020202020204" pitchFamily="34" charset="0"/>
                        </a:rPr>
                        <a:t>2</a:t>
                      </a:r>
                      <a:endParaRPr kumimoji="0" lang="en-GB" sz="1200" b="0" i="0" u="none" strike="noStrike" cap="none" normalizeH="0" baseline="3000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T="91440" marB="91440" anchor="ctr" horzOverflow="overflow">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base" latinLnBrk="0" hangingPunct="1">
                        <a:lnSpc>
                          <a:spcPct val="100000"/>
                        </a:lnSpc>
                        <a:spcBef>
                          <a:spcPts val="0"/>
                        </a:spcBef>
                        <a:spcAft>
                          <a:spcPts val="0"/>
                        </a:spcAft>
                        <a:buClr>
                          <a:schemeClr val="tx1"/>
                        </a:buClr>
                        <a:buSzPct val="120000"/>
                        <a:buFont typeface="Wingdings 2" pitchFamily="18" charset="2"/>
                        <a:buNone/>
                        <a:tabLst/>
                      </a:pPr>
                      <a:r>
                        <a:rPr kumimoji="0" lang="en-GB" sz="1200" b="0" u="none" strike="noStrike" cap="none" normalizeH="0" baseline="0" dirty="0">
                          <a:ln>
                            <a:noFill/>
                          </a:ln>
                          <a:solidFill>
                            <a:schemeClr val="tx1"/>
                          </a:solidFill>
                          <a:effectLst/>
                          <a:latin typeface="Arial" panose="020B0604020202020204" pitchFamily="34" charset="0"/>
                          <a:cs typeface="Arial" panose="020B0604020202020204" pitchFamily="34" charset="0"/>
                        </a:rPr>
                        <a:t>Chronic in </a:t>
                      </a:r>
                      <a:r>
                        <a:rPr kumimoji="0" lang="en-GB" sz="1200" b="0" u="none" strike="noStrike" cap="none" normalizeH="0" baseline="0" dirty="0">
                          <a:ln>
                            <a:noFill/>
                          </a:ln>
                          <a:solidFill>
                            <a:schemeClr val="accent1"/>
                          </a:solidFill>
                          <a:effectLst/>
                          <a:latin typeface="Arial" panose="020B0604020202020204" pitchFamily="34" charset="0"/>
                          <a:cs typeface="Arial" panose="020B0604020202020204" pitchFamily="34" charset="0"/>
                        </a:rPr>
                        <a:t>only 20% </a:t>
                      </a:r>
                      <a:r>
                        <a:rPr kumimoji="0" lang="en-GB" sz="1200" b="0" u="none" strike="noStrike" cap="none" normalizeH="0" baseline="0" dirty="0">
                          <a:ln>
                            <a:noFill/>
                          </a:ln>
                          <a:solidFill>
                            <a:schemeClr val="tx1"/>
                          </a:solidFill>
                          <a:effectLst/>
                          <a:latin typeface="Arial" panose="020B0604020202020204" pitchFamily="34" charset="0"/>
                          <a:cs typeface="Arial" panose="020B0604020202020204" pitchFamily="34" charset="0"/>
                        </a:rPr>
                        <a:t>of children</a:t>
                      </a:r>
                      <a:r>
                        <a:rPr kumimoji="0" lang="en-GB" sz="1200" b="0" u="none" strike="noStrike" cap="none" normalizeH="0" baseline="30000" dirty="0">
                          <a:ln>
                            <a:noFill/>
                          </a:ln>
                          <a:solidFill>
                            <a:schemeClr val="tx1"/>
                          </a:solidFill>
                          <a:effectLst/>
                          <a:latin typeface="Arial" panose="020B0604020202020204" pitchFamily="34" charset="0"/>
                          <a:cs typeface="Arial" panose="020B0604020202020204" pitchFamily="34" charset="0"/>
                        </a:rPr>
                        <a:t>3</a:t>
                      </a:r>
                      <a:endParaRPr kumimoji="0" lang="en-GB" sz="1200" b="0" i="0" u="none" strike="noStrike" cap="none" normalizeH="0" baseline="3000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T="91440" marB="91440" anchor="ctr" horzOverflow="overflow">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extLst>
                  <a:ext uri="{0D108BD9-81ED-4DB2-BD59-A6C34878D82A}">
                    <a16:rowId xmlns:a16="http://schemas.microsoft.com/office/drawing/2014/main" val="10001"/>
                  </a:ext>
                </a:extLst>
              </a:tr>
              <a:tr h="37253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base" latinLnBrk="0" hangingPunct="1">
                        <a:lnSpc>
                          <a:spcPct val="100000"/>
                        </a:lnSpc>
                        <a:spcBef>
                          <a:spcPts val="0"/>
                        </a:spcBef>
                        <a:spcAft>
                          <a:spcPts val="0"/>
                        </a:spcAft>
                        <a:buClr>
                          <a:schemeClr val="tx1"/>
                        </a:buClr>
                        <a:buSzPct val="120000"/>
                        <a:buFont typeface="Wingdings 2" pitchFamily="18" charset="2"/>
                        <a:buNone/>
                        <a:tabLst/>
                      </a:pPr>
                      <a:r>
                        <a:rPr kumimoji="0" lang="en-GB" sz="1200" b="1"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Onset of ITP</a:t>
                      </a:r>
                      <a:r>
                        <a:rPr kumimoji="0" lang="en-GB" sz="1200" b="1" u="none" strike="noStrike" kern="1200" cap="none" normalizeH="0" baseline="30000" dirty="0">
                          <a:ln>
                            <a:noFill/>
                          </a:ln>
                          <a:solidFill>
                            <a:schemeClr val="tx1"/>
                          </a:solidFill>
                          <a:effectLst/>
                          <a:latin typeface="Arial" panose="020B0604020202020204" pitchFamily="34" charset="0"/>
                          <a:ea typeface="+mn-ea"/>
                          <a:cs typeface="Arial" panose="020B0604020202020204" pitchFamily="34" charset="0"/>
                        </a:rPr>
                        <a:t>4</a:t>
                      </a:r>
                      <a:endParaRPr kumimoji="0" lang="en-GB" sz="1200" b="1"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T="91440" marB="91440"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base" latinLnBrk="0" hangingPunct="1">
                        <a:lnSpc>
                          <a:spcPct val="100000"/>
                        </a:lnSpc>
                        <a:spcBef>
                          <a:spcPts val="0"/>
                        </a:spcBef>
                        <a:spcAft>
                          <a:spcPts val="0"/>
                        </a:spcAft>
                        <a:buClr>
                          <a:schemeClr val="tx1"/>
                        </a:buClr>
                        <a:buSzPct val="120000"/>
                        <a:buFont typeface="Wingdings 2" pitchFamily="18" charset="2"/>
                        <a:buNone/>
                        <a:tabLst/>
                        <a:defRPr/>
                      </a:pPr>
                      <a:r>
                        <a:rPr kumimoji="0" lang="en-GB" sz="1200" b="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Gradual</a:t>
                      </a:r>
                    </a:p>
                  </a:txBody>
                  <a:tcPr marT="91440" marB="91440"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base" latinLnBrk="0" hangingPunct="1">
                        <a:lnSpc>
                          <a:spcPct val="100000"/>
                        </a:lnSpc>
                        <a:spcBef>
                          <a:spcPts val="0"/>
                        </a:spcBef>
                        <a:spcAft>
                          <a:spcPts val="0"/>
                        </a:spcAft>
                        <a:buClr>
                          <a:schemeClr val="tx1"/>
                        </a:buClr>
                        <a:buSzPct val="120000"/>
                        <a:buFont typeface="Wingdings 2" pitchFamily="18" charset="2"/>
                        <a:buNone/>
                        <a:tabLst/>
                        <a:defRPr/>
                      </a:pPr>
                      <a:r>
                        <a:rPr kumimoji="0" lang="en-GB" sz="1200" b="0" u="none" strike="noStrike" kern="1200" cap="none" normalizeH="0" baseline="0" dirty="0">
                          <a:ln>
                            <a:noFill/>
                          </a:ln>
                          <a:solidFill>
                            <a:schemeClr val="accent1"/>
                          </a:solidFill>
                          <a:effectLst/>
                          <a:latin typeface="Arial" panose="020B0604020202020204" pitchFamily="34" charset="0"/>
                          <a:ea typeface="+mn-ea"/>
                          <a:cs typeface="Arial" panose="020B0604020202020204" pitchFamily="34" charset="0"/>
                        </a:rPr>
                        <a:t>Acute</a:t>
                      </a:r>
                    </a:p>
                  </a:txBody>
                  <a:tcPr marT="91440" marB="91440"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F2F2"/>
                    </a:solidFill>
                  </a:tcPr>
                </a:tc>
                <a:extLst>
                  <a:ext uri="{0D108BD9-81ED-4DB2-BD59-A6C34878D82A}">
                    <a16:rowId xmlns:a16="http://schemas.microsoft.com/office/drawing/2014/main" val="10002"/>
                  </a:ext>
                </a:extLst>
              </a:tr>
              <a:tr h="5588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base" latinLnBrk="0" hangingPunct="1">
                        <a:lnSpc>
                          <a:spcPct val="100000"/>
                        </a:lnSpc>
                        <a:spcBef>
                          <a:spcPts val="0"/>
                        </a:spcBef>
                        <a:spcAft>
                          <a:spcPts val="0"/>
                        </a:spcAft>
                        <a:buClr>
                          <a:schemeClr val="tx1"/>
                        </a:buClr>
                        <a:buSzPct val="120000"/>
                        <a:buFont typeface="Wingdings 2" pitchFamily="18" charset="2"/>
                        <a:buNone/>
                        <a:tabLst/>
                      </a:pPr>
                      <a:r>
                        <a:rPr kumimoji="0" lang="en-GB" sz="1200" b="1" u="none" strike="noStrike" cap="none" normalizeH="0" baseline="0" dirty="0">
                          <a:ln>
                            <a:noFill/>
                          </a:ln>
                          <a:solidFill>
                            <a:schemeClr val="tx1"/>
                          </a:solidFill>
                          <a:effectLst/>
                          <a:latin typeface="Arial" panose="020B0604020202020204" pitchFamily="34" charset="0"/>
                          <a:cs typeface="Arial" panose="020B0604020202020204" pitchFamily="34" charset="0"/>
                        </a:rPr>
                        <a:t>Spontaneous remission</a:t>
                      </a:r>
                      <a:r>
                        <a:rPr kumimoji="0" lang="en-GB" sz="1200" b="1" u="none" strike="noStrike" cap="none" normalizeH="0" baseline="30000" dirty="0">
                          <a:ln>
                            <a:noFill/>
                          </a:ln>
                          <a:solidFill>
                            <a:schemeClr val="tx1"/>
                          </a:solidFill>
                          <a:effectLst/>
                          <a:latin typeface="Arial" panose="020B0604020202020204" pitchFamily="34" charset="0"/>
                          <a:cs typeface="Arial" panose="020B0604020202020204" pitchFamily="34" charset="0"/>
                        </a:rPr>
                        <a:t>5</a:t>
                      </a:r>
                      <a:endParaRPr kumimoji="0" lang="en-GB" sz="1200" b="1"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T="91440" marB="91440"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base" latinLnBrk="0" hangingPunct="1">
                        <a:lnSpc>
                          <a:spcPct val="100000"/>
                        </a:lnSpc>
                        <a:spcBef>
                          <a:spcPts val="0"/>
                        </a:spcBef>
                        <a:spcAft>
                          <a:spcPts val="0"/>
                        </a:spcAft>
                        <a:buClr>
                          <a:schemeClr val="tx1"/>
                        </a:buClr>
                        <a:buSzPct val="120000"/>
                        <a:buFont typeface="Wingdings 2" pitchFamily="18" charset="2"/>
                        <a:buNone/>
                        <a:tabLst/>
                      </a:pPr>
                      <a:r>
                        <a:rPr kumimoji="0" lang="en-GB" sz="1200" b="0" u="none" strike="noStrike" cap="none" normalizeH="0" baseline="0" dirty="0">
                          <a:ln>
                            <a:noFill/>
                          </a:ln>
                          <a:solidFill>
                            <a:schemeClr val="accent1"/>
                          </a:solidFill>
                          <a:effectLst/>
                          <a:latin typeface="Arial" panose="020B0604020202020204" pitchFamily="34" charset="0"/>
                          <a:cs typeface="Arial" panose="020B0604020202020204" pitchFamily="34" charset="0"/>
                        </a:rPr>
                        <a:t>20–30% </a:t>
                      </a:r>
                      <a:r>
                        <a:rPr kumimoji="0" lang="en-GB" sz="1200" b="0" u="none" strike="noStrike" cap="none" normalizeH="0" baseline="0" dirty="0">
                          <a:ln>
                            <a:noFill/>
                          </a:ln>
                          <a:solidFill>
                            <a:schemeClr val="tx1"/>
                          </a:solidFill>
                          <a:effectLst/>
                          <a:latin typeface="Arial" panose="020B0604020202020204" pitchFamily="34" charset="0"/>
                          <a:cs typeface="Arial" panose="020B0604020202020204" pitchFamily="34" charset="0"/>
                        </a:rPr>
                        <a:t>within 1 year</a:t>
                      </a:r>
                      <a:endParaRPr kumimoji="0" lang="en-GB"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T="91440" marB="91440"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base" latinLnBrk="0" hangingPunct="1">
                        <a:lnSpc>
                          <a:spcPct val="100000"/>
                        </a:lnSpc>
                        <a:spcBef>
                          <a:spcPts val="0"/>
                        </a:spcBef>
                        <a:spcAft>
                          <a:spcPts val="0"/>
                        </a:spcAft>
                        <a:buClr>
                          <a:schemeClr val="tx1"/>
                        </a:buClr>
                        <a:buSzPct val="120000"/>
                        <a:buFont typeface="Wingdings 2" pitchFamily="18" charset="2"/>
                        <a:buNone/>
                        <a:tabLst/>
                      </a:pPr>
                      <a:r>
                        <a:rPr kumimoji="0" lang="en-GB" sz="1200" b="0" u="none" strike="noStrike" cap="none" normalizeH="0" baseline="0" dirty="0">
                          <a:ln>
                            <a:noFill/>
                          </a:ln>
                          <a:solidFill>
                            <a:schemeClr val="accent1"/>
                          </a:solidFill>
                          <a:effectLst/>
                          <a:latin typeface="Arial" panose="020B0604020202020204" pitchFamily="34" charset="0"/>
                          <a:cs typeface="Arial" panose="020B0604020202020204" pitchFamily="34" charset="0"/>
                        </a:rPr>
                        <a:t>~ 80% </a:t>
                      </a:r>
                      <a:r>
                        <a:rPr kumimoji="0" lang="en-GB" sz="1200" b="0" u="none" strike="noStrike" cap="none" normalizeH="0" baseline="0" dirty="0">
                          <a:ln>
                            <a:noFill/>
                          </a:ln>
                          <a:solidFill>
                            <a:schemeClr val="tx1"/>
                          </a:solidFill>
                          <a:effectLst/>
                          <a:latin typeface="Arial" panose="020B0604020202020204" pitchFamily="34" charset="0"/>
                          <a:cs typeface="Arial" panose="020B0604020202020204" pitchFamily="34" charset="0"/>
                        </a:rPr>
                        <a:t>within 1 year</a:t>
                      </a:r>
                      <a:endParaRPr kumimoji="0" lang="en-GB"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T="91440" marB="91440"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extLst>
                  <a:ext uri="{0D108BD9-81ED-4DB2-BD59-A6C34878D82A}">
                    <a16:rowId xmlns:a16="http://schemas.microsoft.com/office/drawing/2014/main" val="10005"/>
                  </a:ext>
                </a:extLst>
              </a:tr>
              <a:tr h="37253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base" latinLnBrk="0" hangingPunct="1">
                        <a:lnSpc>
                          <a:spcPct val="100000"/>
                        </a:lnSpc>
                        <a:spcBef>
                          <a:spcPts val="0"/>
                        </a:spcBef>
                        <a:spcAft>
                          <a:spcPts val="0"/>
                        </a:spcAft>
                        <a:buClr>
                          <a:schemeClr val="tx1"/>
                        </a:buClr>
                        <a:buSzPct val="120000"/>
                        <a:buFont typeface="Wingdings 2" pitchFamily="18" charset="2"/>
                        <a:buNone/>
                        <a:tabLst/>
                      </a:pPr>
                      <a:r>
                        <a:rPr kumimoji="0" lang="en-GB" sz="1200" b="1" u="none" strike="noStrike" kern="1200" cap="none" normalizeH="0" baseline="0" dirty="0">
                          <a:ln>
                            <a:noFill/>
                          </a:ln>
                          <a:solidFill>
                            <a:schemeClr val="dk1"/>
                          </a:solidFill>
                          <a:effectLst/>
                          <a:latin typeface="Arial" panose="020B0604020202020204" pitchFamily="34" charset="0"/>
                          <a:ea typeface="+mn-ea"/>
                          <a:cs typeface="Arial" panose="020B0604020202020204" pitchFamily="34" charset="0"/>
                        </a:rPr>
                        <a:t>Preceding infection</a:t>
                      </a:r>
                      <a:r>
                        <a:rPr kumimoji="0" lang="en-GB" sz="1200" b="1" u="none" strike="noStrike" kern="1200" cap="none" normalizeH="0" baseline="30000" dirty="0">
                          <a:ln>
                            <a:noFill/>
                          </a:ln>
                          <a:solidFill>
                            <a:schemeClr val="dk1"/>
                          </a:solidFill>
                          <a:effectLst/>
                          <a:latin typeface="Arial" panose="020B0604020202020204" pitchFamily="34" charset="0"/>
                          <a:ea typeface="+mn-ea"/>
                          <a:cs typeface="Arial" panose="020B0604020202020204" pitchFamily="34" charset="0"/>
                        </a:rPr>
                        <a:t>4</a:t>
                      </a:r>
                      <a:endParaRPr kumimoji="0" lang="en-GB" sz="1200" b="1" u="none" strike="noStrike" kern="1200" cap="none" normalizeH="0" baseline="0" dirty="0">
                        <a:ln>
                          <a:noFill/>
                        </a:ln>
                        <a:solidFill>
                          <a:schemeClr val="dk1"/>
                        </a:solidFill>
                        <a:effectLst/>
                        <a:latin typeface="Arial" panose="020B0604020202020204" pitchFamily="34" charset="0"/>
                        <a:ea typeface="+mn-ea"/>
                        <a:cs typeface="Arial" panose="020B0604020202020204" pitchFamily="34" charset="0"/>
                      </a:endParaRPr>
                    </a:p>
                  </a:txBody>
                  <a:tcPr marT="91440" marB="91440"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0" dirty="0">
                          <a:solidFill>
                            <a:schemeClr val="tx1"/>
                          </a:solidFill>
                          <a:latin typeface="Arial" panose="020B0604020202020204" pitchFamily="34" charset="0"/>
                          <a:cs typeface="Arial" panose="020B0604020202020204" pitchFamily="34" charset="0"/>
                        </a:rPr>
                        <a:t>Unusual</a:t>
                      </a:r>
                    </a:p>
                  </a:txBody>
                  <a:tcPr marT="91440" marB="91440"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0" dirty="0">
                          <a:solidFill>
                            <a:schemeClr val="accent1"/>
                          </a:solidFill>
                          <a:latin typeface="Arial" panose="020B0604020202020204" pitchFamily="34" charset="0"/>
                          <a:cs typeface="Arial" panose="020B0604020202020204" pitchFamily="34" charset="0"/>
                        </a:rPr>
                        <a:t>Common</a:t>
                      </a:r>
                    </a:p>
                  </a:txBody>
                  <a:tcPr marT="91440" marB="91440"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F2F2"/>
                    </a:solidFill>
                  </a:tcPr>
                </a:tc>
                <a:extLst>
                  <a:ext uri="{0D108BD9-81ED-4DB2-BD59-A6C34878D82A}">
                    <a16:rowId xmlns:a16="http://schemas.microsoft.com/office/drawing/2014/main" val="10006"/>
                  </a:ext>
                </a:extLst>
              </a:tr>
              <a:tr h="11176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base" latinLnBrk="0" hangingPunct="1">
                        <a:lnSpc>
                          <a:spcPct val="100000"/>
                        </a:lnSpc>
                        <a:spcBef>
                          <a:spcPts val="0"/>
                        </a:spcBef>
                        <a:spcAft>
                          <a:spcPts val="0"/>
                        </a:spcAft>
                        <a:buClr>
                          <a:schemeClr val="tx1"/>
                        </a:buClr>
                        <a:buSzPct val="120000"/>
                        <a:buFont typeface="Wingdings 2" pitchFamily="18" charset="2"/>
                        <a:buNone/>
                        <a:tabLst/>
                      </a:pPr>
                      <a:r>
                        <a:rPr kumimoji="0" lang="en-GB" sz="1200" b="1" u="none" strike="noStrike" kern="1200" cap="none" normalizeH="0" baseline="0" dirty="0" smtClean="0">
                          <a:ln>
                            <a:noFill/>
                          </a:ln>
                          <a:solidFill>
                            <a:schemeClr val="dk1"/>
                          </a:solidFill>
                          <a:effectLst/>
                          <a:latin typeface="Arial" panose="020B0604020202020204" pitchFamily="34" charset="0"/>
                          <a:ea typeface="+mn-ea"/>
                          <a:cs typeface="Arial" panose="020B0604020202020204" pitchFamily="34" charset="0"/>
                        </a:rPr>
                        <a:t>I</a:t>
                      </a:r>
                      <a:r>
                        <a:rPr kumimoji="0" lang="en-US" sz="1200" b="1" u="none" strike="noStrike" kern="1200" cap="none" normalizeH="0" baseline="0" dirty="0" err="1" smtClean="0">
                          <a:ln>
                            <a:noFill/>
                          </a:ln>
                          <a:solidFill>
                            <a:schemeClr val="dk1"/>
                          </a:solidFill>
                          <a:effectLst/>
                          <a:latin typeface="Arial" panose="020B0604020202020204" pitchFamily="34" charset="0"/>
                          <a:ea typeface="+mn-ea"/>
                          <a:cs typeface="Arial" panose="020B0604020202020204" pitchFamily="34" charset="0"/>
                        </a:rPr>
                        <a:t>ntra</a:t>
                      </a:r>
                      <a:r>
                        <a:rPr kumimoji="0" lang="en-US" sz="1200" b="1" u="none" strike="noStrike" kern="1200" cap="none" normalizeH="0" baseline="0" dirty="0" smtClean="0">
                          <a:ln>
                            <a:noFill/>
                          </a:ln>
                          <a:solidFill>
                            <a:schemeClr val="dk1"/>
                          </a:solidFill>
                          <a:effectLst/>
                          <a:latin typeface="Arial" panose="020B0604020202020204" pitchFamily="34" charset="0"/>
                          <a:ea typeface="+mn-ea"/>
                          <a:cs typeface="Arial" panose="020B0604020202020204" pitchFamily="34" charset="0"/>
                        </a:rPr>
                        <a:t>-</a:t>
                      </a:r>
                      <a:r>
                        <a:rPr kumimoji="0" lang="en-GB" sz="1200" b="1" u="none" strike="noStrike" kern="1200" cap="none" normalizeH="0" baseline="0" dirty="0" smtClean="0">
                          <a:ln>
                            <a:noFill/>
                          </a:ln>
                          <a:solidFill>
                            <a:schemeClr val="dk1"/>
                          </a:solidFill>
                          <a:effectLst/>
                          <a:latin typeface="Arial" panose="020B0604020202020204" pitchFamily="34" charset="0"/>
                          <a:ea typeface="+mn-ea"/>
                          <a:cs typeface="Arial" panose="020B0604020202020204" pitchFamily="34" charset="0"/>
                        </a:rPr>
                        <a:t>Cranial </a:t>
                      </a:r>
                      <a:r>
                        <a:rPr kumimoji="0" lang="en-GB" sz="1200" b="1" u="none" strike="noStrike" kern="1200" cap="none" normalizeH="0" baseline="0" dirty="0" err="1" smtClean="0">
                          <a:ln>
                            <a:noFill/>
                          </a:ln>
                          <a:solidFill>
                            <a:schemeClr val="dk1"/>
                          </a:solidFill>
                          <a:effectLst/>
                          <a:latin typeface="Arial" panose="020B0604020202020204" pitchFamily="34" charset="0"/>
                          <a:ea typeface="+mn-ea"/>
                          <a:cs typeface="Arial" panose="020B0604020202020204" pitchFamily="34" charset="0"/>
                        </a:rPr>
                        <a:t>Hemorrage</a:t>
                      </a:r>
                      <a:r>
                        <a:rPr kumimoji="0" lang="en-GB" sz="1200" b="1" u="none" strike="noStrike" kern="1200" cap="none" normalizeH="0" baseline="0" dirty="0" smtClean="0">
                          <a:ln>
                            <a:noFill/>
                          </a:ln>
                          <a:solidFill>
                            <a:schemeClr val="dk1"/>
                          </a:solidFill>
                          <a:effectLst/>
                          <a:latin typeface="Arial" panose="020B0604020202020204" pitchFamily="34" charset="0"/>
                          <a:ea typeface="+mn-ea"/>
                          <a:cs typeface="Arial" panose="020B0604020202020204" pitchFamily="34" charset="0"/>
                        </a:rPr>
                        <a:t> </a:t>
                      </a:r>
                      <a:r>
                        <a:rPr kumimoji="0" lang="en-GB" sz="1200" b="1" u="none" strike="noStrike" kern="1200" cap="none" normalizeH="0" baseline="0" dirty="0">
                          <a:ln>
                            <a:noFill/>
                          </a:ln>
                          <a:solidFill>
                            <a:schemeClr val="dk1"/>
                          </a:solidFill>
                          <a:effectLst/>
                          <a:latin typeface="Arial" panose="020B0604020202020204" pitchFamily="34" charset="0"/>
                          <a:ea typeface="+mn-ea"/>
                          <a:cs typeface="Arial" panose="020B0604020202020204" pitchFamily="34" charset="0"/>
                        </a:rPr>
                        <a:t>and mortality</a:t>
                      </a:r>
                    </a:p>
                  </a:txBody>
                  <a:tcPr marT="91440" marB="91440"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lvl="0" indent="-171450" algn="l" defTabSz="914400" rtl="0" eaLnBrk="1" fontAlgn="base" latinLnBrk="0" hangingPunct="1">
                        <a:lnSpc>
                          <a:spcPct val="100000"/>
                        </a:lnSpc>
                        <a:spcBef>
                          <a:spcPts val="0"/>
                        </a:spcBef>
                        <a:spcAft>
                          <a:spcPts val="0"/>
                        </a:spcAft>
                        <a:buClr>
                          <a:schemeClr val="tx1"/>
                        </a:buClr>
                        <a:buSzPct val="100000"/>
                        <a:buFont typeface="Arial" panose="020B0604020202020204" pitchFamily="34" charset="0"/>
                        <a:buChar char="•"/>
                        <a:tabLst/>
                      </a:pPr>
                      <a:r>
                        <a:rPr kumimoji="0" lang="en-GB" sz="1200" b="0" u="none" strike="noStrike" cap="none" normalizeH="0" baseline="0" dirty="0">
                          <a:ln>
                            <a:noFill/>
                          </a:ln>
                          <a:solidFill>
                            <a:schemeClr val="tx1"/>
                          </a:solidFill>
                          <a:effectLst/>
                          <a:latin typeface="Arial" panose="020B0604020202020204" pitchFamily="34" charset="0"/>
                          <a:cs typeface="Arial" panose="020B0604020202020204" pitchFamily="34" charset="0"/>
                        </a:rPr>
                        <a:t>ICH occurs in </a:t>
                      </a:r>
                      <a:r>
                        <a:rPr kumimoji="0" lang="en-GB" sz="1200" b="0" u="none" strike="noStrike" cap="none" normalizeH="0" baseline="0" dirty="0">
                          <a:ln>
                            <a:noFill/>
                          </a:ln>
                          <a:solidFill>
                            <a:schemeClr val="accent1"/>
                          </a:solidFill>
                          <a:effectLst/>
                          <a:latin typeface="Arial" panose="020B0604020202020204" pitchFamily="34" charset="0"/>
                          <a:cs typeface="Arial" panose="020B0604020202020204" pitchFamily="34" charset="0"/>
                        </a:rPr>
                        <a:t>1.5%</a:t>
                      </a:r>
                      <a:r>
                        <a:rPr kumimoji="0" lang="en-GB" sz="1200" b="0" u="none" strike="noStrike" cap="none" normalizeH="0" baseline="0" dirty="0">
                          <a:ln>
                            <a:noFill/>
                          </a:ln>
                          <a:solidFill>
                            <a:schemeClr val="tx1"/>
                          </a:solidFill>
                          <a:effectLst/>
                          <a:latin typeface="Arial" panose="020B0604020202020204" pitchFamily="34" charset="0"/>
                          <a:cs typeface="Arial" panose="020B0604020202020204" pitchFamily="34" charset="0"/>
                        </a:rPr>
                        <a:t> of adults with ITP</a:t>
                      </a:r>
                      <a:r>
                        <a:rPr kumimoji="0" lang="en-GB" sz="1200" b="0" u="none" strike="noStrike" cap="none" normalizeH="0" baseline="30000" dirty="0">
                          <a:ln>
                            <a:noFill/>
                          </a:ln>
                          <a:solidFill>
                            <a:schemeClr val="tx1"/>
                          </a:solidFill>
                          <a:effectLst/>
                          <a:latin typeface="Arial" panose="020B0604020202020204" pitchFamily="34" charset="0"/>
                          <a:cs typeface="Arial" panose="020B0604020202020204" pitchFamily="34" charset="0"/>
                        </a:rPr>
                        <a:t>6</a:t>
                      </a:r>
                      <a:endParaRPr kumimoji="0" lang="en-GB" sz="1200" b="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
                          <a:schemeClr val="tx1"/>
                        </a:buClr>
                        <a:buSzPct val="100000"/>
                        <a:buFont typeface="Arial" panose="020B0604020202020204" pitchFamily="34" charset="0"/>
                        <a:buChar char="•"/>
                        <a:tabLst/>
                      </a:pPr>
                      <a:r>
                        <a:rPr kumimoji="0" lang="en-GB" sz="1200" b="0" u="none" strike="noStrike" cap="none" normalizeH="0" baseline="0" dirty="0">
                          <a:ln>
                            <a:noFill/>
                          </a:ln>
                          <a:solidFill>
                            <a:schemeClr val="accent1"/>
                          </a:solidFill>
                          <a:effectLst/>
                          <a:latin typeface="Arial" panose="020B0604020202020204" pitchFamily="34" charset="0"/>
                          <a:cs typeface="Arial" panose="020B0604020202020204" pitchFamily="34" charset="0"/>
                        </a:rPr>
                        <a:t>5%</a:t>
                      </a:r>
                      <a:r>
                        <a:rPr kumimoji="0" lang="en-GB" sz="1200" b="0" u="none" strike="noStrike" cap="none" normalizeH="0" baseline="0" dirty="0">
                          <a:ln>
                            <a:noFill/>
                          </a:ln>
                          <a:solidFill>
                            <a:schemeClr val="tx1"/>
                          </a:solidFill>
                          <a:effectLst/>
                          <a:latin typeface="Arial" panose="020B0604020202020204" pitchFamily="34" charset="0"/>
                          <a:cs typeface="Arial" panose="020B0604020202020204" pitchFamily="34" charset="0"/>
                        </a:rPr>
                        <a:t> lifetime risk of </a:t>
                      </a:r>
                      <a:r>
                        <a:rPr kumimoji="0" lang="en-GB" sz="1200" b="0" u="none" strike="noStrike" cap="none" normalizeH="0" baseline="0" dirty="0">
                          <a:ln>
                            <a:noFill/>
                          </a:ln>
                          <a:solidFill>
                            <a:schemeClr val="accent1"/>
                          </a:solidFill>
                          <a:effectLst/>
                          <a:latin typeface="Arial" panose="020B0604020202020204" pitchFamily="34" charset="0"/>
                          <a:cs typeface="Arial" panose="020B0604020202020204" pitchFamily="34" charset="0"/>
                        </a:rPr>
                        <a:t>fatality</a:t>
                      </a:r>
                      <a:r>
                        <a:rPr kumimoji="0" lang="en-GB" sz="1200" b="0" u="none" strike="noStrike" cap="none" normalizeH="0" baseline="0" dirty="0">
                          <a:ln>
                            <a:noFill/>
                          </a:ln>
                          <a:solidFill>
                            <a:schemeClr val="tx1"/>
                          </a:solidFill>
                          <a:effectLst/>
                          <a:latin typeface="Arial" panose="020B0604020202020204" pitchFamily="34" charset="0"/>
                          <a:cs typeface="Arial" panose="020B0604020202020204" pitchFamily="34" charset="0"/>
                        </a:rPr>
                        <a:t>, mainly due to ICH</a:t>
                      </a:r>
                      <a:r>
                        <a:rPr kumimoji="0" lang="en-GB" sz="1200" b="0" u="none" strike="noStrike" cap="none" normalizeH="0" baseline="30000" dirty="0">
                          <a:ln>
                            <a:noFill/>
                          </a:ln>
                          <a:solidFill>
                            <a:schemeClr val="tx1"/>
                          </a:solidFill>
                          <a:effectLst/>
                          <a:latin typeface="Arial" panose="020B0604020202020204" pitchFamily="34" charset="0"/>
                          <a:cs typeface="Arial" panose="020B0604020202020204" pitchFamily="34" charset="0"/>
                        </a:rPr>
                        <a:t>2</a:t>
                      </a:r>
                      <a:endParaRPr kumimoji="0" lang="en-GB" sz="1200" b="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91440" marB="91440"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lvl="0" indent="-171450" algn="l" defTabSz="914400" rtl="0" eaLnBrk="1" fontAlgn="base" latinLnBrk="0" hangingPunct="1">
                        <a:lnSpc>
                          <a:spcPct val="100000"/>
                        </a:lnSpc>
                        <a:spcBef>
                          <a:spcPts val="0"/>
                        </a:spcBef>
                        <a:spcAft>
                          <a:spcPts val="0"/>
                        </a:spcAft>
                        <a:buClr>
                          <a:schemeClr val="tx1"/>
                        </a:buClr>
                        <a:buSzPct val="100000"/>
                        <a:buFont typeface="Arial" panose="020B0604020202020204" pitchFamily="34" charset="0"/>
                        <a:buChar char="•"/>
                        <a:tabLst/>
                      </a:pPr>
                      <a:r>
                        <a:rPr kumimoji="0" lang="en-GB" sz="1200" b="0" u="none" strike="noStrike" cap="none" normalizeH="0" baseline="0" dirty="0">
                          <a:ln>
                            <a:noFill/>
                          </a:ln>
                          <a:solidFill>
                            <a:schemeClr val="tx1"/>
                          </a:solidFill>
                          <a:effectLst/>
                          <a:latin typeface="Arial" panose="020B0604020202020204" pitchFamily="34" charset="0"/>
                          <a:cs typeface="Arial" panose="020B0604020202020204" pitchFamily="34" charset="0"/>
                        </a:rPr>
                        <a:t>ICH occurs in </a:t>
                      </a:r>
                      <a:r>
                        <a:rPr kumimoji="0" lang="en-GB" sz="1200" b="0" u="none" strike="noStrike" cap="none" normalizeH="0" baseline="0" dirty="0">
                          <a:ln>
                            <a:noFill/>
                          </a:ln>
                          <a:solidFill>
                            <a:schemeClr val="accent1"/>
                          </a:solidFill>
                          <a:effectLst/>
                          <a:latin typeface="Arial" panose="020B0604020202020204" pitchFamily="34" charset="0"/>
                          <a:cs typeface="Arial" panose="020B0604020202020204" pitchFamily="34" charset="0"/>
                        </a:rPr>
                        <a:t>&lt; 1% </a:t>
                      </a:r>
                      <a:r>
                        <a:rPr kumimoji="0" lang="en-GB" sz="1200" b="0" u="none" strike="noStrike" cap="none" normalizeH="0" baseline="0" dirty="0">
                          <a:ln>
                            <a:noFill/>
                          </a:ln>
                          <a:solidFill>
                            <a:schemeClr val="tx1"/>
                          </a:solidFill>
                          <a:effectLst/>
                          <a:latin typeface="Arial" panose="020B0604020202020204" pitchFamily="34" charset="0"/>
                          <a:cs typeface="Arial" panose="020B0604020202020204" pitchFamily="34" charset="0"/>
                        </a:rPr>
                        <a:t>of children with ITP and is rare in persistent ITP</a:t>
                      </a:r>
                      <a:r>
                        <a:rPr kumimoji="0" lang="en-GB" sz="1200" b="0" u="none" strike="noStrike" cap="none" normalizeH="0" baseline="30000" dirty="0">
                          <a:ln>
                            <a:noFill/>
                          </a:ln>
                          <a:solidFill>
                            <a:schemeClr val="tx1"/>
                          </a:solidFill>
                          <a:effectLst/>
                          <a:latin typeface="Arial" panose="020B0604020202020204" pitchFamily="34" charset="0"/>
                          <a:cs typeface="Arial" panose="020B0604020202020204" pitchFamily="34" charset="0"/>
                        </a:rPr>
                        <a:t>5,7</a:t>
                      </a:r>
                      <a:endParaRPr kumimoji="0" lang="en-GB" sz="1200" b="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
                          <a:schemeClr val="tx1"/>
                        </a:buClr>
                        <a:buSzPct val="100000"/>
                        <a:buFont typeface="Arial" panose="020B0604020202020204" pitchFamily="34" charset="0"/>
                        <a:buChar char="•"/>
                        <a:tabLst/>
                        <a:defRPr/>
                      </a:pPr>
                      <a:r>
                        <a:rPr kumimoji="0" lang="en-GB" sz="1200" b="0" u="none" strike="noStrike" cap="none" normalizeH="0" baseline="0" dirty="0">
                          <a:ln>
                            <a:noFill/>
                          </a:ln>
                          <a:solidFill>
                            <a:schemeClr val="accent1"/>
                          </a:solidFill>
                          <a:effectLst/>
                          <a:latin typeface="Arial" panose="020B0604020202020204" pitchFamily="34" charset="0"/>
                          <a:cs typeface="Arial" panose="020B0604020202020204" pitchFamily="34" charset="0"/>
                        </a:rPr>
                        <a:t>25%</a:t>
                      </a:r>
                      <a:r>
                        <a:rPr kumimoji="0" lang="en-GB" sz="12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GB" sz="1200" b="0" u="none" strike="noStrike" cap="none" normalizeH="0" baseline="0" dirty="0">
                          <a:ln>
                            <a:noFill/>
                          </a:ln>
                          <a:solidFill>
                            <a:schemeClr val="accent1"/>
                          </a:solidFill>
                          <a:effectLst/>
                          <a:latin typeface="Arial" panose="020B0604020202020204" pitchFamily="34" charset="0"/>
                          <a:cs typeface="Arial" panose="020B0604020202020204" pitchFamily="34" charset="0"/>
                        </a:rPr>
                        <a:t>mortality</a:t>
                      </a:r>
                      <a:r>
                        <a:rPr kumimoji="0" lang="en-GB" sz="1200" b="0" u="none" strike="noStrike" cap="none" normalizeH="0" baseline="0" dirty="0">
                          <a:ln>
                            <a:noFill/>
                          </a:ln>
                          <a:solidFill>
                            <a:schemeClr val="tx1"/>
                          </a:solidFill>
                          <a:effectLst/>
                          <a:latin typeface="Arial" panose="020B0604020202020204" pitchFamily="34" charset="0"/>
                          <a:cs typeface="Arial" panose="020B0604020202020204" pitchFamily="34" charset="0"/>
                        </a:rPr>
                        <a:t> due to ICH, especially </a:t>
                      </a:r>
                      <a:r>
                        <a:rPr kumimoji="0" lang="en-US" sz="1200" b="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in </a:t>
                      </a:r>
                      <a:r>
                        <a:rPr kumimoji="0" lang="en-GB" sz="1200" b="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majority of patients with </a:t>
                      </a:r>
                      <a:r>
                        <a:rPr kumimoji="0" lang="en-US" sz="1200" b="0" u="none" strike="noStrike" cap="none" normalizeH="0" baseline="0" dirty="0">
                          <a:ln>
                            <a:noFill/>
                          </a:ln>
                          <a:solidFill>
                            <a:schemeClr val="tx1"/>
                          </a:solidFill>
                          <a:effectLst/>
                          <a:latin typeface="Arial" panose="020B0604020202020204" pitchFamily="34" charset="0"/>
                          <a:cs typeface="Arial" panose="020B0604020202020204" pitchFamily="34" charset="0"/>
                        </a:rPr>
                        <a:t>platelet counts </a:t>
                      </a:r>
                      <a:br>
                        <a:rPr kumimoji="0" lang="en-US" sz="1200" b="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US" sz="1200" b="0" u="none" strike="noStrike" cap="none" normalizeH="0" baseline="0" dirty="0">
                          <a:ln>
                            <a:noFill/>
                          </a:ln>
                          <a:solidFill>
                            <a:srgbClr val="C00000"/>
                          </a:solidFill>
                          <a:effectLst/>
                          <a:latin typeface="Arial" panose="020B0604020202020204" pitchFamily="34" charset="0"/>
                          <a:cs typeface="Arial" panose="020B0604020202020204" pitchFamily="34" charset="0"/>
                        </a:rPr>
                        <a:t>&lt; 10 × 10</a:t>
                      </a:r>
                      <a:r>
                        <a:rPr kumimoji="0" lang="en-US" sz="1200" b="0" u="none" strike="noStrike" cap="none" normalizeH="0" baseline="30000" dirty="0">
                          <a:ln>
                            <a:noFill/>
                          </a:ln>
                          <a:solidFill>
                            <a:srgbClr val="C00000"/>
                          </a:solidFill>
                          <a:effectLst/>
                          <a:latin typeface="Arial" panose="020B0604020202020204" pitchFamily="34" charset="0"/>
                          <a:cs typeface="Arial" panose="020B0604020202020204" pitchFamily="34" charset="0"/>
                        </a:rPr>
                        <a:t>9</a:t>
                      </a:r>
                      <a:r>
                        <a:rPr kumimoji="0" lang="en-US" sz="1200" b="0" u="none" strike="noStrike" cap="none" normalizeH="0" baseline="0" dirty="0">
                          <a:ln>
                            <a:noFill/>
                          </a:ln>
                          <a:solidFill>
                            <a:srgbClr val="C00000"/>
                          </a:solidFill>
                          <a:effectLst/>
                          <a:latin typeface="Arial" panose="020B0604020202020204" pitchFamily="34" charset="0"/>
                          <a:cs typeface="Arial" panose="020B0604020202020204" pitchFamily="34" charset="0"/>
                        </a:rPr>
                        <a:t>/L</a:t>
                      </a:r>
                      <a:r>
                        <a:rPr kumimoji="0" lang="en-US" sz="1200" b="0" u="none" strike="noStrike" cap="none" normalizeH="0" baseline="30000" dirty="0">
                          <a:ln>
                            <a:noFill/>
                          </a:ln>
                          <a:solidFill>
                            <a:schemeClr val="tx1"/>
                          </a:solidFill>
                          <a:effectLst/>
                          <a:latin typeface="Arial" panose="020B0604020202020204" pitchFamily="34" charset="0"/>
                          <a:cs typeface="Arial" panose="020B0604020202020204" pitchFamily="34" charset="0"/>
                        </a:rPr>
                        <a:t>8</a:t>
                      </a:r>
                      <a:endParaRPr kumimoji="0" lang="en-GB" sz="1200" b="0" i="0" u="none" strike="noStrike" cap="none" normalizeH="0" baseline="3000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T="91440" marB="91440"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extLst>
                  <a:ext uri="{0D108BD9-81ED-4DB2-BD59-A6C34878D82A}">
                    <a16:rowId xmlns:a16="http://schemas.microsoft.com/office/drawing/2014/main" val="10009"/>
                  </a:ext>
                </a:extLst>
              </a:tr>
            </a:tbl>
          </a:graphicData>
        </a:graphic>
      </p:graphicFrame>
      <p:sp>
        <p:nvSpPr>
          <p:cNvPr id="5" name="Content Placeholder 2">
            <a:extLst>
              <a:ext uri="{FF2B5EF4-FFF2-40B4-BE49-F238E27FC236}">
                <a16:creationId xmlns:a16="http://schemas.microsoft.com/office/drawing/2014/main" id="{BB235556-190F-4AD1-ADA0-23D7404232F5}"/>
              </a:ext>
            </a:extLst>
          </p:cNvPr>
          <p:cNvSpPr txBox="1">
            <a:spLocks/>
          </p:cNvSpPr>
          <p:nvPr/>
        </p:nvSpPr>
        <p:spPr>
          <a:xfrm>
            <a:off x="2351888" y="1674024"/>
            <a:ext cx="7772400" cy="692497"/>
          </a:xfrm>
          <a:prstGeom prst="rect">
            <a:avLst/>
          </a:prstGeom>
        </p:spPr>
        <p:txBody>
          <a:bodyPr vert="horz" wrap="square" lIns="0" tIns="0" rIns="0" bIns="0" spcCol="182880" rtlCol="0">
            <a:spAutoFit/>
          </a:bodyPr>
          <a:lst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a:spcBef>
                <a:spcPts val="300"/>
              </a:spcBef>
              <a:buFont typeface="Arial" pitchFamily="34" charset="0"/>
              <a:buChar char="•"/>
            </a:pPr>
            <a:r>
              <a:rPr lang="en-US" sz="1350" dirty="0">
                <a:solidFill>
                  <a:srgbClr val="000000"/>
                </a:solidFill>
                <a:latin typeface="Arial"/>
              </a:rPr>
              <a:t>ITP is associated with:</a:t>
            </a:r>
            <a:r>
              <a:rPr lang="en-US" sz="1350" baseline="30000" dirty="0">
                <a:solidFill>
                  <a:srgbClr val="000000"/>
                </a:solidFill>
                <a:latin typeface="Arial"/>
              </a:rPr>
              <a:t>1</a:t>
            </a:r>
            <a:endParaRPr lang="en-US" sz="1350" dirty="0">
              <a:solidFill>
                <a:srgbClr val="000000"/>
              </a:solidFill>
              <a:latin typeface="Arial"/>
            </a:endParaRPr>
          </a:p>
          <a:p>
            <a:pPr marL="457200" lvl="3">
              <a:buSzPct val="110000"/>
            </a:pPr>
            <a:r>
              <a:rPr lang="en-US" sz="1200" dirty="0">
                <a:solidFill>
                  <a:srgbClr val="000000"/>
                </a:solidFill>
                <a:latin typeface="Arial"/>
              </a:rPr>
              <a:t>A </a:t>
            </a:r>
            <a:r>
              <a:rPr lang="en-US" sz="1200" dirty="0">
                <a:solidFill>
                  <a:srgbClr val="C00000"/>
                </a:solidFill>
                <a:latin typeface="Arial"/>
              </a:rPr>
              <a:t>1.5-fold higher mortality rate </a:t>
            </a:r>
            <a:r>
              <a:rPr lang="en-US" sz="1200" dirty="0">
                <a:solidFill>
                  <a:srgbClr val="000000"/>
                </a:solidFill>
                <a:latin typeface="Arial"/>
              </a:rPr>
              <a:t>compared with the general population</a:t>
            </a:r>
          </a:p>
          <a:p>
            <a:pPr marL="457200" lvl="3">
              <a:spcBef>
                <a:spcPts val="300"/>
              </a:spcBef>
              <a:buSzPct val="110000"/>
            </a:pPr>
            <a:r>
              <a:rPr lang="en-US" sz="1200" dirty="0">
                <a:solidFill>
                  <a:srgbClr val="000000"/>
                </a:solidFill>
                <a:latin typeface="Arial"/>
              </a:rPr>
              <a:t>A significant increase in the risk of </a:t>
            </a:r>
            <a:r>
              <a:rPr lang="en-US" sz="1200" dirty="0">
                <a:solidFill>
                  <a:srgbClr val="C00000"/>
                </a:solidFill>
                <a:latin typeface="Arial"/>
              </a:rPr>
              <a:t>bleeding</a:t>
            </a:r>
            <a:r>
              <a:rPr lang="en-US" sz="1200" dirty="0">
                <a:solidFill>
                  <a:srgbClr val="000000"/>
                </a:solidFill>
                <a:latin typeface="Arial"/>
              </a:rPr>
              <a:t> and</a:t>
            </a:r>
            <a:r>
              <a:rPr lang="en-US" sz="1200" dirty="0">
                <a:solidFill>
                  <a:srgbClr val="C00000"/>
                </a:solidFill>
                <a:latin typeface="Arial"/>
              </a:rPr>
              <a:t> infection</a:t>
            </a:r>
            <a:r>
              <a:rPr lang="en-US" sz="1200" dirty="0">
                <a:solidFill>
                  <a:srgbClr val="000000"/>
                </a:solidFill>
                <a:latin typeface="Arial"/>
              </a:rPr>
              <a:t>, with a relative risk of </a:t>
            </a:r>
            <a:r>
              <a:rPr lang="en-US" sz="1200" dirty="0">
                <a:solidFill>
                  <a:srgbClr val="C00000"/>
                </a:solidFill>
                <a:latin typeface="Arial"/>
              </a:rPr>
              <a:t>2.4</a:t>
            </a:r>
            <a:r>
              <a:rPr lang="en-US" sz="1200" dirty="0">
                <a:solidFill>
                  <a:srgbClr val="000000"/>
                </a:solidFill>
                <a:latin typeface="Arial"/>
              </a:rPr>
              <a:t> and </a:t>
            </a:r>
            <a:r>
              <a:rPr lang="en-US" sz="1200" dirty="0">
                <a:solidFill>
                  <a:srgbClr val="C00000"/>
                </a:solidFill>
                <a:latin typeface="Arial"/>
              </a:rPr>
              <a:t>6.2</a:t>
            </a:r>
            <a:r>
              <a:rPr lang="en-US" sz="1200" dirty="0">
                <a:solidFill>
                  <a:srgbClr val="000000"/>
                </a:solidFill>
                <a:latin typeface="Arial"/>
              </a:rPr>
              <a:t>, respectively</a:t>
            </a:r>
            <a:endParaRPr lang="en-US" sz="1200" baseline="30000" dirty="0">
              <a:solidFill>
                <a:srgbClr val="000000"/>
              </a:solidFill>
              <a:latin typeface="Arial"/>
            </a:endParaRPr>
          </a:p>
        </p:txBody>
      </p:sp>
      <p:sp>
        <p:nvSpPr>
          <p:cNvPr id="6" name="TextBox 5"/>
          <p:cNvSpPr txBox="1"/>
          <p:nvPr/>
        </p:nvSpPr>
        <p:spPr>
          <a:xfrm>
            <a:off x="2294823" y="6011698"/>
            <a:ext cx="3801177" cy="707886"/>
          </a:xfrm>
          <a:prstGeom prst="rect">
            <a:avLst/>
          </a:prstGeom>
          <a:noFill/>
        </p:spPr>
        <p:txBody>
          <a:bodyPr wrap="square" rtlCol="0">
            <a:spAutoFit/>
          </a:bodyPr>
          <a:lstStyle/>
          <a:p>
            <a:r>
              <a:rPr lang="en-US" sz="1000" dirty="0" smtClean="0"/>
              <a:t>1. </a:t>
            </a:r>
            <a:r>
              <a:rPr lang="en-US" sz="1000" dirty="0" err="1" smtClean="0"/>
              <a:t>Frederiksen</a:t>
            </a:r>
            <a:r>
              <a:rPr lang="en-US" sz="1000" dirty="0" smtClean="0"/>
              <a:t> H, Br J </a:t>
            </a:r>
            <a:r>
              <a:rPr lang="en-US" sz="1000" dirty="0" err="1" smtClean="0"/>
              <a:t>Haematol</a:t>
            </a:r>
            <a:r>
              <a:rPr lang="en-US" sz="1000" dirty="0" smtClean="0"/>
              <a:t>. 2014;166:260-7.</a:t>
            </a:r>
          </a:p>
          <a:p>
            <a:r>
              <a:rPr lang="en-US" sz="1000" dirty="0" smtClean="0"/>
              <a:t>2. George JN, et al. Blood. 1996;88:3-40.</a:t>
            </a:r>
          </a:p>
          <a:p>
            <a:r>
              <a:rPr lang="en-US" sz="1000" dirty="0" smtClean="0"/>
              <a:t>3. </a:t>
            </a:r>
            <a:r>
              <a:rPr lang="en-US" sz="1000" dirty="0" err="1" smtClean="0"/>
              <a:t>Labarque</a:t>
            </a:r>
            <a:r>
              <a:rPr lang="en-US" sz="1000" dirty="0" smtClean="0"/>
              <a:t> V, Van </a:t>
            </a:r>
            <a:r>
              <a:rPr lang="en-US" sz="1000" dirty="0" err="1" smtClean="0"/>
              <a:t>Geet</a:t>
            </a:r>
            <a:r>
              <a:rPr lang="en-US" sz="1000" dirty="0" smtClean="0"/>
              <a:t> C. </a:t>
            </a:r>
            <a:r>
              <a:rPr lang="en-US" sz="1000" dirty="0" err="1" smtClean="0"/>
              <a:t>Eur</a:t>
            </a:r>
            <a:r>
              <a:rPr lang="en-US" sz="1000" dirty="0" smtClean="0"/>
              <a:t> J </a:t>
            </a:r>
            <a:r>
              <a:rPr lang="en-US" sz="1000" dirty="0" err="1" smtClean="0"/>
              <a:t>Pediatr</a:t>
            </a:r>
            <a:r>
              <a:rPr lang="en-US" sz="1000" dirty="0" smtClean="0"/>
              <a:t>. 2014;173:163-72.</a:t>
            </a:r>
          </a:p>
          <a:p>
            <a:r>
              <a:rPr lang="en-US" sz="1000" dirty="0" smtClean="0"/>
              <a:t>4. Stasi R, Provan D. Mayo </a:t>
            </a:r>
            <a:r>
              <a:rPr lang="en-US" sz="1000" dirty="0" err="1" smtClean="0"/>
              <a:t>Clin</a:t>
            </a:r>
            <a:r>
              <a:rPr lang="en-US" sz="1000" dirty="0" smtClean="0"/>
              <a:t> Proc. 2004;79:504-22.</a:t>
            </a:r>
          </a:p>
        </p:txBody>
      </p:sp>
      <p:sp>
        <p:nvSpPr>
          <p:cNvPr id="7" name="TextBox 6"/>
          <p:cNvSpPr txBox="1"/>
          <p:nvPr/>
        </p:nvSpPr>
        <p:spPr>
          <a:xfrm>
            <a:off x="6823509" y="6011698"/>
            <a:ext cx="5216893" cy="707886"/>
          </a:xfrm>
          <a:prstGeom prst="rect">
            <a:avLst/>
          </a:prstGeom>
          <a:noFill/>
        </p:spPr>
        <p:txBody>
          <a:bodyPr wrap="square" rtlCol="0">
            <a:spAutoFit/>
          </a:bodyPr>
          <a:lstStyle/>
          <a:p>
            <a:r>
              <a:rPr lang="en-US" sz="1000" dirty="0" smtClean="0"/>
              <a:t>5. Arnold DM. Hematology Am </a:t>
            </a:r>
            <a:r>
              <a:rPr lang="en-US" sz="1000" dirty="0" err="1" smtClean="0"/>
              <a:t>Soc</a:t>
            </a:r>
            <a:r>
              <a:rPr lang="en-US" sz="1000" dirty="0" smtClean="0"/>
              <a:t> </a:t>
            </a:r>
            <a:r>
              <a:rPr lang="en-US" sz="1000" dirty="0" err="1" smtClean="0"/>
              <a:t>Hematol</a:t>
            </a:r>
            <a:r>
              <a:rPr lang="en-US" sz="1000" dirty="0" smtClean="0"/>
              <a:t> </a:t>
            </a:r>
            <a:r>
              <a:rPr lang="en-US" sz="1000" dirty="0" err="1" smtClean="0"/>
              <a:t>Educ</a:t>
            </a:r>
            <a:r>
              <a:rPr lang="en-US" sz="1000" dirty="0" smtClean="0"/>
              <a:t> Program. 2015;2015:237-42. </a:t>
            </a:r>
          </a:p>
          <a:p>
            <a:r>
              <a:rPr lang="en-US" sz="1000" dirty="0" smtClean="0"/>
              <a:t>6. Cines DB, </a:t>
            </a:r>
            <a:r>
              <a:rPr lang="en-US" sz="1000" dirty="0" err="1" smtClean="0"/>
              <a:t>Blanchette</a:t>
            </a:r>
            <a:r>
              <a:rPr lang="en-US" sz="1000" dirty="0" smtClean="0"/>
              <a:t> VS. N </a:t>
            </a:r>
            <a:r>
              <a:rPr lang="en-US" sz="1000" dirty="0" err="1" smtClean="0"/>
              <a:t>Engl</a:t>
            </a:r>
            <a:r>
              <a:rPr lang="en-US" sz="1000" dirty="0" smtClean="0"/>
              <a:t> J Med. 2002;346:995-1008.</a:t>
            </a:r>
          </a:p>
          <a:p>
            <a:r>
              <a:rPr lang="en-US" sz="1000" dirty="0" smtClean="0"/>
              <a:t>7. Schulze H, </a:t>
            </a:r>
            <a:r>
              <a:rPr lang="en-US" sz="1000" dirty="0" err="1" smtClean="0"/>
              <a:t>Gaedicke</a:t>
            </a:r>
            <a:r>
              <a:rPr lang="en-US" sz="1000" dirty="0" smtClean="0"/>
              <a:t> G. </a:t>
            </a:r>
            <a:r>
              <a:rPr lang="en-US" sz="1000" dirty="0" err="1" smtClean="0"/>
              <a:t>Haematologica</a:t>
            </a:r>
            <a:r>
              <a:rPr lang="en-US" sz="1000" dirty="0" smtClean="0"/>
              <a:t>. 2011;96:1739-41.</a:t>
            </a:r>
          </a:p>
          <a:p>
            <a:r>
              <a:rPr lang="en-US" sz="1000" dirty="0" smtClean="0"/>
              <a:t>8. </a:t>
            </a:r>
            <a:r>
              <a:rPr lang="en-US" sz="1000" dirty="0" err="1" smtClean="0"/>
              <a:t>Psaila</a:t>
            </a:r>
            <a:r>
              <a:rPr lang="en-US" sz="1000" dirty="0" smtClean="0"/>
              <a:t> B, et al. Blood. 2009;114:4777-83.</a:t>
            </a:r>
          </a:p>
        </p:txBody>
      </p:sp>
    </p:spTree>
    <p:extLst>
      <p:ext uri="{BB962C8B-B14F-4D97-AF65-F5344CB8AC3E}">
        <p14:creationId xmlns:p14="http://schemas.microsoft.com/office/powerpoint/2010/main" val="3977982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ITP impact on quality of life</a:t>
            </a:r>
            <a:endParaRPr lang="en-US" dirty="0"/>
          </a:p>
        </p:txBody>
      </p:sp>
      <p:graphicFrame>
        <p:nvGraphicFramePr>
          <p:cNvPr id="4" name="Group 20">
            <a:extLst>
              <a:ext uri="{FF2B5EF4-FFF2-40B4-BE49-F238E27FC236}">
                <a16:creationId xmlns:a16="http://schemas.microsoft.com/office/drawing/2014/main" id="{B50BE332-5371-4D19-A07B-62A3B2708B73}"/>
              </a:ext>
            </a:extLst>
          </p:cNvPr>
          <p:cNvGraphicFramePr>
            <a:graphicFrameLocks/>
          </p:cNvGraphicFramePr>
          <p:nvPr>
            <p:extLst>
              <p:ext uri="{D42A27DB-BD31-4B8C-83A1-F6EECF244321}">
                <p14:modId xmlns:p14="http://schemas.microsoft.com/office/powerpoint/2010/main" val="233714503"/>
              </p:ext>
            </p:extLst>
          </p:nvPr>
        </p:nvGraphicFramePr>
        <p:xfrm>
          <a:off x="4135554" y="2978147"/>
          <a:ext cx="4857750" cy="3474720"/>
        </p:xfrm>
        <a:graphic>
          <a:graphicData uri="http://schemas.openxmlformats.org/drawingml/2006/table">
            <a:tbl>
              <a:tblPr firstRow="1" bandRow="1"/>
              <a:tblGrid>
                <a:gridCol w="310515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tblGrid>
              <a:tr h="49410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1" fontAlgn="base" latinLnBrk="0" hangingPunct="1">
                        <a:lnSpc>
                          <a:spcPct val="100000"/>
                        </a:lnSpc>
                        <a:spcBef>
                          <a:spcPts val="0"/>
                        </a:spcBef>
                        <a:spcAft>
                          <a:spcPts val="0"/>
                        </a:spcAft>
                        <a:buClr>
                          <a:schemeClr val="tx1"/>
                        </a:buClr>
                        <a:buSzPct val="120000"/>
                        <a:buFont typeface="Wingdings 2" pitchFamily="18" charset="2"/>
                        <a:buNone/>
                        <a:tabLst/>
                      </a:pPr>
                      <a:r>
                        <a:rPr kumimoji="0" lang="en-GB" sz="1200" b="1" u="none" strike="noStrike" kern="1200" cap="none" normalizeH="0" baseline="0" dirty="0">
                          <a:ln>
                            <a:noFill/>
                          </a:ln>
                          <a:solidFill>
                            <a:schemeClr val="lt1"/>
                          </a:solidFill>
                          <a:effectLst/>
                          <a:latin typeface="Arial" panose="020B0604020202020204" pitchFamily="34" charset="0"/>
                          <a:ea typeface="+mn-ea"/>
                          <a:cs typeface="Arial" panose="020B0604020202020204" pitchFamily="34" charset="0"/>
                        </a:rPr>
                        <a:t>Parameter evaluated</a:t>
                      </a:r>
                    </a:p>
                  </a:txBody>
                  <a:tcPr marT="91440" marB="91440" anchor="ctr" horzOverflow="overflow">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AB1D1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120000"/>
                        <a:buFont typeface="Wingdings 2" pitchFamily="18" charset="2"/>
                        <a:buNone/>
                        <a:tabLst/>
                      </a:pPr>
                      <a:r>
                        <a:rPr kumimoji="0" lang="en-GB" sz="1200" b="1" u="none" strike="noStrike" cap="none" normalizeH="0" baseline="0" dirty="0">
                          <a:ln>
                            <a:noFill/>
                          </a:ln>
                          <a:effectLst/>
                          <a:latin typeface="Arial" panose="020B0604020202020204" pitchFamily="34" charset="0"/>
                          <a:cs typeface="Arial" panose="020B0604020202020204" pitchFamily="34" charset="0"/>
                        </a:rPr>
                        <a:t>Patients (%)</a:t>
                      </a:r>
                    </a:p>
                    <a:p>
                      <a:pPr marL="0" marR="0" lvl="0" indent="0" algn="ctr" defTabSz="914400" rtl="0" eaLnBrk="1" fontAlgn="base" latinLnBrk="0" hangingPunct="1">
                        <a:lnSpc>
                          <a:spcPct val="100000"/>
                        </a:lnSpc>
                        <a:spcBef>
                          <a:spcPts val="0"/>
                        </a:spcBef>
                        <a:spcAft>
                          <a:spcPct val="0"/>
                        </a:spcAft>
                        <a:buClr>
                          <a:schemeClr val="tx1"/>
                        </a:buClr>
                        <a:buSzPct val="120000"/>
                        <a:buFont typeface="Wingdings 2" pitchFamily="18" charset="2"/>
                        <a:buNone/>
                        <a:tabLst/>
                      </a:pPr>
                      <a:r>
                        <a:rPr kumimoji="0" lang="en-GB" sz="1200" b="1" u="none" strike="noStrike" cap="none" normalizeH="0" baseline="0" dirty="0">
                          <a:ln>
                            <a:noFill/>
                          </a:ln>
                          <a:effectLst/>
                          <a:latin typeface="Arial" panose="020B0604020202020204" pitchFamily="34" charset="0"/>
                          <a:cs typeface="Arial" panose="020B0604020202020204" pitchFamily="34" charset="0"/>
                        </a:rPr>
                        <a:t>(N = 1,491)</a:t>
                      </a:r>
                      <a:endParaRPr kumimoji="0" lang="en-GB" sz="1200" b="1" i="0" u="none" strike="noStrike" cap="none" normalizeH="0" baseline="3000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T="91440" marB="91440" anchor="ctr" horzOverflow="overflow">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AB1D1D"/>
                    </a:solidFill>
                  </a:tcPr>
                </a:tc>
                <a:extLst>
                  <a:ext uri="{0D108BD9-81ED-4DB2-BD59-A6C34878D82A}">
                    <a16:rowId xmlns:a16="http://schemas.microsoft.com/office/drawing/2014/main" val="10000"/>
                  </a:ext>
                </a:extLst>
              </a:tr>
              <a:tr h="32940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base" latinLnBrk="0" hangingPunct="1">
                        <a:lnSpc>
                          <a:spcPct val="100000"/>
                        </a:lnSpc>
                        <a:spcBef>
                          <a:spcPts val="0"/>
                        </a:spcBef>
                        <a:spcAft>
                          <a:spcPts val="0"/>
                        </a:spcAft>
                        <a:buClr>
                          <a:schemeClr val="tx1"/>
                        </a:buClr>
                        <a:buSzPct val="120000"/>
                        <a:buFont typeface="Wingdings 2" pitchFamily="18" charset="2"/>
                        <a:buNone/>
                        <a:tabLst/>
                      </a:pPr>
                      <a:r>
                        <a:rPr kumimoji="0" lang="en-GB" sz="1200" b="1"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Reduced energy levels</a:t>
                      </a:r>
                    </a:p>
                  </a:txBody>
                  <a:tcPr marT="91440" marB="91440" horzOverflow="overflow">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ts val="0"/>
                        </a:spcBef>
                        <a:spcAft>
                          <a:spcPts val="0"/>
                        </a:spcAft>
                        <a:buClr>
                          <a:schemeClr val="tx1"/>
                        </a:buClr>
                        <a:buSzPct val="120000"/>
                        <a:buFont typeface="Wingdings 2" pitchFamily="18" charset="2"/>
                        <a:buNone/>
                        <a:tabLst/>
                      </a:pPr>
                      <a:r>
                        <a:rPr kumimoji="0" lang="en-GB"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77</a:t>
                      </a:r>
                    </a:p>
                  </a:txBody>
                  <a:tcPr marT="91440" marB="91440" horzOverflow="overflow">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extLst>
                  <a:ext uri="{0D108BD9-81ED-4DB2-BD59-A6C34878D82A}">
                    <a16:rowId xmlns:a16="http://schemas.microsoft.com/office/drawing/2014/main" val="3409541320"/>
                  </a:ext>
                </a:extLst>
              </a:tr>
              <a:tr h="32940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base" latinLnBrk="0" hangingPunct="1">
                        <a:lnSpc>
                          <a:spcPct val="100000"/>
                        </a:lnSpc>
                        <a:spcBef>
                          <a:spcPts val="0"/>
                        </a:spcBef>
                        <a:spcAft>
                          <a:spcPts val="0"/>
                        </a:spcAft>
                        <a:buClr>
                          <a:schemeClr val="tx1"/>
                        </a:buClr>
                        <a:buSzPct val="120000"/>
                        <a:buFont typeface="Wingdings 2" pitchFamily="18" charset="2"/>
                        <a:buNone/>
                        <a:tabLst/>
                      </a:pPr>
                      <a:r>
                        <a:rPr kumimoji="0" lang="en-GB" sz="1200" b="1"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Limited ability to perform daily tasks</a:t>
                      </a:r>
                    </a:p>
                  </a:txBody>
                  <a:tcPr marT="91440" marB="91440"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ts val="0"/>
                        </a:spcBef>
                        <a:spcAft>
                          <a:spcPts val="0"/>
                        </a:spcAft>
                        <a:buClr>
                          <a:schemeClr val="tx1"/>
                        </a:buClr>
                        <a:buSzPct val="120000"/>
                        <a:buFont typeface="Wingdings 2" pitchFamily="18" charset="2"/>
                        <a:buNone/>
                        <a:tabLst/>
                      </a:pPr>
                      <a:r>
                        <a:rPr kumimoji="0" lang="en-GB"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75</a:t>
                      </a:r>
                    </a:p>
                  </a:txBody>
                  <a:tcPr marT="91440" marB="91440"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F2F2"/>
                    </a:solidFill>
                  </a:tcPr>
                </a:tc>
                <a:extLst>
                  <a:ext uri="{0D108BD9-81ED-4DB2-BD59-A6C34878D82A}">
                    <a16:rowId xmlns:a16="http://schemas.microsoft.com/office/drawing/2014/main" val="3562359298"/>
                  </a:ext>
                </a:extLst>
              </a:tr>
              <a:tr h="32940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base" latinLnBrk="0" hangingPunct="1">
                        <a:lnSpc>
                          <a:spcPct val="100000"/>
                        </a:lnSpc>
                        <a:spcBef>
                          <a:spcPts val="0"/>
                        </a:spcBef>
                        <a:spcAft>
                          <a:spcPts val="0"/>
                        </a:spcAft>
                        <a:buClr>
                          <a:schemeClr val="tx1"/>
                        </a:buClr>
                        <a:buSzPct val="120000"/>
                        <a:buFont typeface="Wingdings 2" pitchFamily="18" charset="2"/>
                        <a:buNone/>
                        <a:tabLst/>
                      </a:pPr>
                      <a:r>
                        <a:rPr kumimoji="0" lang="en-GB" sz="1200" b="1"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Impaired social life</a:t>
                      </a:r>
                    </a:p>
                  </a:txBody>
                  <a:tcPr marT="91440" marB="91440"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ts val="0"/>
                        </a:spcBef>
                        <a:spcAft>
                          <a:spcPts val="0"/>
                        </a:spcAft>
                        <a:buClr>
                          <a:schemeClr val="tx1"/>
                        </a:buClr>
                        <a:buSzPct val="120000"/>
                        <a:buFont typeface="Wingdings 2" pitchFamily="18" charset="2"/>
                        <a:buNone/>
                        <a:tabLst/>
                      </a:pPr>
                      <a:r>
                        <a:rPr kumimoji="0" lang="en-GB" sz="12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70</a:t>
                      </a:r>
                    </a:p>
                  </a:txBody>
                  <a:tcPr marT="91440" marB="91440"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extLst>
                  <a:ext uri="{0D108BD9-81ED-4DB2-BD59-A6C34878D82A}">
                    <a16:rowId xmlns:a16="http://schemas.microsoft.com/office/drawing/2014/main" val="1480052881"/>
                  </a:ext>
                </a:extLst>
              </a:tr>
              <a:tr h="32940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base" latinLnBrk="0" hangingPunct="1">
                        <a:lnSpc>
                          <a:spcPct val="100000"/>
                        </a:lnSpc>
                        <a:spcBef>
                          <a:spcPts val="0"/>
                        </a:spcBef>
                        <a:spcAft>
                          <a:spcPts val="0"/>
                        </a:spcAft>
                        <a:buClr>
                          <a:schemeClr val="tx1"/>
                        </a:buClr>
                        <a:buSzPct val="120000"/>
                        <a:buFont typeface="Wingdings 2" pitchFamily="18" charset="2"/>
                        <a:buNone/>
                        <a:tabLst/>
                      </a:pPr>
                      <a:r>
                        <a:rPr kumimoji="0" lang="en-GB" sz="1200" b="1"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Impact on emotional well-being</a:t>
                      </a:r>
                    </a:p>
                  </a:txBody>
                  <a:tcPr marT="91440" marB="91440"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ts val="0"/>
                        </a:spcBef>
                        <a:spcAft>
                          <a:spcPts val="0"/>
                        </a:spcAft>
                        <a:buClr>
                          <a:schemeClr val="tx1"/>
                        </a:buClr>
                        <a:buSzPct val="120000"/>
                        <a:buFont typeface="Wingdings 2" pitchFamily="18" charset="2"/>
                        <a:buNone/>
                        <a:tabLst/>
                      </a:pPr>
                      <a:r>
                        <a:rPr kumimoji="0" lang="en-GB" sz="1200" b="0" u="none" strike="noStrike" cap="none" normalizeH="0" baseline="0" dirty="0">
                          <a:ln>
                            <a:noFill/>
                          </a:ln>
                          <a:solidFill>
                            <a:schemeClr val="tx1"/>
                          </a:solidFill>
                          <a:effectLst/>
                          <a:latin typeface="Arial" panose="020B0604020202020204" pitchFamily="34" charset="0"/>
                          <a:cs typeface="Arial" panose="020B0604020202020204" pitchFamily="34" charset="0"/>
                        </a:rPr>
                        <a:t>49</a:t>
                      </a:r>
                      <a:endParaRPr kumimoji="0" lang="en-GB" sz="1200" b="0" i="0" u="none" strike="noStrike" cap="none" normalizeH="0" baseline="3000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T="91440" marB="91440"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F2F2"/>
                    </a:solidFill>
                  </a:tcPr>
                </a:tc>
                <a:extLst>
                  <a:ext uri="{0D108BD9-81ED-4DB2-BD59-A6C34878D82A}">
                    <a16:rowId xmlns:a16="http://schemas.microsoft.com/office/drawing/2014/main" val="10001"/>
                  </a:ext>
                </a:extLst>
              </a:tr>
              <a:tr h="32940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base" latinLnBrk="0" hangingPunct="1">
                        <a:lnSpc>
                          <a:spcPct val="100000"/>
                        </a:lnSpc>
                        <a:spcBef>
                          <a:spcPts val="0"/>
                        </a:spcBef>
                        <a:spcAft>
                          <a:spcPts val="0"/>
                        </a:spcAft>
                        <a:buClr>
                          <a:schemeClr val="tx1"/>
                        </a:buClr>
                        <a:buSzPct val="120000"/>
                        <a:buFont typeface="Wingdings 2" pitchFamily="18" charset="2"/>
                        <a:buNone/>
                        <a:tabLst/>
                      </a:pPr>
                      <a:r>
                        <a:rPr kumimoji="0" lang="en-GB" sz="1200" b="1"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Worry about condition worsening</a:t>
                      </a:r>
                    </a:p>
                  </a:txBody>
                  <a:tcPr marT="91440" marB="91440"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ts val="0"/>
                        </a:spcBef>
                        <a:spcAft>
                          <a:spcPts val="0"/>
                        </a:spcAft>
                        <a:buClr>
                          <a:schemeClr val="tx1"/>
                        </a:buClr>
                        <a:buSzPct val="120000"/>
                        <a:buFont typeface="Wingdings 2" pitchFamily="18" charset="2"/>
                        <a:buNone/>
                        <a:tabLst/>
                        <a:defRPr/>
                      </a:pPr>
                      <a:r>
                        <a:rPr kumimoji="0" lang="en-GB" sz="1200" b="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63</a:t>
                      </a:r>
                    </a:p>
                  </a:txBody>
                  <a:tcPr marT="91440" marB="91440"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extLst>
                  <a:ext uri="{0D108BD9-81ED-4DB2-BD59-A6C34878D82A}">
                    <a16:rowId xmlns:a16="http://schemas.microsoft.com/office/drawing/2014/main" val="10002"/>
                  </a:ext>
                </a:extLst>
              </a:tr>
              <a:tr h="32940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base" latinLnBrk="0" hangingPunct="1">
                        <a:lnSpc>
                          <a:spcPct val="100000"/>
                        </a:lnSpc>
                        <a:spcBef>
                          <a:spcPts val="0"/>
                        </a:spcBef>
                        <a:spcAft>
                          <a:spcPts val="0"/>
                        </a:spcAft>
                        <a:buClr>
                          <a:schemeClr val="tx1"/>
                        </a:buClr>
                        <a:buSzPct val="120000"/>
                        <a:buFont typeface="Wingdings 2" pitchFamily="18" charset="2"/>
                        <a:buNone/>
                        <a:tabLst/>
                      </a:pPr>
                      <a:r>
                        <a:rPr kumimoji="0" lang="en-GB" sz="1200" b="1"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Negative effect on work productivity</a:t>
                      </a:r>
                    </a:p>
                  </a:txBody>
                  <a:tcPr marT="91440" marB="91440"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ts val="0"/>
                        </a:spcBef>
                        <a:spcAft>
                          <a:spcPts val="0"/>
                        </a:spcAft>
                        <a:buClr>
                          <a:schemeClr val="tx1"/>
                        </a:buClr>
                        <a:buSzPct val="120000"/>
                        <a:buFont typeface="Wingdings 2" pitchFamily="18" charset="2"/>
                        <a:buNone/>
                        <a:tabLst/>
                      </a:pPr>
                      <a:r>
                        <a:rPr kumimoji="0" lang="en-GB" sz="1200" b="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43</a:t>
                      </a:r>
                    </a:p>
                  </a:txBody>
                  <a:tcPr marT="91440" marB="91440"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F2F2"/>
                    </a:solidFill>
                  </a:tcPr>
                </a:tc>
                <a:extLst>
                  <a:ext uri="{0D108BD9-81ED-4DB2-BD59-A6C34878D82A}">
                    <a16:rowId xmlns:a16="http://schemas.microsoft.com/office/drawing/2014/main" val="10003"/>
                  </a:ext>
                </a:extLst>
              </a:tr>
              <a:tr h="32940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base" latinLnBrk="0" hangingPunct="1">
                        <a:lnSpc>
                          <a:spcPct val="100000"/>
                        </a:lnSpc>
                        <a:spcBef>
                          <a:spcPts val="0"/>
                        </a:spcBef>
                        <a:spcAft>
                          <a:spcPts val="0"/>
                        </a:spcAft>
                        <a:buClr>
                          <a:schemeClr val="tx1"/>
                        </a:buClr>
                        <a:buSzPct val="120000"/>
                        <a:buFont typeface="Wingdings 2" pitchFamily="18" charset="2"/>
                        <a:buNone/>
                        <a:tabLst/>
                      </a:pPr>
                      <a:r>
                        <a:rPr kumimoji="0" lang="en-GB" sz="1200" b="1"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Missed work ≥ 6 hours</a:t>
                      </a:r>
                    </a:p>
                  </a:txBody>
                  <a:tcPr marT="91440" marB="91440"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ts val="0"/>
                        </a:spcBef>
                        <a:spcAft>
                          <a:spcPts val="0"/>
                        </a:spcAft>
                        <a:buClr>
                          <a:schemeClr val="tx1"/>
                        </a:buClr>
                        <a:buSzPct val="120000"/>
                        <a:buFont typeface="Wingdings 2" pitchFamily="18" charset="2"/>
                        <a:buNone/>
                        <a:tabLst/>
                      </a:pPr>
                      <a:r>
                        <a:rPr kumimoji="0" lang="en-GB" sz="1200" b="0" u="none" strike="noStrike" cap="none" normalizeH="0" baseline="0" dirty="0">
                          <a:ln>
                            <a:noFill/>
                          </a:ln>
                          <a:solidFill>
                            <a:schemeClr val="tx1"/>
                          </a:solidFill>
                          <a:effectLst/>
                          <a:latin typeface="Arial" panose="020B0604020202020204" pitchFamily="34" charset="0"/>
                          <a:cs typeface="Arial" panose="020B0604020202020204" pitchFamily="34" charset="0"/>
                        </a:rPr>
                        <a:t>24</a:t>
                      </a:r>
                      <a:endParaRPr kumimoji="0" lang="en-GB" sz="1200" b="0" i="0" u="none" strike="noStrike" cap="none" normalizeH="0" baseline="3000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T="91440" marB="91440"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extLst>
                  <a:ext uri="{0D108BD9-81ED-4DB2-BD59-A6C34878D82A}">
                    <a16:rowId xmlns:a16="http://schemas.microsoft.com/office/drawing/2014/main" val="10004"/>
                  </a:ext>
                </a:extLst>
              </a:tr>
              <a:tr h="32940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base" latinLnBrk="0" hangingPunct="1">
                        <a:lnSpc>
                          <a:spcPct val="100000"/>
                        </a:lnSpc>
                        <a:spcBef>
                          <a:spcPts val="0"/>
                        </a:spcBef>
                        <a:spcAft>
                          <a:spcPts val="0"/>
                        </a:spcAft>
                        <a:buClr>
                          <a:schemeClr val="tx1"/>
                        </a:buClr>
                        <a:buSzPct val="120000"/>
                        <a:buFont typeface="Wingdings 2" pitchFamily="18" charset="2"/>
                        <a:buNone/>
                        <a:tabLst/>
                      </a:pPr>
                      <a:r>
                        <a:rPr kumimoji="0" lang="en-GB" sz="1200" b="1" u="none" strike="noStrike" kern="1200" cap="none" normalizeH="0" baseline="0" dirty="0">
                          <a:ln>
                            <a:noFill/>
                          </a:ln>
                          <a:solidFill>
                            <a:schemeClr val="dk1"/>
                          </a:solidFill>
                          <a:effectLst/>
                          <a:latin typeface="Arial" panose="020B0604020202020204" pitchFamily="34" charset="0"/>
                          <a:ea typeface="+mn-ea"/>
                          <a:cs typeface="Arial" panose="020B0604020202020204" pitchFamily="34" charset="0"/>
                        </a:rPr>
                        <a:t>Requiring care assistance</a:t>
                      </a:r>
                    </a:p>
                  </a:txBody>
                  <a:tcPr marT="91440" marB="91440"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b="0" dirty="0">
                          <a:solidFill>
                            <a:schemeClr val="tx1"/>
                          </a:solidFill>
                          <a:latin typeface="Arial" panose="020B0604020202020204" pitchFamily="34" charset="0"/>
                          <a:cs typeface="Arial" panose="020B0604020202020204" pitchFamily="34" charset="0"/>
                        </a:rPr>
                        <a:t>52</a:t>
                      </a:r>
                    </a:p>
                  </a:txBody>
                  <a:tcPr marT="91440" marB="91440"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F2F2"/>
                    </a:solidFill>
                  </a:tcPr>
                </a:tc>
                <a:extLst>
                  <a:ext uri="{0D108BD9-81ED-4DB2-BD59-A6C34878D82A}">
                    <a16:rowId xmlns:a16="http://schemas.microsoft.com/office/drawing/2014/main" val="10006"/>
                  </a:ext>
                </a:extLst>
              </a:tr>
            </a:tbl>
          </a:graphicData>
        </a:graphic>
      </p:graphicFrame>
      <p:sp>
        <p:nvSpPr>
          <p:cNvPr id="5" name="Content Placeholder 2">
            <a:extLst>
              <a:ext uri="{FF2B5EF4-FFF2-40B4-BE49-F238E27FC236}">
                <a16:creationId xmlns:a16="http://schemas.microsoft.com/office/drawing/2014/main" id="{EC7EADF1-17F5-436F-985D-A57F0F4FCF4B}"/>
              </a:ext>
            </a:extLst>
          </p:cNvPr>
          <p:cNvSpPr txBox="1">
            <a:spLocks/>
          </p:cNvSpPr>
          <p:nvPr/>
        </p:nvSpPr>
        <p:spPr>
          <a:xfrm>
            <a:off x="2669521" y="1570629"/>
            <a:ext cx="7772400" cy="1192634"/>
          </a:xfrm>
          <a:prstGeom prst="rect">
            <a:avLst/>
          </a:prstGeom>
        </p:spPr>
        <p:txBody>
          <a:bodyPr vert="horz" wrap="square" lIns="0" tIns="0" rIns="0" bIns="0" spcCol="182880" rtlCol="0">
            <a:spAutoFit/>
          </a:bodyPr>
          <a:lst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a:buFont typeface="Arial" pitchFamily="34" charset="0"/>
              <a:buChar char="•"/>
            </a:pPr>
            <a:r>
              <a:rPr lang="en-US" sz="1350" dirty="0">
                <a:solidFill>
                  <a:srgbClr val="000000"/>
                </a:solidFill>
                <a:latin typeface="Arial"/>
              </a:rPr>
              <a:t>ITP may have a major impact on patients’ quality of life (QoL)</a:t>
            </a:r>
          </a:p>
          <a:p>
            <a:pPr marL="228600" lvl="1">
              <a:buFont typeface="Arial" pitchFamily="34" charset="0"/>
              <a:buChar char="•"/>
            </a:pPr>
            <a:r>
              <a:rPr lang="en-US" sz="1350" b="1" dirty="0">
                <a:solidFill>
                  <a:srgbClr val="000000"/>
                </a:solidFill>
                <a:latin typeface="Arial"/>
              </a:rPr>
              <a:t>I-WISh</a:t>
            </a:r>
            <a:r>
              <a:rPr lang="en-US" sz="1350" dirty="0">
                <a:solidFill>
                  <a:srgbClr val="000000"/>
                </a:solidFill>
                <a:latin typeface="Arial"/>
              </a:rPr>
              <a:t>, a cross-sectional survey, evaluated QoL in patients with ITP and physicians’ perception of the impact of ITP on patients’ life</a:t>
            </a:r>
            <a:r>
              <a:rPr lang="en-US" sz="1350" baseline="30000" dirty="0">
                <a:solidFill>
                  <a:srgbClr val="000000"/>
                </a:solidFill>
                <a:latin typeface="Arial"/>
              </a:rPr>
              <a:t>1</a:t>
            </a:r>
          </a:p>
          <a:p>
            <a:pPr marL="228600" lvl="1">
              <a:buFont typeface="Arial" pitchFamily="34" charset="0"/>
              <a:buChar char="•"/>
            </a:pPr>
            <a:r>
              <a:rPr lang="en-US" sz="1350" dirty="0">
                <a:solidFill>
                  <a:srgbClr val="000000"/>
                </a:solidFill>
                <a:latin typeface="Arial"/>
              </a:rPr>
              <a:t>Compared with patients, fewer physicians felt ITP would impact daily activities and social life; results for emotional well-being and work productivity were similar among physicians and patients</a:t>
            </a:r>
            <a:r>
              <a:rPr lang="en-US" sz="1350" baseline="30000" dirty="0">
                <a:solidFill>
                  <a:srgbClr val="000000"/>
                </a:solidFill>
                <a:latin typeface="Arial"/>
              </a:rPr>
              <a:t>1</a:t>
            </a:r>
          </a:p>
        </p:txBody>
      </p:sp>
      <p:sp>
        <p:nvSpPr>
          <p:cNvPr id="6" name="TextBox 5"/>
          <p:cNvSpPr txBox="1"/>
          <p:nvPr/>
        </p:nvSpPr>
        <p:spPr>
          <a:xfrm>
            <a:off x="2954956" y="6554804"/>
            <a:ext cx="3308919" cy="246221"/>
          </a:xfrm>
          <a:prstGeom prst="rect">
            <a:avLst/>
          </a:prstGeom>
          <a:noFill/>
        </p:spPr>
        <p:txBody>
          <a:bodyPr wrap="none" rtlCol="0">
            <a:spAutoFit/>
          </a:bodyPr>
          <a:lstStyle/>
          <a:p>
            <a:r>
              <a:rPr lang="en-US" sz="1000" dirty="0" smtClean="0"/>
              <a:t>1. Cooper N, et al. ASH Annual Meeting 2018: Abstract 4804</a:t>
            </a:r>
            <a:endParaRPr lang="en-US" sz="1000" dirty="0"/>
          </a:p>
        </p:txBody>
      </p:sp>
    </p:spTree>
    <p:extLst>
      <p:ext uri="{BB962C8B-B14F-4D97-AF65-F5344CB8AC3E}">
        <p14:creationId xmlns:p14="http://schemas.microsoft.com/office/powerpoint/2010/main" val="13025429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ITP treatment goals</a:t>
            </a:r>
            <a:endParaRPr lang="en-US" dirty="0"/>
          </a:p>
        </p:txBody>
      </p:sp>
      <p:grpSp>
        <p:nvGrpSpPr>
          <p:cNvPr id="4" name="Group 3">
            <a:extLst>
              <a:ext uri="{FF2B5EF4-FFF2-40B4-BE49-F238E27FC236}">
                <a16:creationId xmlns:a16="http://schemas.microsoft.com/office/drawing/2014/main" id="{846163D5-3F3B-4DA2-894A-53E282F7C88A}"/>
              </a:ext>
            </a:extLst>
          </p:cNvPr>
          <p:cNvGrpSpPr/>
          <p:nvPr/>
        </p:nvGrpSpPr>
        <p:grpSpPr>
          <a:xfrm>
            <a:off x="2068332" y="2131216"/>
            <a:ext cx="8055336" cy="2295360"/>
            <a:chOff x="440964" y="1226442"/>
            <a:chExt cx="8055336" cy="2295360"/>
          </a:xfrm>
        </p:grpSpPr>
        <p:sp>
          <p:nvSpPr>
            <p:cNvPr id="5" name="Rectangle: Rounded Corners 17">
              <a:extLst>
                <a:ext uri="{FF2B5EF4-FFF2-40B4-BE49-F238E27FC236}">
                  <a16:creationId xmlns:a16="http://schemas.microsoft.com/office/drawing/2014/main" id="{C7A15239-3FCE-4837-A0CF-291F71267BD0}"/>
                </a:ext>
              </a:extLst>
            </p:cNvPr>
            <p:cNvSpPr/>
            <p:nvPr/>
          </p:nvSpPr>
          <p:spPr>
            <a:xfrm>
              <a:off x="762000" y="1546196"/>
              <a:ext cx="7734300" cy="1975606"/>
            </a:xfrm>
            <a:prstGeom prst="roundRect">
              <a:avLst/>
            </a:prstGeom>
            <a:noFill/>
            <a:ln w="19050" cap="flat" cmpd="sng" algn="ctr">
              <a:solidFill>
                <a:srgbClr val="C00000"/>
              </a:solidFill>
              <a:prstDash val="solid"/>
              <a:miter lim="800000"/>
            </a:ln>
            <a:effectLst/>
          </p:spPr>
          <p:txBody>
            <a:bodyPr rtlCol="0" anchor="ctr"/>
            <a:lstStyle/>
            <a:p>
              <a:pPr marL="0" marR="0" lvl="0" indent="0" algn="ctr" defTabSz="914274"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nvGrpSpPr>
            <p:cNvPr id="6" name="Group 5">
              <a:extLst>
                <a:ext uri="{FF2B5EF4-FFF2-40B4-BE49-F238E27FC236}">
                  <a16:creationId xmlns:a16="http://schemas.microsoft.com/office/drawing/2014/main" id="{275DDE56-B977-4B75-8C83-D640B1BFF363}"/>
                </a:ext>
              </a:extLst>
            </p:cNvPr>
            <p:cNvGrpSpPr/>
            <p:nvPr/>
          </p:nvGrpSpPr>
          <p:grpSpPr>
            <a:xfrm>
              <a:off x="440964" y="1226442"/>
              <a:ext cx="669965" cy="669965"/>
              <a:chOff x="404752" y="1615737"/>
              <a:chExt cx="669965" cy="669965"/>
            </a:xfrm>
          </p:grpSpPr>
          <p:sp>
            <p:nvSpPr>
              <p:cNvPr id="8" name="Rectangle 7">
                <a:extLst>
                  <a:ext uri="{FF2B5EF4-FFF2-40B4-BE49-F238E27FC236}">
                    <a16:creationId xmlns:a16="http://schemas.microsoft.com/office/drawing/2014/main" id="{F7C5A249-2423-412E-B9F7-7CE514D008F0}"/>
                  </a:ext>
                </a:extLst>
              </p:cNvPr>
              <p:cNvSpPr/>
              <p:nvPr/>
            </p:nvSpPr>
            <p:spPr>
              <a:xfrm>
                <a:off x="674412" y="1845020"/>
                <a:ext cx="316188" cy="379199"/>
              </a:xfrm>
              <a:prstGeom prst="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914274" eaLnBrk="1" fontAlgn="auto" latinLnBrk="0" hangingPunct="1">
                  <a:lnSpc>
                    <a:spcPct val="100000"/>
                  </a:lnSpc>
                  <a:spcBef>
                    <a:spcPts val="0"/>
                  </a:spcBef>
                  <a:spcAft>
                    <a:spcPts val="0"/>
                  </a:spcAft>
                  <a:buClrTx/>
                  <a:buSzTx/>
                  <a:buFontTx/>
                  <a:buNone/>
                  <a:tabLst/>
                  <a:defRPr/>
                </a:pPr>
                <a:endParaRPr kumimoji="0" lang="en-GB" sz="1799" b="0" i="0" u="none" strike="noStrike" kern="0" cap="none" spc="0" normalizeH="0" baseline="0" noProof="0" dirty="0">
                  <a:ln>
                    <a:noFill/>
                  </a:ln>
                  <a:solidFill>
                    <a:srgbClr val="FFFFFF"/>
                  </a:solidFill>
                  <a:effectLst/>
                  <a:uLnTx/>
                  <a:uFillTx/>
                  <a:latin typeface="Arial" panose="020B0604020202020204"/>
                  <a:ea typeface="+mn-ea"/>
                  <a:cs typeface="+mn-cs"/>
                </a:endParaRPr>
              </a:p>
            </p:txBody>
          </p:sp>
          <p:pic>
            <p:nvPicPr>
              <p:cNvPr id="9" name="Graphic 45" descr="Bullseye">
                <a:extLst>
                  <a:ext uri="{FF2B5EF4-FFF2-40B4-BE49-F238E27FC236}">
                    <a16:creationId xmlns:a16="http://schemas.microsoft.com/office/drawing/2014/main" id="{2368ECD3-B097-4B7C-9461-CD5B7AE5282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04752" y="1615737"/>
                <a:ext cx="669965" cy="669965"/>
              </a:xfrm>
              <a:prstGeom prst="rect">
                <a:avLst/>
              </a:prstGeom>
            </p:spPr>
          </p:pic>
        </p:grpSp>
        <p:sp>
          <p:nvSpPr>
            <p:cNvPr id="7" name="TextBox 6">
              <a:extLst>
                <a:ext uri="{FF2B5EF4-FFF2-40B4-BE49-F238E27FC236}">
                  <a16:creationId xmlns:a16="http://schemas.microsoft.com/office/drawing/2014/main" id="{11AF6781-1233-4C33-AADF-38E6D330E7C3}"/>
                </a:ext>
              </a:extLst>
            </p:cNvPr>
            <p:cNvSpPr txBox="1"/>
            <p:nvPr/>
          </p:nvSpPr>
          <p:spPr>
            <a:xfrm>
              <a:off x="914400" y="1704267"/>
              <a:ext cx="7478988" cy="1677382"/>
            </a:xfrm>
            <a:prstGeom prst="rect">
              <a:avLst/>
            </a:prstGeom>
            <a:noFill/>
          </p:spPr>
          <p:txBody>
            <a:bodyPr wrap="square" rtlCol="0">
              <a:spAutoFit/>
            </a:bodyPr>
            <a:lstStyle/>
            <a:p>
              <a:pPr marL="228600" marR="0" lvl="0" indent="-228600" defTabSz="914274"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y-NL" sz="1350" b="0" i="0" u="none" strike="noStrike" kern="0" cap="none" spc="0" normalizeH="0" baseline="0" noProof="0" dirty="0">
                  <a:ln>
                    <a:noFill/>
                  </a:ln>
                  <a:solidFill>
                    <a:srgbClr val="000000"/>
                  </a:solidFill>
                  <a:effectLst/>
                  <a:uLnTx/>
                  <a:uFillTx/>
                  <a:latin typeface="Arial" panose="020B0604020202020204"/>
                </a:rPr>
                <a:t>The goal of treatment for adult and pediatric ITP patients is to </a:t>
              </a:r>
              <a:r>
                <a:rPr kumimoji="0" lang="fy-NL" sz="1350" b="0" i="0" u="none" strike="noStrike" kern="0" cap="none" spc="0" normalizeH="0" baseline="0" noProof="0" dirty="0">
                  <a:ln>
                    <a:noFill/>
                  </a:ln>
                  <a:solidFill>
                    <a:srgbClr val="4472C4"/>
                  </a:solidFill>
                  <a:effectLst/>
                  <a:uLnTx/>
                  <a:uFillTx/>
                  <a:latin typeface="Arial" panose="020B0604020202020204"/>
                </a:rPr>
                <a:t>achieve a platelet count </a:t>
              </a:r>
              <a:r>
                <a:rPr kumimoji="0" lang="fy-NL" sz="1350" b="0" i="0" u="none" strike="noStrike" kern="0" cap="none" spc="0" normalizeH="0" baseline="0" noProof="0" dirty="0">
                  <a:ln>
                    <a:noFill/>
                  </a:ln>
                  <a:solidFill>
                    <a:srgbClr val="000000"/>
                  </a:solidFill>
                  <a:effectLst/>
                  <a:uLnTx/>
                  <a:uFillTx/>
                  <a:latin typeface="Arial" panose="020B0604020202020204"/>
                </a:rPr>
                <a:t>that </a:t>
              </a:r>
              <a:r>
                <a:rPr kumimoji="0" lang="fy-NL" sz="1350" b="0" i="0" u="none" strike="noStrike" kern="0" cap="none" spc="0" normalizeH="0" baseline="0" noProof="0" dirty="0">
                  <a:ln>
                    <a:noFill/>
                  </a:ln>
                  <a:solidFill>
                    <a:srgbClr val="4472C4"/>
                  </a:solidFill>
                  <a:effectLst/>
                  <a:uLnTx/>
                  <a:uFillTx/>
                  <a:latin typeface="Arial" panose="020B0604020202020204"/>
                </a:rPr>
                <a:t>reduces the risk of major bleeding</a:t>
              </a:r>
              <a:r>
                <a:rPr kumimoji="0" lang="fy-NL" sz="1350" b="0" i="0" u="none" strike="noStrike" kern="0" cap="none" spc="0" normalizeH="0" baseline="30000" noProof="0" dirty="0">
                  <a:ln>
                    <a:noFill/>
                  </a:ln>
                  <a:solidFill>
                    <a:srgbClr val="4472C4"/>
                  </a:solidFill>
                  <a:effectLst/>
                  <a:uLnTx/>
                  <a:uFillTx/>
                  <a:latin typeface="Arial" panose="020B0604020202020204"/>
                </a:rPr>
                <a:t>1</a:t>
              </a:r>
            </a:p>
            <a:p>
              <a:pPr marL="0" marR="0" lvl="1" indent="-228600" defTabSz="914274"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y-NL" sz="1200" b="0" i="0" u="none" strike="noStrike" kern="0" cap="none" spc="0" normalizeH="0" baseline="0" noProof="0" dirty="0">
                  <a:ln>
                    <a:noFill/>
                  </a:ln>
                  <a:solidFill>
                    <a:srgbClr val="4472C4"/>
                  </a:solidFill>
                  <a:effectLst/>
                  <a:uLnTx/>
                  <a:uFillTx/>
                  <a:latin typeface="Arial" panose="020B0604020202020204"/>
                </a:rPr>
                <a:t>Rather than to “normalize” the platelet count</a:t>
              </a:r>
            </a:p>
            <a:p>
              <a:pPr marL="0" marR="0" lvl="1" indent="-228600" defTabSz="914274"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y-NL" sz="1200" b="0" i="0" u="none" strike="noStrike" kern="0" cap="none" spc="0" normalizeH="0" baseline="0" noProof="0" dirty="0">
                  <a:ln>
                    <a:noFill/>
                  </a:ln>
                  <a:solidFill>
                    <a:srgbClr val="000000"/>
                  </a:solidFill>
                  <a:effectLst/>
                  <a:uLnTx/>
                  <a:uFillTx/>
                  <a:latin typeface="Arial" panose="020B0604020202020204"/>
                </a:rPr>
                <a:t>It is recommended to maintain platelets </a:t>
              </a:r>
              <a:r>
                <a:rPr kumimoji="0" lang="fy-NL" sz="1200" b="0" i="0" u="none" strike="noStrike" kern="0" cap="none" spc="0" normalizeH="0" baseline="0" noProof="0" dirty="0">
                  <a:ln>
                    <a:noFill/>
                  </a:ln>
                  <a:solidFill>
                    <a:srgbClr val="4472C4"/>
                  </a:solidFill>
                  <a:effectLst/>
                  <a:uLnTx/>
                  <a:uFillTx/>
                  <a:latin typeface="Arial" panose="020B0604020202020204"/>
                </a:rPr>
                <a:t>above 30 x 10</a:t>
              </a:r>
              <a:r>
                <a:rPr kumimoji="0" lang="fy-NL" sz="1200" b="0" i="0" u="none" strike="noStrike" kern="0" cap="none" spc="0" normalizeH="0" baseline="30000" noProof="0" dirty="0">
                  <a:ln>
                    <a:noFill/>
                  </a:ln>
                  <a:solidFill>
                    <a:srgbClr val="4472C4"/>
                  </a:solidFill>
                  <a:effectLst/>
                  <a:uLnTx/>
                  <a:uFillTx/>
                  <a:latin typeface="Arial" panose="020B0604020202020204"/>
                </a:rPr>
                <a:t>9</a:t>
              </a:r>
              <a:r>
                <a:rPr kumimoji="0" lang="fy-NL" sz="1200" b="0" i="0" u="none" strike="noStrike" kern="0" cap="none" spc="0" normalizeH="0" baseline="0" noProof="0" dirty="0">
                  <a:ln>
                    <a:noFill/>
                  </a:ln>
                  <a:solidFill>
                    <a:srgbClr val="4472C4"/>
                  </a:solidFill>
                  <a:effectLst/>
                  <a:uLnTx/>
                  <a:uFillTx/>
                  <a:latin typeface="Arial" panose="020B0604020202020204"/>
                </a:rPr>
                <a:t>/L </a:t>
              </a:r>
            </a:p>
            <a:p>
              <a:pPr marL="228600" marR="0" lvl="0" indent="-228600" defTabSz="914274"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350" b="0" i="0" u="none" strike="noStrike" kern="0" cap="none" spc="0" normalizeH="0" baseline="0" noProof="0" dirty="0">
                  <a:ln>
                    <a:noFill/>
                  </a:ln>
                  <a:solidFill>
                    <a:srgbClr val="000000"/>
                  </a:solidFill>
                  <a:effectLst/>
                  <a:uLnTx/>
                  <a:uFillTx/>
                  <a:latin typeface="Arial" panose="020B0604020202020204"/>
                </a:rPr>
                <a:t>Treatment of patients with ITP should take into account the </a:t>
              </a:r>
              <a:r>
                <a:rPr kumimoji="0" lang="en-US" sz="1350" b="0" i="0" u="none" strike="noStrike" kern="0" cap="none" spc="0" normalizeH="0" baseline="0" noProof="0" dirty="0">
                  <a:ln>
                    <a:noFill/>
                  </a:ln>
                  <a:solidFill>
                    <a:srgbClr val="4472C4"/>
                  </a:solidFill>
                  <a:effectLst/>
                  <a:uLnTx/>
                  <a:uFillTx/>
                  <a:latin typeface="Arial" panose="020B0604020202020204"/>
                </a:rPr>
                <a:t>severity of the illness </a:t>
              </a:r>
              <a:r>
                <a:rPr kumimoji="0" lang="en-US" sz="1350" b="0" i="0" u="none" strike="noStrike" kern="0" cap="none" spc="0" normalizeH="0" baseline="0" noProof="0" dirty="0">
                  <a:ln>
                    <a:noFill/>
                  </a:ln>
                  <a:solidFill>
                    <a:srgbClr val="000000"/>
                  </a:solidFill>
                  <a:effectLst/>
                  <a:uLnTx/>
                  <a:uFillTx/>
                  <a:latin typeface="Arial" panose="020B0604020202020204"/>
                </a:rPr>
                <a:t>and the </a:t>
              </a:r>
              <a:br>
                <a:rPr kumimoji="0" lang="en-US" sz="1350" b="0" i="0" u="none" strike="noStrike" kern="0" cap="none" spc="0" normalizeH="0" baseline="0" noProof="0" dirty="0">
                  <a:ln>
                    <a:noFill/>
                  </a:ln>
                  <a:solidFill>
                    <a:srgbClr val="000000"/>
                  </a:solidFill>
                  <a:effectLst/>
                  <a:uLnTx/>
                  <a:uFillTx/>
                  <a:latin typeface="Arial" panose="020B0604020202020204"/>
                </a:rPr>
              </a:br>
              <a:r>
                <a:rPr kumimoji="0" lang="en-US" sz="1350" b="0" i="0" u="none" strike="noStrike" kern="0" cap="none" spc="0" normalizeH="0" baseline="0" noProof="0" dirty="0">
                  <a:ln>
                    <a:noFill/>
                  </a:ln>
                  <a:solidFill>
                    <a:srgbClr val="4472C4"/>
                  </a:solidFill>
                  <a:effectLst/>
                  <a:uLnTx/>
                  <a:uFillTx/>
                  <a:latin typeface="Arial" panose="020B0604020202020204"/>
                </a:rPr>
                <a:t>age</a:t>
              </a:r>
              <a:r>
                <a:rPr kumimoji="0" lang="en-US" sz="1350" b="0" i="0" u="none" strike="noStrike" kern="0" cap="none" spc="0" normalizeH="0" baseline="0" noProof="0" dirty="0">
                  <a:ln>
                    <a:noFill/>
                  </a:ln>
                  <a:solidFill>
                    <a:srgbClr val="000000"/>
                  </a:solidFill>
                  <a:effectLst/>
                  <a:uLnTx/>
                  <a:uFillTx/>
                  <a:latin typeface="Arial" panose="020B0604020202020204"/>
                </a:rPr>
                <a:t> of the patient as these factors increase the risk of bleeding</a:t>
              </a:r>
              <a:r>
                <a:rPr kumimoji="0" lang="en-US" sz="1350" b="0" i="0" u="none" strike="noStrike" kern="0" cap="none" spc="0" normalizeH="0" baseline="30000" noProof="0" dirty="0">
                  <a:ln>
                    <a:noFill/>
                  </a:ln>
                  <a:solidFill>
                    <a:srgbClr val="000000"/>
                  </a:solidFill>
                  <a:effectLst/>
                  <a:uLnTx/>
                  <a:uFillTx/>
                  <a:latin typeface="Arial" panose="020B0604020202020204"/>
                </a:rPr>
                <a:t>1,2</a:t>
              </a:r>
            </a:p>
          </p:txBody>
        </p:sp>
      </p:grpSp>
      <p:sp>
        <p:nvSpPr>
          <p:cNvPr id="10" name="TextBox 9"/>
          <p:cNvSpPr txBox="1"/>
          <p:nvPr/>
        </p:nvSpPr>
        <p:spPr>
          <a:xfrm>
            <a:off x="2389368" y="6112042"/>
            <a:ext cx="2731838" cy="400110"/>
          </a:xfrm>
          <a:prstGeom prst="rect">
            <a:avLst/>
          </a:prstGeom>
          <a:noFill/>
        </p:spPr>
        <p:txBody>
          <a:bodyPr wrap="none" rtlCol="0">
            <a:spAutoFit/>
          </a:bodyPr>
          <a:lstStyle/>
          <a:p>
            <a:r>
              <a:rPr lang="en-US" sz="1000" dirty="0" smtClean="0"/>
              <a:t>1. </a:t>
            </a:r>
            <a:r>
              <a:rPr lang="en-US" sz="1000" dirty="0" err="1" smtClean="0"/>
              <a:t>Neunert</a:t>
            </a:r>
            <a:r>
              <a:rPr lang="en-US" sz="1000" dirty="0" smtClean="0"/>
              <a:t> C, et al. Blood. 2011;117:4190-207.</a:t>
            </a:r>
          </a:p>
          <a:p>
            <a:r>
              <a:rPr lang="en-US" sz="1000" dirty="0" smtClean="0"/>
              <a:t>2. </a:t>
            </a:r>
            <a:r>
              <a:rPr lang="en-US" sz="1000" dirty="0" err="1" smtClean="0"/>
              <a:t>Rodeghiero</a:t>
            </a:r>
            <a:r>
              <a:rPr lang="en-US" sz="1000" dirty="0" smtClean="0"/>
              <a:t> F, et al. Blood. 2009;113:2386-93. </a:t>
            </a:r>
          </a:p>
        </p:txBody>
      </p:sp>
    </p:spTree>
    <p:extLst>
      <p:ext uri="{BB962C8B-B14F-4D97-AF65-F5344CB8AC3E}">
        <p14:creationId xmlns:p14="http://schemas.microsoft.com/office/powerpoint/2010/main" val="1449612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management of ITP</a:t>
            </a:r>
            <a:endParaRPr lang="en-US" dirty="0"/>
          </a:p>
        </p:txBody>
      </p:sp>
      <p:sp>
        <p:nvSpPr>
          <p:cNvPr id="4" name="Snip Diagonal Corner Rectangle 9">
            <a:extLst>
              <a:ext uri="{FF2B5EF4-FFF2-40B4-BE49-F238E27FC236}">
                <a16:creationId xmlns:a16="http://schemas.microsoft.com/office/drawing/2014/main" id="{5A7DC465-3F32-4A36-8790-6785A65C3AD8}"/>
              </a:ext>
            </a:extLst>
          </p:cNvPr>
          <p:cNvSpPr/>
          <p:nvPr/>
        </p:nvSpPr>
        <p:spPr>
          <a:xfrm>
            <a:off x="2680439" y="1840618"/>
            <a:ext cx="1559698" cy="626646"/>
          </a:xfrm>
          <a:prstGeom prst="rect">
            <a:avLst/>
          </a:prstGeom>
          <a:solidFill>
            <a:srgbClr val="4472C4"/>
          </a:solidFill>
          <a:ln w="12700" cap="flat" cmpd="sng" algn="ctr">
            <a:solidFill>
              <a:srgbClr val="4472C4"/>
            </a:solidFill>
            <a:prstDash val="solid"/>
            <a:miter lim="800000"/>
          </a:ln>
          <a:effectLst/>
        </p:spPr>
        <p:txBody>
          <a:bodyPr rtlCol="0" anchor="ctr"/>
          <a:lstStyle/>
          <a:p>
            <a:pPr marL="0" marR="0" lvl="0" indent="0" algn="ctr" defTabSz="914274" eaLnBrk="0" fontAlgn="base" latinLnBrk="0" hangingPunct="0">
              <a:lnSpc>
                <a:spcPct val="90000"/>
              </a:lnSpc>
              <a:spcBef>
                <a:spcPct val="20000"/>
              </a:spcBef>
              <a:spcAft>
                <a:spcPct val="0"/>
              </a:spcAft>
              <a:buClr>
                <a:srgbClr val="CA3639"/>
              </a:buClr>
              <a:buSzPct val="120000"/>
              <a:buFontTx/>
              <a:buNone/>
              <a:tabLst/>
              <a:defRPr/>
            </a:pPr>
            <a:endParaRPr kumimoji="0" lang="en-US" sz="1350" b="1" i="0" u="none" strike="noStrike" kern="0" cap="none" spc="0" normalizeH="0" baseline="30000" noProof="0" dirty="0">
              <a:ln>
                <a:noFill/>
              </a:ln>
              <a:solidFill>
                <a:srgbClr val="FFFFFF"/>
              </a:solidFill>
              <a:effectLst/>
              <a:uLnTx/>
              <a:uFillTx/>
              <a:latin typeface="Arial" charset="0"/>
              <a:ea typeface="ＭＳ Ｐゴシック" pitchFamily="34" charset="-128"/>
              <a:cs typeface="+mn-cs"/>
            </a:endParaRPr>
          </a:p>
        </p:txBody>
      </p:sp>
      <p:sp>
        <p:nvSpPr>
          <p:cNvPr id="5" name="Snip Diagonal Corner Rectangle 11">
            <a:extLst>
              <a:ext uri="{FF2B5EF4-FFF2-40B4-BE49-F238E27FC236}">
                <a16:creationId xmlns:a16="http://schemas.microsoft.com/office/drawing/2014/main" id="{5A1AD404-C48D-4FCF-978B-1713751D914F}"/>
              </a:ext>
            </a:extLst>
          </p:cNvPr>
          <p:cNvSpPr/>
          <p:nvPr/>
        </p:nvSpPr>
        <p:spPr>
          <a:xfrm>
            <a:off x="2680439" y="2571599"/>
            <a:ext cx="1559698" cy="2279533"/>
          </a:xfrm>
          <a:prstGeom prst="rect">
            <a:avLst/>
          </a:prstGeom>
          <a:solidFill>
            <a:srgbClr val="C00000"/>
          </a:solidFill>
          <a:ln w="12700" cap="flat" cmpd="sng" algn="ctr">
            <a:solidFill>
              <a:srgbClr val="AB1D1D"/>
            </a:solidFill>
            <a:prstDash val="solid"/>
            <a:miter lim="800000"/>
          </a:ln>
          <a:effectLst/>
        </p:spPr>
        <p:txBody>
          <a:bodyPr rtlCol="0" anchor="ctr"/>
          <a:lstStyle/>
          <a:p>
            <a:pPr marL="0" marR="0" lvl="0" indent="0" algn="ctr" defTabSz="914274" eaLnBrk="0" fontAlgn="base" latinLnBrk="0" hangingPunct="0">
              <a:lnSpc>
                <a:spcPct val="90000"/>
              </a:lnSpc>
              <a:spcBef>
                <a:spcPct val="20000"/>
              </a:spcBef>
              <a:spcAft>
                <a:spcPct val="0"/>
              </a:spcAft>
              <a:buClr>
                <a:srgbClr val="CA3639"/>
              </a:buClr>
              <a:buSzPct val="120000"/>
              <a:buFontTx/>
              <a:buNone/>
              <a:tabLst/>
              <a:defRPr/>
            </a:pPr>
            <a:r>
              <a:rPr kumimoji="0" lang="en-US" sz="1350" b="1" i="0" u="none" strike="noStrike" kern="0" cap="none" spc="0" normalizeH="0" baseline="0" noProof="0" dirty="0">
                <a:ln>
                  <a:noFill/>
                </a:ln>
                <a:solidFill>
                  <a:srgbClr val="FFFFFF"/>
                </a:solidFill>
                <a:effectLst/>
                <a:uLnTx/>
                <a:uFillTx/>
                <a:latin typeface="Arial" panose="020B0604020202020204"/>
                <a:ea typeface="+mn-ea"/>
                <a:cs typeface="+mn-cs"/>
              </a:rPr>
              <a:t>Children</a:t>
            </a:r>
            <a:endParaRPr kumimoji="0" lang="en-US" sz="1350" b="1" i="0" u="none" strike="noStrike" kern="0" cap="none" spc="0" normalizeH="0" baseline="0" noProof="0" dirty="0">
              <a:ln>
                <a:noFill/>
              </a:ln>
              <a:solidFill>
                <a:srgbClr val="FFFFFF"/>
              </a:solidFill>
              <a:effectLst/>
              <a:uLnTx/>
              <a:uFillTx/>
              <a:latin typeface="Arial" charset="0"/>
              <a:ea typeface="ＭＳ Ｐゴシック" pitchFamily="34" charset="-128"/>
              <a:cs typeface="+mn-cs"/>
            </a:endParaRPr>
          </a:p>
        </p:txBody>
      </p:sp>
      <p:sp>
        <p:nvSpPr>
          <p:cNvPr id="6" name="Rectangle 5">
            <a:extLst>
              <a:ext uri="{FF2B5EF4-FFF2-40B4-BE49-F238E27FC236}">
                <a16:creationId xmlns:a16="http://schemas.microsoft.com/office/drawing/2014/main" id="{184EE453-98E2-481C-BC02-F42FF8FC0270}"/>
              </a:ext>
            </a:extLst>
          </p:cNvPr>
          <p:cNvSpPr/>
          <p:nvPr/>
        </p:nvSpPr>
        <p:spPr>
          <a:xfrm>
            <a:off x="2605175" y="1513426"/>
            <a:ext cx="6915676" cy="307777"/>
          </a:xfrm>
          <a:prstGeom prst="rect">
            <a:avLst/>
          </a:prstGeom>
        </p:spPr>
        <p:txBody>
          <a:bodyPr wrap="none">
            <a:spAutoFit/>
          </a:bodyPr>
          <a:lstStyle/>
          <a:p>
            <a:pPr defTabSz="914274">
              <a:defRPr/>
            </a:pPr>
            <a:r>
              <a:rPr lang="en-US" sz="1400" b="1" dirty="0">
                <a:solidFill>
                  <a:srgbClr val="AB1D1D"/>
                </a:solidFill>
                <a:latin typeface="Arial" panose="020B0604020202020204"/>
              </a:rPr>
              <a:t>American Society of Hematology recommendations: initial management of ITP</a:t>
            </a:r>
            <a:r>
              <a:rPr lang="en-US" sz="1400" b="1" baseline="30000" dirty="0">
                <a:solidFill>
                  <a:srgbClr val="AB1D1D"/>
                </a:solidFill>
                <a:latin typeface="Arial"/>
              </a:rPr>
              <a:t>1</a:t>
            </a:r>
          </a:p>
        </p:txBody>
      </p:sp>
      <p:sp>
        <p:nvSpPr>
          <p:cNvPr id="7" name="Snip Diagonal Corner Rectangle 9">
            <a:extLst>
              <a:ext uri="{FF2B5EF4-FFF2-40B4-BE49-F238E27FC236}">
                <a16:creationId xmlns:a16="http://schemas.microsoft.com/office/drawing/2014/main" id="{84AF9E6C-6673-434A-9E18-50409C69002A}"/>
              </a:ext>
            </a:extLst>
          </p:cNvPr>
          <p:cNvSpPr/>
          <p:nvPr/>
        </p:nvSpPr>
        <p:spPr>
          <a:xfrm>
            <a:off x="4240136" y="1840618"/>
            <a:ext cx="6268416" cy="626646"/>
          </a:xfrm>
          <a:prstGeom prst="rect">
            <a:avLst/>
          </a:prstGeom>
          <a:noFill/>
          <a:ln w="12700" cap="flat" cmpd="sng" algn="ctr">
            <a:solidFill>
              <a:srgbClr val="4472C4"/>
            </a:solidFill>
            <a:prstDash val="solid"/>
            <a:miter lim="800000"/>
          </a:ln>
          <a:effectLst/>
        </p:spPr>
        <p:txBody>
          <a:bodyPr rtlCol="0" anchor="ctr"/>
          <a:lstStyle/>
          <a:p>
            <a:pPr marL="112713" marR="0" lvl="0" indent="0" defTabSz="914274" eaLnBrk="0" fontAlgn="base" latinLnBrk="0" hangingPunct="0">
              <a:lnSpc>
                <a:spcPct val="90000"/>
              </a:lnSpc>
              <a:spcBef>
                <a:spcPct val="20000"/>
              </a:spcBef>
              <a:spcAft>
                <a:spcPct val="0"/>
              </a:spcAft>
              <a:buClr>
                <a:srgbClr val="000000"/>
              </a:buClr>
              <a:buSzPct val="120000"/>
              <a:buFontTx/>
              <a:buNone/>
              <a:tabLst/>
              <a:defRPr/>
            </a:pPr>
            <a:endParaRPr kumimoji="0" lang="en-US" sz="14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8" name="Snip Diagonal Corner Rectangle 9">
            <a:extLst>
              <a:ext uri="{FF2B5EF4-FFF2-40B4-BE49-F238E27FC236}">
                <a16:creationId xmlns:a16="http://schemas.microsoft.com/office/drawing/2014/main" id="{24E4C2C0-D499-46EF-A6B2-75C468465A4A}"/>
              </a:ext>
            </a:extLst>
          </p:cNvPr>
          <p:cNvSpPr/>
          <p:nvPr/>
        </p:nvSpPr>
        <p:spPr>
          <a:xfrm>
            <a:off x="4240138" y="2571599"/>
            <a:ext cx="6266033" cy="2279533"/>
          </a:xfrm>
          <a:prstGeom prst="rect">
            <a:avLst/>
          </a:prstGeom>
          <a:noFill/>
          <a:ln w="12700" cap="flat" cmpd="sng" algn="ctr">
            <a:solidFill>
              <a:srgbClr val="C00000"/>
            </a:solidFill>
            <a:prstDash val="solid"/>
            <a:miter lim="800000"/>
          </a:ln>
          <a:effectLst/>
        </p:spPr>
        <p:txBody>
          <a:bodyPr rtlCol="0" anchor="ctr"/>
          <a:lstStyle/>
          <a:p>
            <a:pPr marL="228600" marR="0" lvl="0" indent="-228600" defTabSz="914274"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endParaRPr kumimoji="0" lang="en-US" sz="1350" b="0" i="0" u="none" strike="noStrike" kern="0" cap="none" spc="0" normalizeH="0" baseline="0" noProof="0" dirty="0">
              <a:ln>
                <a:noFill/>
              </a:ln>
              <a:solidFill>
                <a:srgbClr val="000000"/>
              </a:solidFill>
              <a:effectLst/>
              <a:uLnTx/>
              <a:uFillTx/>
              <a:latin typeface="Arial" panose="020B0604020202020204"/>
              <a:ea typeface="ＭＳ Ｐゴシック" pitchFamily="34" charset="-128"/>
              <a:cs typeface="+mn-cs"/>
            </a:endParaRPr>
          </a:p>
        </p:txBody>
      </p:sp>
      <p:sp>
        <p:nvSpPr>
          <p:cNvPr id="9" name="Rectangle 8">
            <a:extLst>
              <a:ext uri="{FF2B5EF4-FFF2-40B4-BE49-F238E27FC236}">
                <a16:creationId xmlns:a16="http://schemas.microsoft.com/office/drawing/2014/main" id="{2A03A0AD-5BF3-4F15-83E4-6663946833AD}"/>
              </a:ext>
            </a:extLst>
          </p:cNvPr>
          <p:cNvSpPr/>
          <p:nvPr/>
        </p:nvSpPr>
        <p:spPr>
          <a:xfrm>
            <a:off x="4294453" y="2023340"/>
            <a:ext cx="4572000" cy="279307"/>
          </a:xfrm>
          <a:prstGeom prst="rect">
            <a:avLst/>
          </a:prstGeom>
        </p:spPr>
        <p:txBody>
          <a:bodyPr>
            <a:spAutoFit/>
          </a:bodyPr>
          <a:lstStyle/>
          <a:p>
            <a:pPr marL="228600" indent="-228600" defTabSz="914274" eaLnBrk="0" fontAlgn="base" hangingPunct="0">
              <a:lnSpc>
                <a:spcPct val="90000"/>
              </a:lnSpc>
              <a:spcBef>
                <a:spcPct val="20000"/>
              </a:spcBef>
              <a:spcAft>
                <a:spcPct val="0"/>
              </a:spcAft>
              <a:buClr>
                <a:srgbClr val="000000"/>
              </a:buClr>
              <a:buSzPct val="100000"/>
              <a:buFont typeface="Arial" panose="020B0604020202020204" pitchFamily="34" charset="0"/>
              <a:buChar char="•"/>
            </a:pPr>
            <a:r>
              <a:rPr lang="en-US" sz="1350" dirty="0">
                <a:solidFill>
                  <a:srgbClr val="4472C4"/>
                </a:solidFill>
                <a:latin typeface="Arial" panose="020B0604020202020204"/>
              </a:rPr>
              <a:t>Initiate treatment </a:t>
            </a:r>
            <a:r>
              <a:rPr lang="en-US" sz="1350" dirty="0">
                <a:solidFill>
                  <a:srgbClr val="000000"/>
                </a:solidFill>
                <a:latin typeface="Arial" panose="020B0604020202020204"/>
              </a:rPr>
              <a:t>when platelet count </a:t>
            </a:r>
            <a:r>
              <a:rPr lang="en-US" sz="1350" dirty="0">
                <a:solidFill>
                  <a:srgbClr val="4472C4"/>
                </a:solidFill>
                <a:latin typeface="Arial" panose="020B0604020202020204"/>
              </a:rPr>
              <a:t>&lt; 30 x 10</a:t>
            </a:r>
            <a:r>
              <a:rPr lang="en-US" sz="1350" baseline="30000" dirty="0">
                <a:solidFill>
                  <a:srgbClr val="4472C4"/>
                </a:solidFill>
                <a:latin typeface="Arial" panose="020B0604020202020204"/>
              </a:rPr>
              <a:t>9</a:t>
            </a:r>
            <a:r>
              <a:rPr lang="en-US" sz="1350" dirty="0">
                <a:solidFill>
                  <a:srgbClr val="4472C4"/>
                </a:solidFill>
                <a:latin typeface="Arial" panose="020B0604020202020204"/>
              </a:rPr>
              <a:t>/L</a:t>
            </a:r>
          </a:p>
        </p:txBody>
      </p:sp>
      <p:sp>
        <p:nvSpPr>
          <p:cNvPr id="10" name="Rectangle 9">
            <a:extLst>
              <a:ext uri="{FF2B5EF4-FFF2-40B4-BE49-F238E27FC236}">
                <a16:creationId xmlns:a16="http://schemas.microsoft.com/office/drawing/2014/main" id="{E559B01B-7A9E-4648-A21A-74D62B541924}"/>
              </a:ext>
            </a:extLst>
          </p:cNvPr>
          <p:cNvSpPr/>
          <p:nvPr/>
        </p:nvSpPr>
        <p:spPr>
          <a:xfrm>
            <a:off x="3089834" y="2014286"/>
            <a:ext cx="740908" cy="286232"/>
          </a:xfrm>
          <a:prstGeom prst="rect">
            <a:avLst/>
          </a:prstGeom>
        </p:spPr>
        <p:txBody>
          <a:bodyPr wrap="none" anchor="ctr">
            <a:spAutoFit/>
          </a:bodyPr>
          <a:lstStyle/>
          <a:p>
            <a:pPr algn="ctr" defTabSz="914274" eaLnBrk="0" fontAlgn="base" hangingPunct="0">
              <a:lnSpc>
                <a:spcPct val="90000"/>
              </a:lnSpc>
              <a:spcBef>
                <a:spcPct val="20000"/>
              </a:spcBef>
              <a:spcAft>
                <a:spcPct val="0"/>
              </a:spcAft>
              <a:buClr>
                <a:srgbClr val="CA3639"/>
              </a:buClr>
              <a:buSzPct val="120000"/>
            </a:pPr>
            <a:r>
              <a:rPr lang="en-US" sz="1350" b="1" dirty="0">
                <a:solidFill>
                  <a:srgbClr val="FFFFFF"/>
                </a:solidFill>
                <a:latin typeface="Arial" panose="020B0604020202020204"/>
              </a:rPr>
              <a:t>Adults</a:t>
            </a:r>
            <a:endParaRPr lang="en-US" sz="1350" b="1" baseline="30000" dirty="0">
              <a:solidFill>
                <a:srgbClr val="FFFFFF"/>
              </a:solidFill>
              <a:latin typeface="Arial" charset="0"/>
              <a:ea typeface="ＭＳ Ｐゴシック" pitchFamily="34" charset="-128"/>
            </a:endParaRPr>
          </a:p>
        </p:txBody>
      </p:sp>
      <p:sp>
        <p:nvSpPr>
          <p:cNvPr id="11" name="Rectangle 10">
            <a:extLst>
              <a:ext uri="{FF2B5EF4-FFF2-40B4-BE49-F238E27FC236}">
                <a16:creationId xmlns:a16="http://schemas.microsoft.com/office/drawing/2014/main" id="{17302315-B3E4-4EE5-9073-CDB3CCA5294F}"/>
              </a:ext>
            </a:extLst>
          </p:cNvPr>
          <p:cNvSpPr/>
          <p:nvPr/>
        </p:nvSpPr>
        <p:spPr>
          <a:xfrm>
            <a:off x="4294453" y="2715628"/>
            <a:ext cx="6223152" cy="1969770"/>
          </a:xfrm>
          <a:prstGeom prst="rect">
            <a:avLst/>
          </a:prstGeom>
        </p:spPr>
        <p:txBody>
          <a:bodyPr wrap="square">
            <a:spAutoFit/>
          </a:bodyPr>
          <a:lstStyle/>
          <a:p>
            <a:pPr marL="228600" indent="-228600" defTabSz="914274">
              <a:spcAft>
                <a:spcPts val="600"/>
              </a:spcAft>
              <a:buClr>
                <a:srgbClr val="000000"/>
              </a:buClr>
              <a:buFont typeface="Arial" panose="020B0604020202020204" pitchFamily="34" charset="0"/>
              <a:buChar char="•"/>
            </a:pPr>
            <a:r>
              <a:rPr lang="en-US" sz="1350" dirty="0">
                <a:solidFill>
                  <a:srgbClr val="000000"/>
                </a:solidFill>
                <a:latin typeface="Arial" panose="020B0604020202020204"/>
              </a:rPr>
              <a:t>Children with </a:t>
            </a:r>
            <a:r>
              <a:rPr lang="en-US" sz="1350" dirty="0">
                <a:solidFill>
                  <a:srgbClr val="4472C4"/>
                </a:solidFill>
                <a:latin typeface="Arial" panose="020B0604020202020204"/>
              </a:rPr>
              <a:t>no bleeding </a:t>
            </a:r>
            <a:r>
              <a:rPr lang="en-US" sz="1350" dirty="0">
                <a:solidFill>
                  <a:srgbClr val="000000"/>
                </a:solidFill>
                <a:latin typeface="Arial" panose="020B0604020202020204"/>
              </a:rPr>
              <a:t>or </a:t>
            </a:r>
            <a:r>
              <a:rPr lang="en-US" sz="1350" dirty="0">
                <a:solidFill>
                  <a:srgbClr val="4472C4"/>
                </a:solidFill>
                <a:latin typeface="Arial" panose="020B0604020202020204"/>
              </a:rPr>
              <a:t>mild bleeding</a:t>
            </a:r>
            <a:r>
              <a:rPr lang="en-US" sz="1350" dirty="0">
                <a:solidFill>
                  <a:srgbClr val="000000"/>
                </a:solidFill>
                <a:latin typeface="Arial" panose="020B0604020202020204"/>
              </a:rPr>
              <a:t> (defined as </a:t>
            </a:r>
            <a:r>
              <a:rPr lang="en-US" sz="1350" dirty="0">
                <a:solidFill>
                  <a:srgbClr val="4472C4"/>
                </a:solidFill>
                <a:latin typeface="Arial" panose="020B0604020202020204"/>
              </a:rPr>
              <a:t>skin manifestations only</a:t>
            </a:r>
            <a:r>
              <a:rPr lang="en-US" sz="1350" dirty="0">
                <a:solidFill>
                  <a:srgbClr val="000000"/>
                </a:solidFill>
                <a:latin typeface="Arial" panose="020B0604020202020204"/>
              </a:rPr>
              <a:t>, e.g. bruising and petechiae) should be managed with </a:t>
            </a:r>
            <a:r>
              <a:rPr lang="en-US" sz="1350" dirty="0">
                <a:solidFill>
                  <a:srgbClr val="4472C4"/>
                </a:solidFill>
                <a:latin typeface="Arial" panose="020B0604020202020204"/>
              </a:rPr>
              <a:t>observation alone</a:t>
            </a:r>
            <a:r>
              <a:rPr lang="en-US" sz="1350" dirty="0">
                <a:solidFill>
                  <a:srgbClr val="000000"/>
                </a:solidFill>
                <a:latin typeface="Arial" panose="020B0604020202020204"/>
              </a:rPr>
              <a:t>, </a:t>
            </a:r>
            <a:r>
              <a:rPr lang="en-US" sz="1350" dirty="0">
                <a:solidFill>
                  <a:srgbClr val="4472C4"/>
                </a:solidFill>
                <a:latin typeface="Arial" panose="020B0604020202020204"/>
              </a:rPr>
              <a:t>regardless of platelet count</a:t>
            </a:r>
            <a:r>
              <a:rPr lang="en-US" sz="1350" dirty="0">
                <a:solidFill>
                  <a:srgbClr val="000000"/>
                </a:solidFill>
                <a:latin typeface="Arial" panose="020B0604020202020204"/>
              </a:rPr>
              <a:t>.</a:t>
            </a:r>
          </a:p>
          <a:p>
            <a:pPr marL="228600" indent="-228600" defTabSz="914274">
              <a:spcAft>
                <a:spcPts val="600"/>
              </a:spcAft>
              <a:buClr>
                <a:srgbClr val="000000"/>
              </a:buClr>
              <a:buFont typeface="Arial" panose="020B0604020202020204" pitchFamily="34" charset="0"/>
              <a:buChar char="•"/>
            </a:pPr>
            <a:r>
              <a:rPr lang="fy-NL" sz="1350" dirty="0">
                <a:solidFill>
                  <a:srgbClr val="000000"/>
                </a:solidFill>
                <a:latin typeface="Arial" panose="020B0604020202020204"/>
              </a:rPr>
              <a:t>T</a:t>
            </a:r>
            <a:r>
              <a:rPr lang="en-US" sz="1350" dirty="0" err="1">
                <a:solidFill>
                  <a:srgbClr val="000000"/>
                </a:solidFill>
                <a:latin typeface="Arial" panose="020B0604020202020204"/>
              </a:rPr>
              <a:t>reatment</a:t>
            </a:r>
            <a:r>
              <a:rPr lang="en-US" sz="1350" dirty="0">
                <a:solidFill>
                  <a:srgbClr val="000000"/>
                </a:solidFill>
                <a:latin typeface="Arial" panose="020B0604020202020204"/>
              </a:rPr>
              <a:t> may be appropriate in the following cases:</a:t>
            </a:r>
          </a:p>
          <a:p>
            <a:pPr lvl="1" indent="-228600" defTabSz="914274">
              <a:spcAft>
                <a:spcPts val="600"/>
              </a:spcAft>
              <a:buClr>
                <a:srgbClr val="000000"/>
              </a:buClr>
              <a:buFont typeface="Arial" panose="020B0604020202020204" pitchFamily="34" charset="0"/>
              <a:buChar char="–"/>
            </a:pPr>
            <a:r>
              <a:rPr lang="en-US" sz="1200" dirty="0">
                <a:solidFill>
                  <a:srgbClr val="000000"/>
                </a:solidFill>
                <a:latin typeface="Arial" panose="020B0604020202020204"/>
              </a:rPr>
              <a:t>The patient presents with no/mild bleeding and follow-up is not assured</a:t>
            </a:r>
          </a:p>
          <a:p>
            <a:pPr lvl="1" indent="-228600" defTabSz="914274">
              <a:spcAft>
                <a:spcPts val="600"/>
              </a:spcAft>
              <a:buClr>
                <a:srgbClr val="000000"/>
              </a:buClr>
              <a:buFont typeface="Arial" panose="020B0604020202020204" pitchFamily="34" charset="0"/>
              <a:buChar char="–"/>
            </a:pPr>
            <a:r>
              <a:rPr lang="en-US" sz="1200" dirty="0">
                <a:solidFill>
                  <a:srgbClr val="000000"/>
                </a:solidFill>
                <a:latin typeface="Arial" panose="020B0604020202020204"/>
              </a:rPr>
              <a:t>There are concerns related to activity level or risk of bleeding</a:t>
            </a:r>
          </a:p>
          <a:p>
            <a:pPr lvl="1" indent="-228600" defTabSz="914274">
              <a:spcAft>
                <a:spcPts val="600"/>
              </a:spcAft>
              <a:buClr>
                <a:srgbClr val="000000"/>
              </a:buClr>
              <a:buFont typeface="Arial" panose="020B0604020202020204" pitchFamily="34" charset="0"/>
              <a:buChar char="–"/>
            </a:pPr>
            <a:r>
              <a:rPr lang="en-US" sz="1200" dirty="0">
                <a:solidFill>
                  <a:srgbClr val="000000"/>
                </a:solidFill>
                <a:latin typeface="Arial" panose="020B0604020202020204"/>
              </a:rPr>
              <a:t>There is a need due to upcoming procedure(s) associated with </a:t>
            </a:r>
            <a:br>
              <a:rPr lang="en-US" sz="1200" dirty="0">
                <a:solidFill>
                  <a:srgbClr val="000000"/>
                </a:solidFill>
                <a:latin typeface="Arial" panose="020B0604020202020204"/>
              </a:rPr>
            </a:br>
            <a:r>
              <a:rPr lang="en-US" sz="1200" dirty="0">
                <a:solidFill>
                  <a:srgbClr val="000000"/>
                </a:solidFill>
                <a:latin typeface="Arial" panose="020B0604020202020204"/>
              </a:rPr>
              <a:t>bleeding risk</a:t>
            </a:r>
            <a:endParaRPr lang="en-US" sz="1200" dirty="0">
              <a:solidFill>
                <a:srgbClr val="000000"/>
              </a:solidFill>
              <a:latin typeface="Arial" panose="020B0604020202020204"/>
              <a:ea typeface="ＭＳ Ｐゴシック" pitchFamily="34" charset="-128"/>
            </a:endParaRPr>
          </a:p>
        </p:txBody>
      </p:sp>
      <p:sp>
        <p:nvSpPr>
          <p:cNvPr id="12" name="TextBox 11"/>
          <p:cNvSpPr txBox="1"/>
          <p:nvPr/>
        </p:nvSpPr>
        <p:spPr>
          <a:xfrm>
            <a:off x="2680439" y="5053264"/>
            <a:ext cx="4418960" cy="1015663"/>
          </a:xfrm>
          <a:prstGeom prst="rect">
            <a:avLst/>
          </a:prstGeom>
          <a:noFill/>
        </p:spPr>
        <p:txBody>
          <a:bodyPr wrap="square" rtlCol="0">
            <a:spAutoFit/>
          </a:bodyPr>
          <a:lstStyle/>
          <a:p>
            <a:pPr defTabSz="914274"/>
            <a:r>
              <a:rPr lang="en-US" sz="1000" b="1" dirty="0" err="1">
                <a:solidFill>
                  <a:srgbClr val="000000"/>
                </a:solidFill>
                <a:latin typeface="Arial" panose="020B0604020202020204" pitchFamily="34" charset="0"/>
                <a:cs typeface="Arial" panose="020B0604020202020204" pitchFamily="34" charset="0"/>
              </a:rPr>
              <a:t>Petechiae</a:t>
            </a:r>
            <a:r>
              <a:rPr lang="en-US" sz="1000" b="1" dirty="0">
                <a:solidFill>
                  <a:srgbClr val="000000"/>
                </a:solidFill>
                <a:latin typeface="Arial" panose="020B0604020202020204" pitchFamily="34" charset="0"/>
                <a:cs typeface="Arial" panose="020B0604020202020204" pitchFamily="34" charset="0"/>
              </a:rPr>
              <a:t> (</a:t>
            </a:r>
            <a:r>
              <a:rPr lang="en-US" sz="1000" b="1" dirty="0" err="1">
                <a:solidFill>
                  <a:srgbClr val="000000"/>
                </a:solidFill>
                <a:latin typeface="Arial" panose="020B0604020202020204" pitchFamily="34" charset="0"/>
                <a:cs typeface="Arial" panose="020B0604020202020204" pitchFamily="34" charset="0"/>
              </a:rPr>
              <a:t>puh</a:t>
            </a:r>
            <a:r>
              <a:rPr lang="en-US" sz="1000" b="1" dirty="0">
                <a:solidFill>
                  <a:srgbClr val="000000"/>
                </a:solidFill>
                <a:latin typeface="Arial" panose="020B0604020202020204" pitchFamily="34" charset="0"/>
                <a:cs typeface="Arial" panose="020B0604020202020204" pitchFamily="34" charset="0"/>
              </a:rPr>
              <a:t>-TEE-</a:t>
            </a:r>
            <a:r>
              <a:rPr lang="en-US" sz="1000" b="1" dirty="0" err="1">
                <a:solidFill>
                  <a:srgbClr val="000000"/>
                </a:solidFill>
                <a:latin typeface="Arial" panose="020B0604020202020204" pitchFamily="34" charset="0"/>
                <a:cs typeface="Arial" panose="020B0604020202020204" pitchFamily="34" charset="0"/>
              </a:rPr>
              <a:t>kee</a:t>
            </a:r>
            <a:r>
              <a:rPr lang="en-US" sz="1000" b="1" dirty="0">
                <a:solidFill>
                  <a:srgbClr val="000000"/>
                </a:solidFill>
                <a:latin typeface="Arial" panose="020B0604020202020204" pitchFamily="34" charset="0"/>
                <a:cs typeface="Arial" panose="020B0604020202020204" pitchFamily="34" charset="0"/>
              </a:rPr>
              <a:t>-</a:t>
            </a:r>
            <a:r>
              <a:rPr lang="en-US" sz="1000" b="1" dirty="0" err="1">
                <a:solidFill>
                  <a:srgbClr val="000000"/>
                </a:solidFill>
                <a:latin typeface="Arial" panose="020B0604020202020204" pitchFamily="34" charset="0"/>
                <a:cs typeface="Arial" panose="020B0604020202020204" pitchFamily="34" charset="0"/>
              </a:rPr>
              <a:t>ee</a:t>
            </a:r>
            <a:r>
              <a:rPr lang="en-US" sz="1000" b="1" dirty="0">
                <a:solidFill>
                  <a:srgbClr val="000000"/>
                </a:solidFill>
                <a:latin typeface="Arial" panose="020B0604020202020204" pitchFamily="34" charset="0"/>
                <a:cs typeface="Arial" panose="020B0604020202020204" pitchFamily="34" charset="0"/>
              </a:rPr>
              <a:t>): </a:t>
            </a:r>
            <a:r>
              <a:rPr lang="en-US" sz="1000" dirty="0">
                <a:solidFill>
                  <a:srgbClr val="000000"/>
                </a:solidFill>
                <a:latin typeface="Arial" panose="020B0604020202020204" pitchFamily="34" charset="0"/>
                <a:cs typeface="Arial" panose="020B0604020202020204" pitchFamily="34" charset="0"/>
              </a:rPr>
              <a:t>pinpoint, round spots that appear on the skin as a result of bleeding. The bleeding causes the </a:t>
            </a:r>
            <a:r>
              <a:rPr lang="en-US" sz="1000" dirty="0" err="1">
                <a:solidFill>
                  <a:srgbClr val="000000"/>
                </a:solidFill>
                <a:latin typeface="Arial" panose="020B0604020202020204" pitchFamily="34" charset="0"/>
                <a:cs typeface="Arial" panose="020B0604020202020204" pitchFamily="34" charset="0"/>
              </a:rPr>
              <a:t>petechiae</a:t>
            </a:r>
            <a:r>
              <a:rPr lang="en-US" sz="1000" dirty="0">
                <a:solidFill>
                  <a:srgbClr val="000000"/>
                </a:solidFill>
                <a:latin typeface="Arial" panose="020B0604020202020204" pitchFamily="34" charset="0"/>
                <a:cs typeface="Arial" panose="020B0604020202020204" pitchFamily="34" charset="0"/>
              </a:rPr>
              <a:t> to appear red, brown or purple.</a:t>
            </a:r>
          </a:p>
          <a:p>
            <a:pPr defTabSz="914274"/>
            <a:endParaRPr lang="en-US" sz="1000" dirty="0">
              <a:solidFill>
                <a:srgbClr val="000000"/>
              </a:solidFill>
              <a:latin typeface="Arial" panose="020B0604020202020204" pitchFamily="34" charset="0"/>
              <a:cs typeface="Arial" panose="020B0604020202020204" pitchFamily="34" charset="0"/>
            </a:endParaRPr>
          </a:p>
          <a:p>
            <a:pPr defTabSz="914274"/>
            <a:r>
              <a:rPr lang="en-US" sz="1000" dirty="0">
                <a:solidFill>
                  <a:srgbClr val="000000"/>
                </a:solidFill>
                <a:latin typeface="Arial" panose="020B0604020202020204" pitchFamily="34" charset="0"/>
                <a:cs typeface="Arial" panose="020B0604020202020204" pitchFamily="34" charset="0"/>
              </a:rPr>
              <a:t>(https://www.mayoclinic.org/symptoms/petechiae/basics/definition/sym-20050724).</a:t>
            </a:r>
          </a:p>
        </p:txBody>
      </p:sp>
      <p:pic>
        <p:nvPicPr>
          <p:cNvPr id="13" name="Picture 12"/>
          <p:cNvPicPr>
            <a:picLocks noChangeAspect="1"/>
          </p:cNvPicPr>
          <p:nvPr/>
        </p:nvPicPr>
        <p:blipFill>
          <a:blip r:embed="rId2"/>
          <a:stretch>
            <a:fillRect/>
          </a:stretch>
        </p:blipFill>
        <p:spPr>
          <a:xfrm>
            <a:off x="7099399" y="5100893"/>
            <a:ext cx="1786435" cy="971615"/>
          </a:xfrm>
          <a:prstGeom prst="rect">
            <a:avLst/>
          </a:prstGeom>
        </p:spPr>
      </p:pic>
      <p:sp>
        <p:nvSpPr>
          <p:cNvPr id="14" name="TextBox 13"/>
          <p:cNvSpPr txBox="1"/>
          <p:nvPr/>
        </p:nvSpPr>
        <p:spPr>
          <a:xfrm>
            <a:off x="2752825" y="6362299"/>
            <a:ext cx="2579552" cy="246221"/>
          </a:xfrm>
          <a:prstGeom prst="rect">
            <a:avLst/>
          </a:prstGeom>
          <a:noFill/>
        </p:spPr>
        <p:txBody>
          <a:bodyPr wrap="none" rtlCol="0">
            <a:spAutoFit/>
          </a:bodyPr>
          <a:lstStyle/>
          <a:p>
            <a:r>
              <a:rPr lang="en-US" sz="1000" dirty="0" smtClean="0"/>
              <a:t>1. </a:t>
            </a:r>
            <a:r>
              <a:rPr lang="da-DK" sz="1000" dirty="0" err="1" smtClean="0"/>
              <a:t>Neunert</a:t>
            </a:r>
            <a:r>
              <a:rPr lang="da-DK" sz="1000" dirty="0" smtClean="0"/>
              <a:t> C, et al. Blood. 2011;117:4190-207</a:t>
            </a:r>
            <a:endParaRPr lang="en-US" sz="1000" dirty="0"/>
          </a:p>
        </p:txBody>
      </p:sp>
    </p:spTree>
    <p:extLst>
      <p:ext uri="{BB962C8B-B14F-4D97-AF65-F5344CB8AC3E}">
        <p14:creationId xmlns:p14="http://schemas.microsoft.com/office/powerpoint/2010/main" val="332392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 of Treatment Algorithm in Adult ITP</a:t>
            </a:r>
            <a:endParaRPr lang="en-US" dirty="0"/>
          </a:p>
        </p:txBody>
      </p:sp>
      <p:sp>
        <p:nvSpPr>
          <p:cNvPr id="4" name="Rectangle 3">
            <a:extLst>
              <a:ext uri="{FF2B5EF4-FFF2-40B4-BE49-F238E27FC236}">
                <a16:creationId xmlns:a16="http://schemas.microsoft.com/office/drawing/2014/main" id="{8F05F0D4-D904-42B7-AD77-76FE4226F07F}"/>
              </a:ext>
            </a:extLst>
          </p:cNvPr>
          <p:cNvSpPr/>
          <p:nvPr/>
        </p:nvSpPr>
        <p:spPr>
          <a:xfrm>
            <a:off x="4784496" y="1441498"/>
            <a:ext cx="2743188" cy="766414"/>
          </a:xfrm>
          <a:prstGeom prst="rect">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274"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panose="020B0604020202020204"/>
                <a:ea typeface="+mn-ea"/>
                <a:cs typeface="+mn-cs"/>
              </a:rPr>
              <a:t>Treatment required: </a:t>
            </a:r>
            <a:br>
              <a:rPr kumimoji="0" lang="en-US" sz="1400" b="1" i="0" u="none" strike="noStrike" kern="0" cap="none" spc="0" normalizeH="0" baseline="0" noProof="0" dirty="0">
                <a:ln>
                  <a:noFill/>
                </a:ln>
                <a:solidFill>
                  <a:srgbClr val="000000"/>
                </a:solidFill>
                <a:effectLst/>
                <a:uLnTx/>
                <a:uFillTx/>
                <a:latin typeface="Arial" panose="020B0604020202020204"/>
                <a:ea typeface="+mn-ea"/>
                <a:cs typeface="+mn-cs"/>
              </a:rPr>
            </a:br>
            <a:r>
              <a:rPr kumimoji="0" lang="en-US" sz="1400" b="1" i="0" u="none" strike="noStrike" kern="0" cap="none" spc="0" normalizeH="0" baseline="0" noProof="0" dirty="0">
                <a:ln>
                  <a:noFill/>
                </a:ln>
                <a:solidFill>
                  <a:srgbClr val="000000"/>
                </a:solidFill>
                <a:effectLst/>
                <a:uLnTx/>
                <a:uFillTx/>
                <a:latin typeface="Arial" panose="020B0604020202020204"/>
                <a:ea typeface="+mn-ea"/>
                <a:cs typeface="+mn-cs"/>
              </a:rPr>
              <a:t>Platelet count &lt; 30 × 10</a:t>
            </a:r>
            <a:r>
              <a:rPr kumimoji="0" lang="en-US" sz="1400" b="1" i="0" u="none" strike="noStrike" kern="0" cap="none" spc="0" normalizeH="0" baseline="30000" noProof="0" dirty="0">
                <a:ln>
                  <a:noFill/>
                </a:ln>
                <a:solidFill>
                  <a:srgbClr val="000000"/>
                </a:solidFill>
                <a:effectLst/>
                <a:uLnTx/>
                <a:uFillTx/>
                <a:latin typeface="Arial" panose="020B0604020202020204"/>
                <a:ea typeface="+mn-ea"/>
                <a:cs typeface="+mn-cs"/>
              </a:rPr>
              <a:t>9</a:t>
            </a:r>
            <a:r>
              <a:rPr kumimoji="0" lang="en-US" sz="1400" b="1" i="0" u="none" strike="noStrike" kern="0" cap="none" spc="0" normalizeH="0" baseline="0" noProof="0" dirty="0">
                <a:ln>
                  <a:noFill/>
                </a:ln>
                <a:solidFill>
                  <a:srgbClr val="000000"/>
                </a:solidFill>
                <a:effectLst/>
                <a:uLnTx/>
                <a:uFillTx/>
                <a:latin typeface="Arial" panose="020B0604020202020204"/>
                <a:ea typeface="+mn-ea"/>
                <a:cs typeface="+mn-cs"/>
              </a:rPr>
              <a:t>/L</a:t>
            </a:r>
          </a:p>
        </p:txBody>
      </p:sp>
      <p:cxnSp>
        <p:nvCxnSpPr>
          <p:cNvPr id="5" name="Straight Arrow Connector 4">
            <a:extLst>
              <a:ext uri="{FF2B5EF4-FFF2-40B4-BE49-F238E27FC236}">
                <a16:creationId xmlns:a16="http://schemas.microsoft.com/office/drawing/2014/main" id="{02B05E48-5572-406D-9349-AEAB967808F1}"/>
              </a:ext>
            </a:extLst>
          </p:cNvPr>
          <p:cNvCxnSpPr/>
          <p:nvPr/>
        </p:nvCxnSpPr>
        <p:spPr>
          <a:xfrm flipH="1">
            <a:off x="6156089" y="2332313"/>
            <a:ext cx="2" cy="365760"/>
          </a:xfrm>
          <a:prstGeom prst="straightConnector1">
            <a:avLst/>
          </a:prstGeom>
          <a:noFill/>
          <a:ln w="12700" cap="flat" cmpd="sng" algn="ctr">
            <a:solidFill>
              <a:srgbClr val="000000"/>
            </a:solidFill>
            <a:prstDash val="solid"/>
            <a:miter lim="800000"/>
            <a:headEnd type="none" w="med" len="med"/>
            <a:tailEnd type="stealth" w="med" len="med"/>
          </a:ln>
          <a:effectLst/>
        </p:spPr>
      </p:cxnSp>
      <p:sp>
        <p:nvSpPr>
          <p:cNvPr id="6" name="Rectangle 5">
            <a:extLst>
              <a:ext uri="{FF2B5EF4-FFF2-40B4-BE49-F238E27FC236}">
                <a16:creationId xmlns:a16="http://schemas.microsoft.com/office/drawing/2014/main" id="{22FE4452-24CE-4546-B676-F64C965FAE24}"/>
              </a:ext>
            </a:extLst>
          </p:cNvPr>
          <p:cNvSpPr/>
          <p:nvPr/>
        </p:nvSpPr>
        <p:spPr>
          <a:xfrm>
            <a:off x="4576095" y="2822474"/>
            <a:ext cx="3159990" cy="766414"/>
          </a:xfrm>
          <a:prstGeom prst="rect">
            <a:avLst/>
          </a:prstGeom>
          <a:solidFill>
            <a:srgbClr val="0070C0"/>
          </a:solidFill>
          <a:ln w="12700" cap="flat" cmpd="sng" algn="ctr">
            <a:noFill/>
            <a:prstDash val="solid"/>
            <a:miter lim="800000"/>
          </a:ln>
          <a:effectLst/>
        </p:spPr>
        <p:txBody>
          <a:bodyPr rtlCol="0" anchor="ctr"/>
          <a:lstStyle/>
          <a:p>
            <a:pPr marL="0" marR="0" lvl="0" indent="0" algn="ctr" defTabSz="914274"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panose="020B0604020202020204"/>
                <a:ea typeface="+mn-ea"/>
                <a:cs typeface="+mn-cs"/>
              </a:rPr>
              <a:t>Corticosteroids</a:t>
            </a:r>
          </a:p>
          <a:p>
            <a:pPr marL="0" marR="0" lvl="0" indent="0" algn="ctr" defTabSz="914274"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a:ln>
                  <a:noFill/>
                </a:ln>
                <a:solidFill>
                  <a:srgbClr val="FFFFFF"/>
                </a:solidFill>
                <a:effectLst/>
                <a:uLnTx/>
                <a:uFillTx/>
                <a:latin typeface="Arial" panose="020B0604020202020204"/>
                <a:ea typeface="+mn-ea"/>
                <a:cs typeface="+mn-cs"/>
              </a:rPr>
              <a:t>IVIg</a:t>
            </a:r>
            <a:endParaRPr kumimoji="0" lang="en-US" sz="1400" b="1" i="0" u="none" strike="noStrike" kern="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914274"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panose="020B0604020202020204"/>
                <a:ea typeface="+mn-ea"/>
                <a:cs typeface="+mn-cs"/>
              </a:rPr>
              <a:t>Anti-D Ig</a:t>
            </a:r>
          </a:p>
        </p:txBody>
      </p:sp>
      <p:sp>
        <p:nvSpPr>
          <p:cNvPr id="7" name="Rectangle 6">
            <a:extLst>
              <a:ext uri="{FF2B5EF4-FFF2-40B4-BE49-F238E27FC236}">
                <a16:creationId xmlns:a16="http://schemas.microsoft.com/office/drawing/2014/main" id="{EC667458-74BC-4C2F-A9F8-CFFAF4A555EA}"/>
              </a:ext>
            </a:extLst>
          </p:cNvPr>
          <p:cNvSpPr/>
          <p:nvPr/>
        </p:nvSpPr>
        <p:spPr>
          <a:xfrm>
            <a:off x="4596300" y="4203449"/>
            <a:ext cx="3159990" cy="1078957"/>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274"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panose="020B0604020202020204"/>
                <a:ea typeface="+mn-ea"/>
                <a:cs typeface="+mn-cs"/>
              </a:rPr>
              <a:t>TPO-RAs</a:t>
            </a:r>
          </a:p>
          <a:p>
            <a:pPr marL="0" marR="0" lvl="0" indent="0" algn="ctr" defTabSz="914274"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panose="020B0604020202020204"/>
                <a:ea typeface="+mn-ea"/>
                <a:cs typeface="+mn-cs"/>
              </a:rPr>
              <a:t>Rituximab</a:t>
            </a:r>
            <a:endParaRPr kumimoji="0" lang="en-US" sz="1400" b="1" i="0" u="none" strike="noStrike" kern="0" cap="none" spc="0" normalizeH="0" baseline="30000" noProof="0" dirty="0">
              <a:ln>
                <a:noFill/>
              </a:ln>
              <a:solidFill>
                <a:srgbClr val="FFFFFF"/>
              </a:solidFill>
              <a:effectLst/>
              <a:uLnTx/>
              <a:uFillTx/>
              <a:latin typeface="Arial" panose="020B0604020202020204"/>
              <a:ea typeface="+mn-ea"/>
              <a:cs typeface="+mn-cs"/>
            </a:endParaRPr>
          </a:p>
          <a:p>
            <a:pPr marL="0" marR="0" lvl="0" indent="0" algn="ctr" defTabSz="914274"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panose="020B0604020202020204"/>
                <a:ea typeface="+mn-ea"/>
                <a:cs typeface="+mn-cs"/>
              </a:rPr>
              <a:t>Splenectomy</a:t>
            </a:r>
          </a:p>
          <a:p>
            <a:pPr marL="0" marR="0" lvl="0" indent="0" algn="ctr" defTabSz="914274"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panose="020B0604020202020204"/>
                <a:ea typeface="+mn-ea"/>
                <a:cs typeface="+mn-cs"/>
              </a:rPr>
              <a:t>Other therapies</a:t>
            </a:r>
          </a:p>
        </p:txBody>
      </p:sp>
      <p:cxnSp>
        <p:nvCxnSpPr>
          <p:cNvPr id="8" name="Straight Arrow Connector 7">
            <a:extLst>
              <a:ext uri="{FF2B5EF4-FFF2-40B4-BE49-F238E27FC236}">
                <a16:creationId xmlns:a16="http://schemas.microsoft.com/office/drawing/2014/main" id="{A9993837-5B61-4EAC-83F4-86A5C8F52375}"/>
              </a:ext>
            </a:extLst>
          </p:cNvPr>
          <p:cNvCxnSpPr/>
          <p:nvPr/>
        </p:nvCxnSpPr>
        <p:spPr>
          <a:xfrm flipH="1">
            <a:off x="6156087" y="3713289"/>
            <a:ext cx="2" cy="365760"/>
          </a:xfrm>
          <a:prstGeom prst="straightConnector1">
            <a:avLst/>
          </a:prstGeom>
          <a:noFill/>
          <a:ln w="12700" cap="flat" cmpd="sng" algn="ctr">
            <a:solidFill>
              <a:srgbClr val="000000"/>
            </a:solidFill>
            <a:prstDash val="solid"/>
            <a:miter lim="800000"/>
            <a:headEnd type="none" w="med" len="med"/>
            <a:tailEnd type="stealth" w="med" len="med"/>
          </a:ln>
          <a:effectLst/>
        </p:spPr>
      </p:cxnSp>
      <p:grpSp>
        <p:nvGrpSpPr>
          <p:cNvPr id="9" name="Group 8">
            <a:extLst>
              <a:ext uri="{FF2B5EF4-FFF2-40B4-BE49-F238E27FC236}">
                <a16:creationId xmlns:a16="http://schemas.microsoft.com/office/drawing/2014/main" id="{99980EA8-C10D-4D07-BA75-FF8B9DA0AC2F}"/>
              </a:ext>
            </a:extLst>
          </p:cNvPr>
          <p:cNvGrpSpPr/>
          <p:nvPr/>
        </p:nvGrpSpPr>
        <p:grpSpPr>
          <a:xfrm>
            <a:off x="8337892" y="1441498"/>
            <a:ext cx="561381" cy="3840908"/>
            <a:chOff x="6124006" y="1569292"/>
            <a:chExt cx="609583" cy="3840908"/>
          </a:xfrm>
        </p:grpSpPr>
        <p:sp>
          <p:nvSpPr>
            <p:cNvPr id="10" name="Rectangle 9">
              <a:extLst>
                <a:ext uri="{FF2B5EF4-FFF2-40B4-BE49-F238E27FC236}">
                  <a16:creationId xmlns:a16="http://schemas.microsoft.com/office/drawing/2014/main" id="{5C503FB1-2DC7-4026-A18E-A9C8C0CB11E6}"/>
                </a:ext>
              </a:extLst>
            </p:cNvPr>
            <p:cNvSpPr/>
            <p:nvPr/>
          </p:nvSpPr>
          <p:spPr>
            <a:xfrm rot="10800000" flipH="1">
              <a:off x="6124006" y="1569292"/>
              <a:ext cx="609582" cy="2151766"/>
            </a:xfrm>
            <a:prstGeom prst="rect">
              <a:avLst/>
            </a:prstGeom>
            <a:solidFill>
              <a:srgbClr val="4472C4"/>
            </a:solidFill>
            <a:ln w="12700" cap="flat" cmpd="sng" algn="ctr">
              <a:noFill/>
              <a:prstDash val="solid"/>
              <a:miter lim="800000"/>
            </a:ln>
            <a:effectLst/>
          </p:spPr>
          <p:txBody>
            <a:bodyPr vert="vert" rtlCol="0" anchor="ctr"/>
            <a:lstStyle/>
            <a:p>
              <a:pPr marL="0" marR="0" lvl="0" indent="0" algn="ctr" defTabSz="914274"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52799632-3E7B-4C28-A76F-5A6DB7618313}"/>
                </a:ext>
              </a:extLst>
            </p:cNvPr>
            <p:cNvSpPr/>
            <p:nvPr/>
          </p:nvSpPr>
          <p:spPr>
            <a:xfrm rot="10800000" flipH="1">
              <a:off x="6124007" y="3716682"/>
              <a:ext cx="609582" cy="1693518"/>
            </a:xfrm>
            <a:prstGeom prst="rect">
              <a:avLst/>
            </a:prstGeom>
            <a:solidFill>
              <a:srgbClr val="C00000"/>
            </a:solidFill>
            <a:ln w="12700" cap="flat" cmpd="sng" algn="ctr">
              <a:noFill/>
              <a:prstDash val="solid"/>
              <a:miter lim="800000"/>
            </a:ln>
            <a:effectLst/>
          </p:spPr>
          <p:txBody>
            <a:bodyPr vert="vert" rtlCol="0" anchor="ctr"/>
            <a:lstStyle/>
            <a:p>
              <a:pPr marL="0" marR="0" lvl="0" indent="0" algn="ctr" defTabSz="914274"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F80EECE4-247E-4556-9FD5-E312AC5008A5}"/>
                </a:ext>
              </a:extLst>
            </p:cNvPr>
            <p:cNvSpPr txBox="1"/>
            <p:nvPr/>
          </p:nvSpPr>
          <p:spPr>
            <a:xfrm rot="5400000" flipH="1">
              <a:off x="5678069" y="4279368"/>
              <a:ext cx="1501457" cy="568145"/>
            </a:xfrm>
            <a:prstGeom prst="rect">
              <a:avLst/>
            </a:prstGeom>
            <a:noFill/>
          </p:spPr>
          <p:txBody>
            <a:bodyPr wrap="square" rtlCol="0" anchor="ctr">
              <a:spAutoFit/>
            </a:bodyPr>
            <a:lstStyle/>
            <a:p>
              <a:pPr marL="0" marR="0" lvl="0" indent="0" algn="ctr" defTabSz="914274" eaLnBrk="1" fontAlgn="auto" latinLnBrk="0" hangingPunct="1">
                <a:lnSpc>
                  <a:spcPct val="100000"/>
                </a:lnSpc>
                <a:spcBef>
                  <a:spcPts val="0"/>
                </a:spcBef>
                <a:spcAft>
                  <a:spcPts val="0"/>
                </a:spcAft>
                <a:buClrTx/>
                <a:buSzTx/>
                <a:buFontTx/>
                <a:buNone/>
                <a:tabLst/>
                <a:defRPr/>
              </a:pPr>
              <a:r>
                <a:rPr kumimoji="0" lang="fy-NL" sz="1400" b="1" i="0" u="none" strike="noStrike" kern="0" cap="none" spc="0" normalizeH="0" baseline="0" noProof="0" dirty="0">
                  <a:ln>
                    <a:noFill/>
                  </a:ln>
                  <a:solidFill>
                    <a:srgbClr val="FFFFFF"/>
                  </a:solidFill>
                  <a:effectLst/>
                  <a:uLnTx/>
                  <a:uFillTx/>
                  <a:latin typeface="Arial" panose="020B0604020202020204"/>
                </a:rPr>
                <a:t>Refractory</a:t>
              </a:r>
            </a:p>
            <a:p>
              <a:pPr marL="0" marR="0" lvl="0" indent="0" algn="ctr" defTabSz="914274" eaLnBrk="1" fontAlgn="auto" latinLnBrk="0" hangingPunct="1">
                <a:lnSpc>
                  <a:spcPct val="100000"/>
                </a:lnSpc>
                <a:spcBef>
                  <a:spcPts val="0"/>
                </a:spcBef>
                <a:spcAft>
                  <a:spcPts val="0"/>
                </a:spcAft>
                <a:buClrTx/>
                <a:buSzTx/>
                <a:buFontTx/>
                <a:buNone/>
                <a:tabLst/>
                <a:defRPr/>
              </a:pPr>
              <a:r>
                <a:rPr kumimoji="0" lang="fy-NL" sz="1400" b="1" i="0" u="none" strike="noStrike" kern="0" cap="none" spc="0" normalizeH="0" baseline="0" noProof="0" dirty="0">
                  <a:ln>
                    <a:noFill/>
                  </a:ln>
                  <a:solidFill>
                    <a:srgbClr val="FFFFFF"/>
                  </a:solidFill>
                  <a:effectLst/>
                  <a:uLnTx/>
                  <a:uFillTx/>
                  <a:latin typeface="Arial" panose="020B0604020202020204"/>
                </a:rPr>
                <a:t>second-line</a:t>
              </a:r>
              <a:endParaRPr kumimoji="0" lang="en-GB" sz="1400" b="1" i="0" u="none" strike="noStrike" kern="0" cap="none" spc="0" normalizeH="0" baseline="0" noProof="0" dirty="0">
                <a:ln>
                  <a:noFill/>
                </a:ln>
                <a:solidFill>
                  <a:srgbClr val="FFFFFF"/>
                </a:solidFill>
                <a:effectLst/>
                <a:uLnTx/>
                <a:uFillTx/>
                <a:latin typeface="Arial" panose="020B0604020202020204"/>
              </a:endParaRPr>
            </a:p>
          </p:txBody>
        </p:sp>
        <p:sp>
          <p:nvSpPr>
            <p:cNvPr id="13" name="TextBox 12">
              <a:extLst>
                <a:ext uri="{FF2B5EF4-FFF2-40B4-BE49-F238E27FC236}">
                  <a16:creationId xmlns:a16="http://schemas.microsoft.com/office/drawing/2014/main" id="{E36FE126-F742-4710-A4E2-52D57300881C}"/>
                </a:ext>
              </a:extLst>
            </p:cNvPr>
            <p:cNvSpPr txBox="1"/>
            <p:nvPr/>
          </p:nvSpPr>
          <p:spPr>
            <a:xfrm rot="5400000">
              <a:off x="5582038" y="2361102"/>
              <a:ext cx="1693520" cy="568145"/>
            </a:xfrm>
            <a:prstGeom prst="rect">
              <a:avLst/>
            </a:prstGeom>
            <a:noFill/>
          </p:spPr>
          <p:txBody>
            <a:bodyPr wrap="square" rtlCol="0">
              <a:spAutoFit/>
            </a:bodyPr>
            <a:lstStyle/>
            <a:p>
              <a:pPr marL="0" marR="0" lvl="0" indent="0" algn="ctr" defTabSz="914274" eaLnBrk="1" fontAlgn="auto" latinLnBrk="0" hangingPunct="1">
                <a:lnSpc>
                  <a:spcPct val="100000"/>
                </a:lnSpc>
                <a:spcBef>
                  <a:spcPts val="0"/>
                </a:spcBef>
                <a:spcAft>
                  <a:spcPts val="0"/>
                </a:spcAft>
                <a:buClrTx/>
                <a:buSzTx/>
                <a:buFontTx/>
                <a:buNone/>
                <a:tabLst/>
                <a:defRPr/>
              </a:pPr>
              <a:r>
                <a:rPr kumimoji="0" lang="fy-NL" sz="1400" b="1" i="0" u="none" strike="noStrike" kern="0" cap="none" spc="0" normalizeH="0" baseline="0" noProof="0" dirty="0">
                  <a:ln>
                    <a:noFill/>
                  </a:ln>
                  <a:solidFill>
                    <a:srgbClr val="FFFFFF"/>
                  </a:solidFill>
                  <a:effectLst/>
                  <a:uLnTx/>
                  <a:uFillTx/>
                  <a:latin typeface="Arial" panose="020B0604020202020204"/>
                </a:rPr>
                <a:t>Newly diagnosed</a:t>
              </a:r>
            </a:p>
            <a:p>
              <a:pPr marL="0" marR="0" lvl="0" indent="0" algn="ctr" defTabSz="914274" eaLnBrk="1" fontAlgn="auto" latinLnBrk="0" hangingPunct="1">
                <a:lnSpc>
                  <a:spcPct val="100000"/>
                </a:lnSpc>
                <a:spcBef>
                  <a:spcPts val="0"/>
                </a:spcBef>
                <a:spcAft>
                  <a:spcPts val="0"/>
                </a:spcAft>
                <a:buClrTx/>
                <a:buSzTx/>
                <a:buFontTx/>
                <a:buNone/>
                <a:tabLst/>
                <a:defRPr/>
              </a:pPr>
              <a:r>
                <a:rPr kumimoji="0" lang="fy-NL" sz="1400" b="1" i="0" u="none" strike="noStrike" kern="0" cap="none" spc="0" normalizeH="0" baseline="0" noProof="0" dirty="0">
                  <a:ln>
                    <a:noFill/>
                  </a:ln>
                  <a:solidFill>
                    <a:srgbClr val="FFFFFF"/>
                  </a:solidFill>
                  <a:effectLst/>
                  <a:uLnTx/>
                  <a:uFillTx/>
                  <a:latin typeface="Arial" panose="020B0604020202020204"/>
                </a:rPr>
                <a:t>first-line</a:t>
              </a:r>
              <a:endParaRPr kumimoji="0" lang="en-US" sz="1400" b="1" i="0" u="none" strike="noStrike" kern="0" cap="none" spc="0" normalizeH="0" baseline="0" noProof="0" dirty="0">
                <a:ln>
                  <a:noFill/>
                </a:ln>
                <a:solidFill>
                  <a:srgbClr val="FFFFFF"/>
                </a:solidFill>
                <a:effectLst/>
                <a:uLnTx/>
                <a:uFillTx/>
                <a:latin typeface="Arial" panose="020B0604020202020204"/>
              </a:endParaRPr>
            </a:p>
          </p:txBody>
        </p:sp>
      </p:grpSp>
      <p:sp>
        <p:nvSpPr>
          <p:cNvPr id="14" name="TextBox 13"/>
          <p:cNvSpPr txBox="1"/>
          <p:nvPr/>
        </p:nvSpPr>
        <p:spPr>
          <a:xfrm>
            <a:off x="3749106" y="5481700"/>
            <a:ext cx="5859117" cy="861774"/>
          </a:xfrm>
          <a:prstGeom prst="rect">
            <a:avLst/>
          </a:prstGeom>
          <a:noFill/>
        </p:spPr>
        <p:txBody>
          <a:bodyPr wrap="square" rtlCol="0">
            <a:spAutoFit/>
          </a:bodyPr>
          <a:lstStyle/>
          <a:p>
            <a:pPr defTabSz="914274"/>
            <a:r>
              <a:rPr lang="en-US" sz="1000" b="1" dirty="0" err="1">
                <a:solidFill>
                  <a:srgbClr val="000000"/>
                </a:solidFill>
                <a:latin typeface="Arial" panose="020B0604020202020204" pitchFamily="34" charset="0"/>
                <a:cs typeface="Arial" panose="020B0604020202020204" pitchFamily="34" charset="0"/>
              </a:rPr>
              <a:t>IVIg</a:t>
            </a:r>
            <a:r>
              <a:rPr lang="en-US" sz="1000" dirty="0">
                <a:solidFill>
                  <a:srgbClr val="000000"/>
                </a:solidFill>
                <a:latin typeface="Arial" panose="020B0604020202020204" pitchFamily="34" charset="0"/>
                <a:cs typeface="Arial" panose="020B0604020202020204" pitchFamily="34" charset="0"/>
              </a:rPr>
              <a:t>: Intro-Venous Immune Globulin</a:t>
            </a:r>
            <a:endParaRPr lang="en-US" sz="1000" b="1" dirty="0">
              <a:solidFill>
                <a:srgbClr val="000000"/>
              </a:solidFill>
              <a:latin typeface="Arial" panose="020B0604020202020204" pitchFamily="34" charset="0"/>
              <a:cs typeface="Arial" panose="020B0604020202020204" pitchFamily="34" charset="0"/>
            </a:endParaRPr>
          </a:p>
          <a:p>
            <a:pPr defTabSz="914274"/>
            <a:r>
              <a:rPr lang="en-US" sz="1000" b="1" dirty="0">
                <a:solidFill>
                  <a:srgbClr val="000000"/>
                </a:solidFill>
                <a:latin typeface="Arial" panose="020B0604020202020204" pitchFamily="34" charset="0"/>
                <a:cs typeface="Arial" panose="020B0604020202020204" pitchFamily="34" charset="0"/>
              </a:rPr>
              <a:t>Anti-D Ig</a:t>
            </a:r>
            <a:r>
              <a:rPr lang="en-US" sz="1000" dirty="0">
                <a:solidFill>
                  <a:srgbClr val="000000"/>
                </a:solidFill>
                <a:latin typeface="Arial" panose="020B0604020202020204" pitchFamily="34" charset="0"/>
                <a:cs typeface="Arial" panose="020B0604020202020204" pitchFamily="34" charset="0"/>
              </a:rPr>
              <a:t>: anti Rho(D) immune globulin</a:t>
            </a:r>
          </a:p>
          <a:p>
            <a:pPr defTabSz="914274"/>
            <a:r>
              <a:rPr lang="en-US" sz="1000" b="1" dirty="0">
                <a:solidFill>
                  <a:srgbClr val="000000"/>
                </a:solidFill>
                <a:latin typeface="Arial" panose="020B0604020202020204" pitchFamily="34" charset="0"/>
                <a:cs typeface="Arial" panose="020B0604020202020204" pitchFamily="34" charset="0"/>
              </a:rPr>
              <a:t>Splenectomy</a:t>
            </a:r>
            <a:r>
              <a:rPr lang="en-US" sz="1000" dirty="0">
                <a:solidFill>
                  <a:srgbClr val="000000"/>
                </a:solidFill>
                <a:latin typeface="Arial" panose="020B0604020202020204" pitchFamily="34" charset="0"/>
                <a:cs typeface="Arial" panose="020B0604020202020204" pitchFamily="34" charset="0"/>
              </a:rPr>
              <a:t>: surgical resection of spleen responsible for producing antibody and for destruction of platelet.</a:t>
            </a:r>
          </a:p>
          <a:p>
            <a:pPr defTabSz="914274"/>
            <a:r>
              <a:rPr lang="en-US" sz="1000" b="1" dirty="0">
                <a:solidFill>
                  <a:srgbClr val="000000"/>
                </a:solidFill>
                <a:latin typeface="Arial" panose="020B0604020202020204" pitchFamily="34" charset="0"/>
                <a:cs typeface="Arial" panose="020B0604020202020204" pitchFamily="34" charset="0"/>
              </a:rPr>
              <a:t>Rituximab</a:t>
            </a:r>
            <a:r>
              <a:rPr lang="en-US" sz="1000" dirty="0">
                <a:solidFill>
                  <a:srgbClr val="000000"/>
                </a:solidFill>
                <a:latin typeface="Arial" panose="020B0604020202020204" pitchFamily="34" charset="0"/>
                <a:cs typeface="Arial" panose="020B0604020202020204" pitchFamily="34" charset="0"/>
              </a:rPr>
              <a:t>: believed to deplete CD20+ B cell which produces anti-platelet antibodies</a:t>
            </a:r>
          </a:p>
        </p:txBody>
      </p:sp>
      <p:sp>
        <p:nvSpPr>
          <p:cNvPr id="15" name="TextBox 14"/>
          <p:cNvSpPr txBox="1"/>
          <p:nvPr/>
        </p:nvSpPr>
        <p:spPr>
          <a:xfrm>
            <a:off x="2394284" y="1670621"/>
            <a:ext cx="2042962" cy="461665"/>
          </a:xfrm>
          <a:prstGeom prst="rect">
            <a:avLst/>
          </a:prstGeom>
          <a:noFill/>
        </p:spPr>
        <p:txBody>
          <a:bodyPr wrap="square" rtlCol="0">
            <a:spAutoFit/>
          </a:bodyPr>
          <a:lstStyle/>
          <a:p>
            <a:pPr defTabSz="914274"/>
            <a:r>
              <a:rPr lang="en-US" sz="1200" b="1" dirty="0">
                <a:solidFill>
                  <a:srgbClr val="000000"/>
                </a:solidFill>
                <a:latin typeface="Arial" panose="020B0604020202020204" pitchFamily="34" charset="0"/>
                <a:cs typeface="Arial" panose="020B0604020202020204" pitchFamily="34" charset="0"/>
              </a:rPr>
              <a:t>Normal range of platelet</a:t>
            </a:r>
            <a:r>
              <a:rPr lang="en-US" sz="1200" dirty="0">
                <a:solidFill>
                  <a:srgbClr val="000000"/>
                </a:solidFill>
                <a:latin typeface="Arial" panose="020B0604020202020204" pitchFamily="34" charset="0"/>
                <a:cs typeface="Arial" panose="020B0604020202020204" pitchFamily="34" charset="0"/>
              </a:rPr>
              <a:t>: 150 – 450 x 10</a:t>
            </a:r>
            <a:r>
              <a:rPr lang="en-US" sz="1200" baseline="30000" dirty="0">
                <a:solidFill>
                  <a:srgbClr val="000000"/>
                </a:solidFill>
                <a:latin typeface="Arial" panose="020B0604020202020204" pitchFamily="34" charset="0"/>
                <a:cs typeface="Arial" panose="020B0604020202020204" pitchFamily="34" charset="0"/>
              </a:rPr>
              <a:t>9</a:t>
            </a:r>
            <a:r>
              <a:rPr lang="en-US" sz="1200" dirty="0">
                <a:solidFill>
                  <a:srgbClr val="000000"/>
                </a:solidFill>
                <a:latin typeface="Arial" panose="020B0604020202020204" pitchFamily="34" charset="0"/>
                <a:cs typeface="Arial" panose="020B0604020202020204" pitchFamily="34" charset="0"/>
              </a:rPr>
              <a:t> / L</a:t>
            </a:r>
          </a:p>
        </p:txBody>
      </p:sp>
      <p:sp>
        <p:nvSpPr>
          <p:cNvPr id="16" name="TextBox 15"/>
          <p:cNvSpPr txBox="1"/>
          <p:nvPr/>
        </p:nvSpPr>
        <p:spPr>
          <a:xfrm>
            <a:off x="133550" y="5688449"/>
            <a:ext cx="3282215" cy="1169551"/>
          </a:xfrm>
          <a:prstGeom prst="rect">
            <a:avLst/>
          </a:prstGeom>
          <a:noFill/>
        </p:spPr>
        <p:txBody>
          <a:bodyPr wrap="square" rtlCol="0">
            <a:spAutoFit/>
          </a:bodyPr>
          <a:lstStyle/>
          <a:p>
            <a:r>
              <a:rPr lang="en-US" sz="1000" dirty="0" smtClean="0"/>
              <a:t>1. </a:t>
            </a:r>
            <a:r>
              <a:rPr lang="en-US" sz="1000" dirty="0" err="1" smtClean="0"/>
              <a:t>Neunert</a:t>
            </a:r>
            <a:r>
              <a:rPr lang="en-US" sz="1000" dirty="0" smtClean="0"/>
              <a:t> C, et al. Blood. 2011;117:4190-207. </a:t>
            </a:r>
          </a:p>
          <a:p>
            <a:r>
              <a:rPr lang="en-US" sz="1000" dirty="0" smtClean="0"/>
              <a:t>2. Provan D, et al. Blood. 2010;115:168-86.</a:t>
            </a:r>
          </a:p>
          <a:p>
            <a:r>
              <a:rPr lang="en-US" sz="1000" dirty="0" smtClean="0"/>
              <a:t>3. </a:t>
            </a:r>
            <a:r>
              <a:rPr lang="en-US" sz="1000" dirty="0" err="1" smtClean="0"/>
              <a:t>Rituxan</a:t>
            </a:r>
            <a:r>
              <a:rPr lang="en-US" sz="1000" dirty="0" smtClean="0"/>
              <a:t>. Prescribing Information.</a:t>
            </a:r>
          </a:p>
          <a:p>
            <a:r>
              <a:rPr lang="en-US" sz="1000" dirty="0" smtClean="0"/>
              <a:t>4. </a:t>
            </a:r>
            <a:r>
              <a:rPr lang="en-US" sz="1000" dirty="0" err="1" smtClean="0"/>
              <a:t>MabThera</a:t>
            </a:r>
            <a:r>
              <a:rPr lang="en-US" sz="1000" dirty="0" smtClean="0"/>
              <a:t>. Summary of product characteristics. </a:t>
            </a:r>
          </a:p>
          <a:p>
            <a:r>
              <a:rPr lang="en-US" sz="1000" dirty="0" smtClean="0"/>
              <a:t>5. </a:t>
            </a:r>
            <a:r>
              <a:rPr lang="en-US" sz="1000" dirty="0" err="1" smtClean="0"/>
              <a:t>Neunert</a:t>
            </a:r>
            <a:r>
              <a:rPr lang="en-US" sz="1000" dirty="0" smtClean="0"/>
              <a:t> CE, Cooper N. Hematology Am </a:t>
            </a:r>
            <a:r>
              <a:rPr lang="en-US" sz="1000" dirty="0" err="1" smtClean="0"/>
              <a:t>Soc</a:t>
            </a:r>
            <a:r>
              <a:rPr lang="en-US" sz="1000" dirty="0" smtClean="0"/>
              <a:t> </a:t>
            </a:r>
            <a:r>
              <a:rPr lang="en-US" sz="1000" dirty="0" err="1" smtClean="0"/>
              <a:t>Hematol</a:t>
            </a:r>
            <a:r>
              <a:rPr lang="en-US" sz="1000" dirty="0" smtClean="0"/>
              <a:t> </a:t>
            </a:r>
            <a:r>
              <a:rPr lang="en-US" sz="1000" dirty="0" err="1" smtClean="0"/>
              <a:t>Educ</a:t>
            </a:r>
            <a:r>
              <a:rPr lang="en-US" sz="1000" dirty="0" smtClean="0"/>
              <a:t> Program. 2018:568-75.</a:t>
            </a:r>
          </a:p>
          <a:p>
            <a:endParaRPr lang="en-US" sz="1000" dirty="0"/>
          </a:p>
        </p:txBody>
      </p:sp>
    </p:spTree>
    <p:extLst>
      <p:ext uri="{BB962C8B-B14F-4D97-AF65-F5344CB8AC3E}">
        <p14:creationId xmlns:p14="http://schemas.microsoft.com/office/powerpoint/2010/main" val="3059116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lstStyle/>
          <a:p>
            <a:pPr marL="0" indent="0">
              <a:buNone/>
            </a:pPr>
            <a:r>
              <a:rPr lang="en-US" dirty="0"/>
              <a:t>“This presentation/slide deck may include data on an indication that has not been approved or cleared for use in Singapore by the Health Sciences Authority. It is intended to provide you with pertinent scientific data to form your own conclusions and make your own decisions. Information in this presentation/slide deck is not intended to be promoting or recommending any indication, dosage or other claim not covered in the licensed product information. Novartis does not support the promotion of its products in a manner inconsistent with its approved labelling.”</a:t>
            </a:r>
          </a:p>
        </p:txBody>
      </p:sp>
    </p:spTree>
    <p:extLst>
      <p:ext uri="{BB962C8B-B14F-4D97-AF65-F5344CB8AC3E}">
        <p14:creationId xmlns:p14="http://schemas.microsoft.com/office/powerpoint/2010/main" val="2298201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Treatment Algorithm in Children With ITP</a:t>
            </a:r>
            <a:endParaRPr lang="en-US" dirty="0"/>
          </a:p>
        </p:txBody>
      </p:sp>
      <p:grpSp>
        <p:nvGrpSpPr>
          <p:cNvPr id="4" name="Group 3">
            <a:extLst>
              <a:ext uri="{FF2B5EF4-FFF2-40B4-BE49-F238E27FC236}">
                <a16:creationId xmlns:a16="http://schemas.microsoft.com/office/drawing/2014/main" id="{88D11AC3-5BF1-46F6-9314-6DC50851C51C}"/>
              </a:ext>
            </a:extLst>
          </p:cNvPr>
          <p:cNvGrpSpPr/>
          <p:nvPr/>
        </p:nvGrpSpPr>
        <p:grpSpPr>
          <a:xfrm>
            <a:off x="8049135" y="1690688"/>
            <a:ext cx="561381" cy="3840908"/>
            <a:chOff x="6124006" y="1569292"/>
            <a:chExt cx="609583" cy="3840908"/>
          </a:xfrm>
        </p:grpSpPr>
        <p:sp>
          <p:nvSpPr>
            <p:cNvPr id="5" name="Rectangle 4">
              <a:extLst>
                <a:ext uri="{FF2B5EF4-FFF2-40B4-BE49-F238E27FC236}">
                  <a16:creationId xmlns:a16="http://schemas.microsoft.com/office/drawing/2014/main" id="{99674AD0-0C79-4202-9E3E-D929A5B62F58}"/>
                </a:ext>
              </a:extLst>
            </p:cNvPr>
            <p:cNvSpPr/>
            <p:nvPr/>
          </p:nvSpPr>
          <p:spPr>
            <a:xfrm rot="10800000" flipH="1">
              <a:off x="6124006" y="1569292"/>
              <a:ext cx="609582" cy="2151766"/>
            </a:xfrm>
            <a:prstGeom prst="rect">
              <a:avLst/>
            </a:prstGeom>
            <a:solidFill>
              <a:srgbClr val="00B0F0"/>
            </a:solidFill>
            <a:ln w="12700" cap="sq" cmpd="sng" algn="ctr">
              <a:noFill/>
              <a:prstDash val="solid"/>
            </a:ln>
            <a:effectLst/>
          </p:spPr>
          <p:txBody>
            <a:bodyPr vert="vert" rtlCol="0" anchor="ctr"/>
            <a:lstStyle/>
            <a:p>
              <a:pPr algn="ctr">
                <a:defRPr/>
              </a:pPr>
              <a:endParaRPr lang="en-GB" sz="1400" kern="0" dirty="0">
                <a:solidFill>
                  <a:srgbClr val="FFFFFF"/>
                </a:solidFill>
                <a:latin typeface="Arial"/>
              </a:endParaRPr>
            </a:p>
          </p:txBody>
        </p:sp>
        <p:sp>
          <p:nvSpPr>
            <p:cNvPr id="6" name="Rectangle 5">
              <a:extLst>
                <a:ext uri="{FF2B5EF4-FFF2-40B4-BE49-F238E27FC236}">
                  <a16:creationId xmlns:a16="http://schemas.microsoft.com/office/drawing/2014/main" id="{02F5DE9E-E78C-4923-8FB1-16BFE287E128}"/>
                </a:ext>
              </a:extLst>
            </p:cNvPr>
            <p:cNvSpPr/>
            <p:nvPr/>
          </p:nvSpPr>
          <p:spPr>
            <a:xfrm rot="10800000" flipH="1">
              <a:off x="6124007" y="3716682"/>
              <a:ext cx="609582" cy="1693518"/>
            </a:xfrm>
            <a:prstGeom prst="rect">
              <a:avLst/>
            </a:prstGeom>
            <a:solidFill>
              <a:srgbClr val="8D1F1B">
                <a:lumMod val="60000"/>
                <a:lumOff val="40000"/>
              </a:srgbClr>
            </a:solidFill>
            <a:ln w="12700" cap="sq" cmpd="sng" algn="ctr">
              <a:noFill/>
              <a:prstDash val="solid"/>
            </a:ln>
            <a:effectLst/>
          </p:spPr>
          <p:txBody>
            <a:bodyPr vert="vert" rtlCol="0" anchor="ctr"/>
            <a:lstStyle/>
            <a:p>
              <a:pPr algn="ctr">
                <a:defRPr/>
              </a:pPr>
              <a:endParaRPr lang="en-GB" sz="1400" kern="0" dirty="0">
                <a:solidFill>
                  <a:srgbClr val="FFFFFF"/>
                </a:solidFill>
                <a:latin typeface="Arial"/>
              </a:endParaRPr>
            </a:p>
          </p:txBody>
        </p:sp>
        <p:sp>
          <p:nvSpPr>
            <p:cNvPr id="7" name="TextBox 6">
              <a:extLst>
                <a:ext uri="{FF2B5EF4-FFF2-40B4-BE49-F238E27FC236}">
                  <a16:creationId xmlns:a16="http://schemas.microsoft.com/office/drawing/2014/main" id="{7D62B6A6-6D1D-4C80-9878-7BF53691D8C7}"/>
                </a:ext>
              </a:extLst>
            </p:cNvPr>
            <p:cNvSpPr txBox="1"/>
            <p:nvPr/>
          </p:nvSpPr>
          <p:spPr>
            <a:xfrm rot="5400000" flipH="1">
              <a:off x="5678069" y="4279368"/>
              <a:ext cx="1501457" cy="568145"/>
            </a:xfrm>
            <a:prstGeom prst="rect">
              <a:avLst/>
            </a:prstGeom>
            <a:noFill/>
          </p:spPr>
          <p:txBody>
            <a:bodyPr wrap="square" rtlCol="0" anchor="ctr">
              <a:spAutoFit/>
            </a:bodyPr>
            <a:lstStyle/>
            <a:p>
              <a:pPr algn="ctr">
                <a:defRPr/>
              </a:pPr>
              <a:r>
                <a:rPr lang="fy-NL" sz="1400" b="1" kern="0" dirty="0">
                  <a:solidFill>
                    <a:srgbClr val="FFFFFF"/>
                  </a:solidFill>
                  <a:latin typeface="Arial" panose="020B0604020202020204"/>
                </a:rPr>
                <a:t>Refractory</a:t>
              </a:r>
            </a:p>
            <a:p>
              <a:pPr algn="ctr">
                <a:defRPr/>
              </a:pPr>
              <a:r>
                <a:rPr lang="fy-NL" sz="1400" b="1" kern="0" dirty="0">
                  <a:solidFill>
                    <a:srgbClr val="FFFFFF"/>
                  </a:solidFill>
                  <a:latin typeface="Arial" panose="020B0604020202020204"/>
                </a:rPr>
                <a:t>second-line</a:t>
              </a:r>
              <a:endParaRPr lang="en-GB" sz="1400" b="1" kern="0" dirty="0">
                <a:solidFill>
                  <a:srgbClr val="FFFFFF"/>
                </a:solidFill>
                <a:latin typeface="Arial" panose="020B0604020202020204"/>
              </a:endParaRPr>
            </a:p>
          </p:txBody>
        </p:sp>
        <p:sp>
          <p:nvSpPr>
            <p:cNvPr id="8" name="TextBox 7">
              <a:extLst>
                <a:ext uri="{FF2B5EF4-FFF2-40B4-BE49-F238E27FC236}">
                  <a16:creationId xmlns:a16="http://schemas.microsoft.com/office/drawing/2014/main" id="{9108FA7B-DAF3-4AEB-AF34-DD3F91A2A2CF}"/>
                </a:ext>
              </a:extLst>
            </p:cNvPr>
            <p:cNvSpPr txBox="1"/>
            <p:nvPr/>
          </p:nvSpPr>
          <p:spPr>
            <a:xfrm rot="5400000">
              <a:off x="5582038" y="2361102"/>
              <a:ext cx="1693520" cy="568145"/>
            </a:xfrm>
            <a:prstGeom prst="rect">
              <a:avLst/>
            </a:prstGeom>
            <a:noFill/>
          </p:spPr>
          <p:txBody>
            <a:bodyPr wrap="square" rtlCol="0">
              <a:spAutoFit/>
            </a:bodyPr>
            <a:lstStyle/>
            <a:p>
              <a:pPr algn="ctr">
                <a:defRPr/>
              </a:pPr>
              <a:r>
                <a:rPr lang="fy-NL" sz="1400" b="1" kern="0" dirty="0">
                  <a:solidFill>
                    <a:srgbClr val="FFFFFF"/>
                  </a:solidFill>
                  <a:latin typeface="Arial" panose="020B0604020202020204"/>
                </a:rPr>
                <a:t>Newly diagnosed</a:t>
              </a:r>
            </a:p>
            <a:p>
              <a:pPr algn="ctr">
                <a:defRPr/>
              </a:pPr>
              <a:r>
                <a:rPr lang="fy-NL" sz="1400" b="1" kern="0" dirty="0">
                  <a:solidFill>
                    <a:srgbClr val="FFFFFF"/>
                  </a:solidFill>
                  <a:latin typeface="Arial" panose="020B0604020202020204"/>
                </a:rPr>
                <a:t>first-line</a:t>
              </a:r>
              <a:endParaRPr lang="en-US" sz="1400" b="1" kern="0" dirty="0">
                <a:solidFill>
                  <a:srgbClr val="FFFFFF"/>
                </a:solidFill>
                <a:latin typeface="Arial" panose="020B0604020202020204"/>
              </a:endParaRPr>
            </a:p>
          </p:txBody>
        </p:sp>
      </p:grpSp>
      <p:sp>
        <p:nvSpPr>
          <p:cNvPr id="9" name="Rectangle 8">
            <a:extLst>
              <a:ext uri="{FF2B5EF4-FFF2-40B4-BE49-F238E27FC236}">
                <a16:creationId xmlns:a16="http://schemas.microsoft.com/office/drawing/2014/main" id="{1DE8A422-7B50-4865-9E56-42DF236D8AAA}"/>
              </a:ext>
            </a:extLst>
          </p:cNvPr>
          <p:cNvSpPr/>
          <p:nvPr/>
        </p:nvSpPr>
        <p:spPr>
          <a:xfrm>
            <a:off x="4307543" y="4452639"/>
            <a:ext cx="3159990" cy="1078957"/>
          </a:xfrm>
          <a:prstGeom prst="rect">
            <a:avLst/>
          </a:prstGeom>
          <a:solidFill>
            <a:srgbClr val="8D1F1B">
              <a:lumMod val="60000"/>
              <a:lumOff val="40000"/>
            </a:srgbClr>
          </a:solidFill>
          <a:ln w="12700" cap="sq" cmpd="sng" algn="ctr">
            <a:noFill/>
            <a:prstDash val="solid"/>
          </a:ln>
          <a:effectLst/>
        </p:spPr>
        <p:txBody>
          <a:bodyPr rtlCol="0" anchor="ctr"/>
          <a:lstStyle/>
          <a:p>
            <a:pPr algn="ctr">
              <a:defRPr/>
            </a:pPr>
            <a:r>
              <a:rPr lang="en-US" sz="1400" b="1" kern="0" dirty="0">
                <a:solidFill>
                  <a:srgbClr val="FFFFFF"/>
                </a:solidFill>
                <a:latin typeface="Arial"/>
              </a:rPr>
              <a:t>TPO-RAs</a:t>
            </a:r>
          </a:p>
          <a:p>
            <a:pPr algn="ctr">
              <a:defRPr/>
            </a:pPr>
            <a:r>
              <a:rPr lang="en-US" sz="1400" b="1" kern="0" dirty="0">
                <a:solidFill>
                  <a:srgbClr val="FFFFFF"/>
                </a:solidFill>
                <a:latin typeface="Arial"/>
              </a:rPr>
              <a:t>Rituximab</a:t>
            </a:r>
          </a:p>
          <a:p>
            <a:pPr algn="ctr">
              <a:defRPr/>
            </a:pPr>
            <a:r>
              <a:rPr lang="en-US" sz="1400" b="1" kern="0" dirty="0">
                <a:solidFill>
                  <a:srgbClr val="FFFFFF"/>
                </a:solidFill>
                <a:latin typeface="Arial"/>
              </a:rPr>
              <a:t>Splenectomy</a:t>
            </a:r>
          </a:p>
          <a:p>
            <a:pPr algn="ctr">
              <a:defRPr/>
            </a:pPr>
            <a:r>
              <a:rPr lang="en-US" sz="1400" b="1" kern="0" dirty="0">
                <a:solidFill>
                  <a:srgbClr val="FFFFFF"/>
                </a:solidFill>
                <a:latin typeface="Arial"/>
              </a:rPr>
              <a:t>Other therapies</a:t>
            </a:r>
          </a:p>
        </p:txBody>
      </p:sp>
      <p:sp>
        <p:nvSpPr>
          <p:cNvPr id="10" name="Rectangle 9">
            <a:extLst>
              <a:ext uri="{FF2B5EF4-FFF2-40B4-BE49-F238E27FC236}">
                <a16:creationId xmlns:a16="http://schemas.microsoft.com/office/drawing/2014/main" id="{4E04795F-0C2F-4D13-9C9F-8257EAC97A06}"/>
              </a:ext>
            </a:extLst>
          </p:cNvPr>
          <p:cNvSpPr/>
          <p:nvPr/>
        </p:nvSpPr>
        <p:spPr>
          <a:xfrm>
            <a:off x="4287338" y="3071664"/>
            <a:ext cx="3159990" cy="766414"/>
          </a:xfrm>
          <a:prstGeom prst="rect">
            <a:avLst/>
          </a:prstGeom>
          <a:solidFill>
            <a:srgbClr val="00B0F0"/>
          </a:solidFill>
          <a:ln w="12700" cap="sq" cmpd="sng" algn="ctr">
            <a:noFill/>
            <a:prstDash val="solid"/>
          </a:ln>
          <a:effectLst/>
        </p:spPr>
        <p:txBody>
          <a:bodyPr rtlCol="0" anchor="ctr"/>
          <a:lstStyle/>
          <a:p>
            <a:pPr algn="ctr">
              <a:defRPr/>
            </a:pPr>
            <a:r>
              <a:rPr lang="en-US" sz="1400" b="1" kern="0" dirty="0">
                <a:solidFill>
                  <a:srgbClr val="FFFFFF"/>
                </a:solidFill>
                <a:latin typeface="Arial"/>
              </a:rPr>
              <a:t>Corticosteroids (short course)</a:t>
            </a:r>
          </a:p>
          <a:p>
            <a:pPr algn="ctr">
              <a:defRPr/>
            </a:pPr>
            <a:r>
              <a:rPr lang="en-US" sz="1400" b="1" kern="0" dirty="0">
                <a:solidFill>
                  <a:srgbClr val="FFFFFF"/>
                </a:solidFill>
                <a:latin typeface="Arial"/>
              </a:rPr>
              <a:t>IVIg (single dose)</a:t>
            </a:r>
          </a:p>
          <a:p>
            <a:pPr algn="ctr">
              <a:defRPr/>
            </a:pPr>
            <a:r>
              <a:rPr lang="en-US" sz="1400" b="1" kern="0" dirty="0">
                <a:solidFill>
                  <a:srgbClr val="FFFFFF"/>
                </a:solidFill>
                <a:latin typeface="Arial"/>
              </a:rPr>
              <a:t>Anti-D Ig (specific patients only)</a:t>
            </a:r>
          </a:p>
        </p:txBody>
      </p:sp>
      <p:sp>
        <p:nvSpPr>
          <p:cNvPr id="11" name="Rectangle 10">
            <a:extLst>
              <a:ext uri="{FF2B5EF4-FFF2-40B4-BE49-F238E27FC236}">
                <a16:creationId xmlns:a16="http://schemas.microsoft.com/office/drawing/2014/main" id="{6D108B55-8B9D-4AE4-97DF-D1EA33DA9ECB}"/>
              </a:ext>
            </a:extLst>
          </p:cNvPr>
          <p:cNvSpPr/>
          <p:nvPr/>
        </p:nvSpPr>
        <p:spPr>
          <a:xfrm>
            <a:off x="4307543" y="1690688"/>
            <a:ext cx="3139782" cy="766414"/>
          </a:xfrm>
          <a:prstGeom prst="rect">
            <a:avLst/>
          </a:prstGeom>
          <a:noFill/>
          <a:ln w="12700" cap="sq" cmpd="sng" algn="ctr">
            <a:solidFill>
              <a:srgbClr val="0460A9">
                <a:shade val="50000"/>
              </a:srgbClr>
            </a:solidFill>
            <a:prstDash val="solid"/>
          </a:ln>
          <a:effectLst/>
        </p:spPr>
        <p:txBody>
          <a:bodyPr rtlCol="0" anchor="ctr"/>
          <a:lstStyle/>
          <a:p>
            <a:pPr algn="ctr">
              <a:defRPr/>
            </a:pPr>
            <a:r>
              <a:rPr lang="en-US" sz="1400" b="1" kern="0" dirty="0">
                <a:solidFill>
                  <a:srgbClr val="000000"/>
                </a:solidFill>
                <a:latin typeface="Arial"/>
              </a:rPr>
              <a:t>Watch and wait in patients</a:t>
            </a:r>
          </a:p>
          <a:p>
            <a:pPr algn="ctr">
              <a:defRPr/>
            </a:pPr>
            <a:r>
              <a:rPr lang="en-US" sz="1400" b="1" kern="0" dirty="0">
                <a:solidFill>
                  <a:srgbClr val="000000"/>
                </a:solidFill>
                <a:latin typeface="Arial"/>
              </a:rPr>
              <a:t>with no/mild bleeding,</a:t>
            </a:r>
          </a:p>
          <a:p>
            <a:pPr algn="ctr">
              <a:defRPr/>
            </a:pPr>
            <a:r>
              <a:rPr lang="en-US" sz="1400" b="1" kern="0" dirty="0">
                <a:solidFill>
                  <a:srgbClr val="000000"/>
                </a:solidFill>
                <a:latin typeface="Arial"/>
              </a:rPr>
              <a:t>irrespective of platelet count</a:t>
            </a:r>
          </a:p>
        </p:txBody>
      </p:sp>
      <p:cxnSp>
        <p:nvCxnSpPr>
          <p:cNvPr id="12" name="Straight Arrow Connector 11">
            <a:extLst>
              <a:ext uri="{FF2B5EF4-FFF2-40B4-BE49-F238E27FC236}">
                <a16:creationId xmlns:a16="http://schemas.microsoft.com/office/drawing/2014/main" id="{B31E7FFC-94C7-4034-A112-41F3A87D3AEC}"/>
              </a:ext>
            </a:extLst>
          </p:cNvPr>
          <p:cNvCxnSpPr/>
          <p:nvPr/>
        </p:nvCxnSpPr>
        <p:spPr>
          <a:xfrm flipH="1">
            <a:off x="5867332" y="2581503"/>
            <a:ext cx="2" cy="365760"/>
          </a:xfrm>
          <a:prstGeom prst="straightConnector1">
            <a:avLst/>
          </a:prstGeom>
          <a:noFill/>
          <a:ln w="12700" cap="sq" cmpd="sng" algn="ctr">
            <a:solidFill>
              <a:srgbClr val="000000"/>
            </a:solidFill>
            <a:prstDash val="solid"/>
            <a:headEnd type="none" w="med" len="med"/>
            <a:tailEnd type="stealth" w="med" len="med"/>
          </a:ln>
          <a:effectLst/>
        </p:spPr>
      </p:cxnSp>
      <p:cxnSp>
        <p:nvCxnSpPr>
          <p:cNvPr id="13" name="Straight Arrow Connector 12">
            <a:extLst>
              <a:ext uri="{FF2B5EF4-FFF2-40B4-BE49-F238E27FC236}">
                <a16:creationId xmlns:a16="http://schemas.microsoft.com/office/drawing/2014/main" id="{A6BC1F69-2209-4598-A756-E052E696DD98}"/>
              </a:ext>
            </a:extLst>
          </p:cNvPr>
          <p:cNvCxnSpPr/>
          <p:nvPr/>
        </p:nvCxnSpPr>
        <p:spPr>
          <a:xfrm flipH="1">
            <a:off x="5867330" y="3962479"/>
            <a:ext cx="2" cy="365760"/>
          </a:xfrm>
          <a:prstGeom prst="straightConnector1">
            <a:avLst/>
          </a:prstGeom>
          <a:noFill/>
          <a:ln w="12700" cap="sq" cmpd="sng" algn="ctr">
            <a:solidFill>
              <a:srgbClr val="000000"/>
            </a:solidFill>
            <a:prstDash val="solid"/>
            <a:headEnd type="none" w="med" len="med"/>
            <a:tailEnd type="stealth" w="med" len="med"/>
          </a:ln>
          <a:effectLst/>
        </p:spPr>
      </p:cxnSp>
      <p:sp>
        <p:nvSpPr>
          <p:cNvPr id="14" name="TextBox 13"/>
          <p:cNvSpPr txBox="1"/>
          <p:nvPr/>
        </p:nvSpPr>
        <p:spPr>
          <a:xfrm>
            <a:off x="250257" y="5833615"/>
            <a:ext cx="4880009" cy="861774"/>
          </a:xfrm>
          <a:prstGeom prst="rect">
            <a:avLst/>
          </a:prstGeom>
          <a:noFill/>
        </p:spPr>
        <p:txBody>
          <a:bodyPr wrap="square" rtlCol="0">
            <a:spAutoFit/>
          </a:bodyPr>
          <a:lstStyle/>
          <a:p>
            <a:r>
              <a:rPr lang="en-US" sz="1000" dirty="0" smtClean="0"/>
              <a:t>1. </a:t>
            </a:r>
            <a:r>
              <a:rPr lang="en-US" sz="1000" dirty="0" err="1" smtClean="0"/>
              <a:t>Neunert</a:t>
            </a:r>
            <a:r>
              <a:rPr lang="en-US" sz="1000" dirty="0" smtClean="0"/>
              <a:t> C, et al. Blood. 2011;117:4190-207. </a:t>
            </a:r>
          </a:p>
          <a:p>
            <a:r>
              <a:rPr lang="en-US" sz="1000" dirty="0" smtClean="0"/>
              <a:t>2. Provan D, et al. Blood. 2010;115:168-86.</a:t>
            </a:r>
          </a:p>
          <a:p>
            <a:r>
              <a:rPr lang="en-US" sz="1000" dirty="0" smtClean="0"/>
              <a:t>3. </a:t>
            </a:r>
            <a:r>
              <a:rPr lang="en-US" sz="1000" dirty="0" err="1" smtClean="0"/>
              <a:t>Rituxan</a:t>
            </a:r>
            <a:r>
              <a:rPr lang="en-US" sz="1000" dirty="0" smtClean="0"/>
              <a:t>. Prescribing Information. </a:t>
            </a:r>
          </a:p>
          <a:p>
            <a:r>
              <a:rPr lang="en-US" sz="1000" dirty="0" smtClean="0"/>
              <a:t>4. </a:t>
            </a:r>
            <a:r>
              <a:rPr lang="en-US" sz="1000" dirty="0" err="1" smtClean="0"/>
              <a:t>MabThera</a:t>
            </a:r>
            <a:r>
              <a:rPr lang="en-US" sz="1000" dirty="0" smtClean="0"/>
              <a:t>. Summary of product characteristics. </a:t>
            </a:r>
          </a:p>
          <a:p>
            <a:r>
              <a:rPr lang="en-US" sz="1000" dirty="0" smtClean="0"/>
              <a:t>5. </a:t>
            </a:r>
            <a:r>
              <a:rPr lang="en-US" sz="1000" dirty="0" err="1" smtClean="0"/>
              <a:t>Neunert</a:t>
            </a:r>
            <a:r>
              <a:rPr lang="en-US" sz="1000" dirty="0" smtClean="0"/>
              <a:t> CE, Cooper N. Hematology Am </a:t>
            </a:r>
            <a:r>
              <a:rPr lang="en-US" sz="1000" dirty="0" err="1" smtClean="0"/>
              <a:t>Soc</a:t>
            </a:r>
            <a:r>
              <a:rPr lang="en-US" sz="1000" dirty="0" smtClean="0"/>
              <a:t> </a:t>
            </a:r>
            <a:r>
              <a:rPr lang="en-US" sz="1000" dirty="0" err="1" smtClean="0"/>
              <a:t>Hematol</a:t>
            </a:r>
            <a:r>
              <a:rPr lang="en-US" sz="1000" dirty="0" smtClean="0"/>
              <a:t> </a:t>
            </a:r>
            <a:r>
              <a:rPr lang="en-US" sz="1000" dirty="0" err="1" smtClean="0"/>
              <a:t>Educ</a:t>
            </a:r>
            <a:r>
              <a:rPr lang="en-US" sz="1000" dirty="0" smtClean="0"/>
              <a:t> Program. 2018:568-75</a:t>
            </a:r>
            <a:endParaRPr lang="en-US" sz="1000" dirty="0"/>
          </a:p>
        </p:txBody>
      </p:sp>
    </p:spTree>
    <p:extLst>
      <p:ext uri="{BB962C8B-B14F-4D97-AF65-F5344CB8AC3E}">
        <p14:creationId xmlns:p14="http://schemas.microsoft.com/office/powerpoint/2010/main" val="3309109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Watch-and-Wait Strategy in First-Line</a:t>
            </a:r>
            <a:endParaRPr lang="en-US" dirty="0"/>
          </a:p>
        </p:txBody>
      </p:sp>
      <p:sp>
        <p:nvSpPr>
          <p:cNvPr id="4" name="Rectangle 3">
            <a:extLst>
              <a:ext uri="{FF2B5EF4-FFF2-40B4-BE49-F238E27FC236}">
                <a16:creationId xmlns:a16="http://schemas.microsoft.com/office/drawing/2014/main" id="{3BF3F341-86F0-4A81-BD27-5D950367F3B2}"/>
              </a:ext>
            </a:extLst>
          </p:cNvPr>
          <p:cNvSpPr/>
          <p:nvPr/>
        </p:nvSpPr>
        <p:spPr>
          <a:xfrm>
            <a:off x="2513974" y="1690688"/>
            <a:ext cx="7772400" cy="3462486"/>
          </a:xfrm>
          <a:prstGeom prst="rect">
            <a:avLst/>
          </a:prstGeom>
        </p:spPr>
        <p:txBody>
          <a:bodyPr wrap="square">
            <a:spAutoFit/>
          </a:bodyPr>
          <a:lstStyle/>
          <a:p>
            <a:pPr defTabSz="914274">
              <a:spcAft>
                <a:spcPts val="600"/>
              </a:spcAft>
            </a:pPr>
            <a:r>
              <a:rPr lang="fy-NL" sz="1500" b="1" dirty="0">
                <a:solidFill>
                  <a:srgbClr val="C00000"/>
                </a:solidFill>
                <a:latin typeface="Arial" panose="020B0604020202020204"/>
              </a:rPr>
              <a:t>Definition</a:t>
            </a:r>
          </a:p>
          <a:p>
            <a:pPr marL="228600" indent="-228600" defTabSz="914274">
              <a:spcAft>
                <a:spcPts val="1200"/>
              </a:spcAft>
              <a:buFont typeface="Arial" panose="020B0604020202020204" pitchFamily="34" charset="0"/>
              <a:buChar char="•"/>
            </a:pPr>
            <a:r>
              <a:rPr lang="fy-NL" sz="1400" dirty="0">
                <a:solidFill>
                  <a:srgbClr val="000000"/>
                </a:solidFill>
                <a:latin typeface="Arial" panose="020B0604020202020204"/>
              </a:rPr>
              <a:t>The watch-and-wait strategy consists of observation-only with </a:t>
            </a:r>
            <a:r>
              <a:rPr lang="fy-NL" sz="1400" dirty="0">
                <a:solidFill>
                  <a:srgbClr val="4472C4"/>
                </a:solidFill>
                <a:latin typeface="Arial" panose="020B0604020202020204"/>
              </a:rPr>
              <a:t>regular platelet counts performed</a:t>
            </a:r>
            <a:r>
              <a:rPr lang="fy-NL" sz="1400" baseline="30000" dirty="0">
                <a:solidFill>
                  <a:srgbClr val="000000"/>
                </a:solidFill>
                <a:latin typeface="Arial" panose="020B0604020202020204"/>
              </a:rPr>
              <a:t>1</a:t>
            </a:r>
            <a:endParaRPr lang="fy-NL" sz="1350" dirty="0">
              <a:solidFill>
                <a:srgbClr val="000000"/>
              </a:solidFill>
              <a:latin typeface="Arial" panose="020B0604020202020204" pitchFamily="34" charset="0"/>
              <a:cs typeface="Arial" panose="020B0604020202020204" pitchFamily="34" charset="0"/>
            </a:endParaRPr>
          </a:p>
          <a:p>
            <a:pPr defTabSz="914274">
              <a:spcAft>
                <a:spcPts val="600"/>
              </a:spcAft>
            </a:pPr>
            <a:r>
              <a:rPr lang="fy-NL" sz="1500" b="1" dirty="0">
                <a:solidFill>
                  <a:srgbClr val="C00000"/>
                </a:solidFill>
                <a:latin typeface="Arial" panose="020B0604020202020204" pitchFamily="34" charset="0"/>
                <a:cs typeface="Arial" panose="020B0604020202020204" pitchFamily="34" charset="0"/>
              </a:rPr>
              <a:t>Eligibility criteria</a:t>
            </a:r>
          </a:p>
          <a:p>
            <a:pPr marL="228600" indent="-228600" defTabSz="914274">
              <a:spcAft>
                <a:spcPts val="600"/>
              </a:spcAft>
              <a:buFont typeface="Arial" panose="020B0604020202020204" pitchFamily="34" charset="0"/>
              <a:buChar char="•"/>
            </a:pPr>
            <a:r>
              <a:rPr lang="en-US" sz="1350" dirty="0">
                <a:solidFill>
                  <a:srgbClr val="000000"/>
                </a:solidFill>
                <a:latin typeface="Arial" panose="020B0604020202020204" pitchFamily="34" charset="0"/>
                <a:cs typeface="Arial" panose="020B0604020202020204" pitchFamily="34" charset="0"/>
              </a:rPr>
              <a:t>Watchful waiting may be appropriate in a </a:t>
            </a:r>
            <a:r>
              <a:rPr lang="en-US" sz="1350" dirty="0">
                <a:solidFill>
                  <a:srgbClr val="4472C4"/>
                </a:solidFill>
                <a:latin typeface="Arial" panose="020B0604020202020204" pitchFamily="34" charset="0"/>
                <a:cs typeface="Arial" panose="020B0604020202020204" pitchFamily="34" charset="0"/>
              </a:rPr>
              <a:t>restricted number </a:t>
            </a:r>
            <a:r>
              <a:rPr lang="en-US" sz="1350" dirty="0">
                <a:solidFill>
                  <a:srgbClr val="000000"/>
                </a:solidFill>
                <a:latin typeface="Arial" panose="020B0604020202020204" pitchFamily="34" charset="0"/>
                <a:cs typeface="Arial" panose="020B0604020202020204" pitchFamily="34" charset="0"/>
              </a:rPr>
              <a:t>of patients with </a:t>
            </a:r>
            <a:r>
              <a:rPr lang="en-US" sz="1350" dirty="0">
                <a:solidFill>
                  <a:srgbClr val="4472C4"/>
                </a:solidFill>
                <a:latin typeface="Arial" panose="020B0604020202020204" pitchFamily="34" charset="0"/>
                <a:cs typeface="Arial" panose="020B0604020202020204" pitchFamily="34" charset="0"/>
              </a:rPr>
              <a:t>asymptomatic/mild ITP </a:t>
            </a:r>
            <a:r>
              <a:rPr lang="en-US" sz="1350" dirty="0">
                <a:solidFill>
                  <a:srgbClr val="000000"/>
                </a:solidFill>
                <a:latin typeface="Arial" panose="020B0604020202020204" pitchFamily="34" charset="0"/>
                <a:cs typeface="Arial" panose="020B0604020202020204" pitchFamily="34" charset="0"/>
              </a:rPr>
              <a:t>at diagnosis</a:t>
            </a:r>
            <a:r>
              <a:rPr lang="en-US" sz="1350" baseline="30000" dirty="0">
                <a:solidFill>
                  <a:srgbClr val="000000"/>
                </a:solidFill>
                <a:latin typeface="Arial" panose="020B0604020202020204" pitchFamily="34" charset="0"/>
                <a:cs typeface="Arial" panose="020B0604020202020204" pitchFamily="34" charset="0"/>
              </a:rPr>
              <a:t>1</a:t>
            </a:r>
          </a:p>
          <a:p>
            <a:pPr marL="228600" indent="-228600" defTabSz="914274">
              <a:spcAft>
                <a:spcPts val="300"/>
              </a:spcAft>
              <a:buFont typeface="Arial" panose="020B0604020202020204" pitchFamily="34" charset="0"/>
              <a:buChar char="•"/>
            </a:pPr>
            <a:r>
              <a:rPr lang="fy-NL" sz="1350" dirty="0">
                <a:solidFill>
                  <a:srgbClr val="000000"/>
                </a:solidFill>
                <a:latin typeface="Arial" panose="020B0604020202020204" pitchFamily="34" charset="0"/>
                <a:cs typeface="Arial" panose="020B0604020202020204" pitchFamily="34" charset="0"/>
              </a:rPr>
              <a:t>Age is associated with the occurrence of bleeding at diagnosis, thus this strategy is:</a:t>
            </a:r>
            <a:r>
              <a:rPr lang="fy-NL" sz="1350" baseline="30000" dirty="0">
                <a:solidFill>
                  <a:srgbClr val="000000"/>
                </a:solidFill>
                <a:latin typeface="Arial" panose="020B0604020202020204" pitchFamily="34" charset="0"/>
                <a:cs typeface="Arial" panose="020B0604020202020204" pitchFamily="34" charset="0"/>
              </a:rPr>
              <a:t>2</a:t>
            </a:r>
            <a:endParaRPr lang="fy-NL" sz="1350" dirty="0">
              <a:solidFill>
                <a:srgbClr val="000000"/>
              </a:solidFill>
              <a:latin typeface="Arial" panose="020B0604020202020204" pitchFamily="34" charset="0"/>
              <a:cs typeface="Arial" panose="020B0604020202020204" pitchFamily="34" charset="0"/>
            </a:endParaRPr>
          </a:p>
          <a:p>
            <a:pPr lvl="1" indent="-228600" defTabSz="914274">
              <a:spcAft>
                <a:spcPts val="300"/>
              </a:spcAft>
              <a:buFont typeface="Arial" panose="020B0604020202020204" pitchFamily="34" charset="0"/>
              <a:buChar char="–"/>
            </a:pPr>
            <a:r>
              <a:rPr lang="fy-NL" sz="1200" dirty="0">
                <a:solidFill>
                  <a:srgbClr val="4472C4"/>
                </a:solidFill>
                <a:latin typeface="Arial" panose="020B0604020202020204" pitchFamily="34" charset="0"/>
                <a:cs typeface="Arial" panose="020B0604020202020204" pitchFamily="34" charset="0"/>
              </a:rPr>
              <a:t>Recommended</a:t>
            </a:r>
            <a:r>
              <a:rPr lang="fy-NL" sz="1200" dirty="0">
                <a:solidFill>
                  <a:srgbClr val="000000"/>
                </a:solidFill>
                <a:latin typeface="Arial" panose="020B0604020202020204" pitchFamily="34" charset="0"/>
                <a:cs typeface="Arial" panose="020B0604020202020204" pitchFamily="34" charset="0"/>
              </a:rPr>
              <a:t> in </a:t>
            </a:r>
            <a:r>
              <a:rPr lang="fy-NL" sz="1200" dirty="0">
                <a:solidFill>
                  <a:srgbClr val="4472C4"/>
                </a:solidFill>
                <a:latin typeface="Arial" panose="020B0604020202020204" pitchFamily="34" charset="0"/>
                <a:cs typeface="Arial" panose="020B0604020202020204" pitchFamily="34" charset="0"/>
              </a:rPr>
              <a:t>children with no sign of bleeding</a:t>
            </a:r>
          </a:p>
          <a:p>
            <a:pPr lvl="1" indent="-228600" defTabSz="914274">
              <a:spcAft>
                <a:spcPts val="300"/>
              </a:spcAft>
              <a:buFont typeface="Arial" panose="020B0604020202020204" pitchFamily="34" charset="0"/>
              <a:buChar char="–"/>
            </a:pPr>
            <a:r>
              <a:rPr lang="fy-NL" sz="1200" dirty="0">
                <a:solidFill>
                  <a:srgbClr val="4472C4"/>
                </a:solidFill>
                <a:latin typeface="Arial" panose="020B0604020202020204" pitchFamily="34" charset="0"/>
                <a:cs typeface="Arial" panose="020B0604020202020204" pitchFamily="34" charset="0"/>
              </a:rPr>
              <a:t>Not recommended </a:t>
            </a:r>
            <a:r>
              <a:rPr lang="fy-NL" sz="1200" dirty="0">
                <a:solidFill>
                  <a:srgbClr val="000000"/>
                </a:solidFill>
                <a:latin typeface="Arial" panose="020B0604020202020204" pitchFamily="34" charset="0"/>
                <a:cs typeface="Arial" panose="020B0604020202020204" pitchFamily="34" charset="0"/>
              </a:rPr>
              <a:t>in </a:t>
            </a:r>
            <a:r>
              <a:rPr lang="fy-NL" sz="1200" dirty="0">
                <a:solidFill>
                  <a:srgbClr val="4472C4"/>
                </a:solidFill>
                <a:latin typeface="Arial" panose="020B0604020202020204" pitchFamily="34" charset="0"/>
                <a:cs typeface="Arial" panose="020B0604020202020204" pitchFamily="34" charset="0"/>
              </a:rPr>
              <a:t>adult</a:t>
            </a:r>
            <a:r>
              <a:rPr lang="fy-NL" sz="1200" dirty="0">
                <a:solidFill>
                  <a:srgbClr val="000000"/>
                </a:solidFill>
                <a:latin typeface="Arial" panose="020B0604020202020204" pitchFamily="34" charset="0"/>
                <a:cs typeface="Arial" panose="020B0604020202020204" pitchFamily="34" charset="0"/>
              </a:rPr>
              <a:t> patients with </a:t>
            </a:r>
            <a:r>
              <a:rPr lang="fy-NL" sz="1200" dirty="0">
                <a:solidFill>
                  <a:srgbClr val="4472C4"/>
                </a:solidFill>
                <a:latin typeface="Arial" panose="020B0604020202020204" pitchFamily="34" charset="0"/>
                <a:cs typeface="Arial" panose="020B0604020202020204" pitchFamily="34" charset="0"/>
              </a:rPr>
              <a:t>platelet counts ˂ 30 x 10</a:t>
            </a:r>
            <a:r>
              <a:rPr lang="fy-NL" sz="1200" baseline="30000" dirty="0">
                <a:solidFill>
                  <a:srgbClr val="4472C4"/>
                </a:solidFill>
                <a:latin typeface="Arial" panose="020B0604020202020204" pitchFamily="34" charset="0"/>
                <a:cs typeface="Arial" panose="020B0604020202020204" pitchFamily="34" charset="0"/>
              </a:rPr>
              <a:t>9</a:t>
            </a:r>
            <a:r>
              <a:rPr lang="fy-NL" sz="1200" dirty="0">
                <a:solidFill>
                  <a:srgbClr val="4472C4"/>
                </a:solidFill>
                <a:latin typeface="Arial" panose="020B0604020202020204" pitchFamily="34" charset="0"/>
                <a:cs typeface="Arial" panose="020B0604020202020204" pitchFamily="34" charset="0"/>
              </a:rPr>
              <a:t>/L</a:t>
            </a:r>
          </a:p>
          <a:p>
            <a:pPr lvl="1" indent="-228600" defTabSz="914274">
              <a:spcAft>
                <a:spcPts val="600"/>
              </a:spcAft>
              <a:buFont typeface="Arial" panose="020B0604020202020204" pitchFamily="34" charset="0"/>
              <a:buChar char="–"/>
            </a:pPr>
            <a:r>
              <a:rPr lang="fy-NL" sz="1200" dirty="0">
                <a:solidFill>
                  <a:srgbClr val="4472C4"/>
                </a:solidFill>
                <a:latin typeface="Arial" panose="020B0604020202020204" pitchFamily="34" charset="0"/>
                <a:cs typeface="Arial" panose="020B0604020202020204" pitchFamily="34" charset="0"/>
              </a:rPr>
              <a:t>Not recommended </a:t>
            </a:r>
            <a:r>
              <a:rPr lang="fy-NL" sz="1200" dirty="0">
                <a:solidFill>
                  <a:srgbClr val="000000"/>
                </a:solidFill>
                <a:latin typeface="Arial" panose="020B0604020202020204" pitchFamily="34" charset="0"/>
                <a:cs typeface="Arial" panose="020B0604020202020204" pitchFamily="34" charset="0"/>
              </a:rPr>
              <a:t>in </a:t>
            </a:r>
            <a:r>
              <a:rPr lang="fy-NL" sz="1200" dirty="0">
                <a:solidFill>
                  <a:srgbClr val="4472C4"/>
                </a:solidFill>
                <a:latin typeface="Arial" panose="020B0604020202020204" pitchFamily="34" charset="0"/>
                <a:cs typeface="Arial" panose="020B0604020202020204" pitchFamily="34" charset="0"/>
              </a:rPr>
              <a:t>elderly </a:t>
            </a:r>
            <a:r>
              <a:rPr lang="fy-NL" sz="1200" dirty="0">
                <a:solidFill>
                  <a:srgbClr val="000000"/>
                </a:solidFill>
                <a:latin typeface="Arial" panose="020B0604020202020204" pitchFamily="34" charset="0"/>
                <a:cs typeface="Arial" panose="020B0604020202020204" pitchFamily="34" charset="0"/>
              </a:rPr>
              <a:t>patients who are at </a:t>
            </a:r>
            <a:r>
              <a:rPr lang="fy-NL" sz="1200" dirty="0">
                <a:solidFill>
                  <a:srgbClr val="4472C4"/>
                </a:solidFill>
                <a:latin typeface="Arial" panose="020B0604020202020204" pitchFamily="34" charset="0"/>
                <a:cs typeface="Arial" panose="020B0604020202020204" pitchFamily="34" charset="0"/>
              </a:rPr>
              <a:t>higher risk of bleeding</a:t>
            </a:r>
            <a:endParaRPr lang="en-US" sz="1200" baseline="30000" dirty="0">
              <a:solidFill>
                <a:srgbClr val="4472C4"/>
              </a:solidFill>
              <a:latin typeface="Arial" panose="020B0604020202020204" pitchFamily="34" charset="0"/>
              <a:cs typeface="Arial" panose="020B0604020202020204" pitchFamily="34" charset="0"/>
            </a:endParaRPr>
          </a:p>
          <a:p>
            <a:pPr defTabSz="914274">
              <a:spcAft>
                <a:spcPts val="600"/>
              </a:spcAft>
            </a:pPr>
            <a:r>
              <a:rPr lang="en-US" sz="1500" b="1" dirty="0">
                <a:solidFill>
                  <a:srgbClr val="C00000"/>
                </a:solidFill>
                <a:latin typeface="Arial" panose="020B0604020202020204" pitchFamily="34" charset="0"/>
                <a:cs typeface="Arial" panose="020B0604020202020204" pitchFamily="34" charset="0"/>
              </a:rPr>
              <a:t>Rationale for the early treatment of patients with ITP</a:t>
            </a:r>
          </a:p>
          <a:p>
            <a:pPr marL="228600" indent="-228600" defTabSz="914274">
              <a:spcAft>
                <a:spcPts val="600"/>
              </a:spcAft>
              <a:buFont typeface="Arial" panose="020B0604020202020204" pitchFamily="34" charset="0"/>
              <a:buChar char="•"/>
            </a:pPr>
            <a:r>
              <a:rPr lang="en-US" sz="1350" dirty="0">
                <a:solidFill>
                  <a:srgbClr val="000000"/>
                </a:solidFill>
                <a:latin typeface="Arial" panose="020B0604020202020204" pitchFamily="34" charset="0"/>
                <a:cs typeface="Arial" panose="020B0604020202020204" pitchFamily="34" charset="0"/>
              </a:rPr>
              <a:t>There is increasing evidence showing that </a:t>
            </a:r>
            <a:r>
              <a:rPr lang="en-US" sz="1350" dirty="0">
                <a:solidFill>
                  <a:srgbClr val="4472C4"/>
                </a:solidFill>
                <a:latin typeface="Arial" panose="020B0604020202020204" pitchFamily="34" charset="0"/>
                <a:cs typeface="Arial" panose="020B0604020202020204" pitchFamily="34" charset="0"/>
              </a:rPr>
              <a:t>early treatment </a:t>
            </a:r>
            <a:r>
              <a:rPr lang="en-US" sz="1350" dirty="0">
                <a:solidFill>
                  <a:srgbClr val="000000"/>
                </a:solidFill>
                <a:latin typeface="Arial" panose="020B0604020202020204" pitchFamily="34" charset="0"/>
                <a:cs typeface="Arial" panose="020B0604020202020204" pitchFamily="34" charset="0"/>
              </a:rPr>
              <a:t>is associated with a </a:t>
            </a:r>
            <a:r>
              <a:rPr lang="en-US" sz="1350" dirty="0">
                <a:solidFill>
                  <a:srgbClr val="4472C4"/>
                </a:solidFill>
                <a:latin typeface="Arial" panose="020B0604020202020204" pitchFamily="34" charset="0"/>
                <a:cs typeface="Arial" panose="020B0604020202020204" pitchFamily="34" charset="0"/>
              </a:rPr>
              <a:t>higher chance of response </a:t>
            </a:r>
            <a:r>
              <a:rPr lang="en-US" sz="1350" dirty="0">
                <a:solidFill>
                  <a:srgbClr val="000000"/>
                </a:solidFill>
                <a:latin typeface="Arial" panose="020B0604020202020204" pitchFamily="34" charset="0"/>
                <a:cs typeface="Arial" panose="020B0604020202020204" pitchFamily="34" charset="0"/>
              </a:rPr>
              <a:t>and </a:t>
            </a:r>
            <a:r>
              <a:rPr lang="en-US" sz="1350" dirty="0">
                <a:solidFill>
                  <a:srgbClr val="4472C4"/>
                </a:solidFill>
                <a:latin typeface="Arial" panose="020B0604020202020204" pitchFamily="34" charset="0"/>
                <a:cs typeface="Arial" panose="020B0604020202020204" pitchFamily="34" charset="0"/>
              </a:rPr>
              <a:t>long-term remission</a:t>
            </a:r>
            <a:r>
              <a:rPr lang="en-US" sz="1350" baseline="30000" dirty="0">
                <a:solidFill>
                  <a:srgbClr val="4472C4"/>
                </a:solidFill>
                <a:latin typeface="Arial" panose="020B0604020202020204" pitchFamily="34" charset="0"/>
                <a:cs typeface="Arial" panose="020B0604020202020204" pitchFamily="34" charset="0"/>
              </a:rPr>
              <a:t>2</a:t>
            </a:r>
          </a:p>
        </p:txBody>
      </p:sp>
      <p:sp>
        <p:nvSpPr>
          <p:cNvPr id="5" name="TextBox 4"/>
          <p:cNvSpPr txBox="1"/>
          <p:nvPr/>
        </p:nvSpPr>
        <p:spPr>
          <a:xfrm>
            <a:off x="2608446" y="5986914"/>
            <a:ext cx="4831882" cy="400110"/>
          </a:xfrm>
          <a:prstGeom prst="rect">
            <a:avLst/>
          </a:prstGeom>
          <a:noFill/>
        </p:spPr>
        <p:txBody>
          <a:bodyPr wrap="square" rtlCol="0">
            <a:spAutoFit/>
          </a:bodyPr>
          <a:lstStyle/>
          <a:p>
            <a:r>
              <a:rPr lang="da-DK" sz="1000" dirty="0" smtClean="0"/>
              <a:t>1. </a:t>
            </a:r>
            <a:r>
              <a:rPr lang="da-DK" sz="1000" dirty="0" err="1" smtClean="0"/>
              <a:t>Neunert</a:t>
            </a:r>
            <a:r>
              <a:rPr lang="da-DK" sz="1000" dirty="0" smtClean="0"/>
              <a:t> C, et al. Blood. 2011;117:4190-207. </a:t>
            </a:r>
          </a:p>
          <a:p>
            <a:r>
              <a:rPr lang="da-DK" sz="1000" dirty="0" smtClean="0"/>
              <a:t>2. </a:t>
            </a:r>
            <a:r>
              <a:rPr lang="da-DK" sz="1000" dirty="0" err="1" smtClean="0"/>
              <a:t>Doobaree</a:t>
            </a:r>
            <a:r>
              <a:rPr lang="da-DK" sz="1000" dirty="0" smtClean="0"/>
              <a:t> U, et al. </a:t>
            </a:r>
            <a:r>
              <a:rPr lang="da-DK" sz="1000" dirty="0" err="1" smtClean="0"/>
              <a:t>Presented</a:t>
            </a:r>
            <a:r>
              <a:rPr lang="da-DK" sz="1000" dirty="0" smtClean="0"/>
              <a:t> at EHA 2018; abstract E1430</a:t>
            </a:r>
            <a:endParaRPr lang="en-US" sz="1000" dirty="0"/>
          </a:p>
        </p:txBody>
      </p:sp>
    </p:spTree>
    <p:extLst>
      <p:ext uri="{BB962C8B-B14F-4D97-AF65-F5344CB8AC3E}">
        <p14:creationId xmlns:p14="http://schemas.microsoft.com/office/powerpoint/2010/main" val="1699480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Watch-and-Wait Strategy in First-Line</a:t>
            </a:r>
            <a:endParaRPr lang="en-US" dirty="0"/>
          </a:p>
        </p:txBody>
      </p:sp>
      <p:sp>
        <p:nvSpPr>
          <p:cNvPr id="4" name="Content Placeholder 9">
            <a:extLst>
              <a:ext uri="{FF2B5EF4-FFF2-40B4-BE49-F238E27FC236}">
                <a16:creationId xmlns:a16="http://schemas.microsoft.com/office/drawing/2014/main" id="{57215D2A-3BCB-4BCF-ACA3-60971A3DC73F}"/>
              </a:ext>
            </a:extLst>
          </p:cNvPr>
          <p:cNvSpPr txBox="1">
            <a:spLocks/>
          </p:cNvSpPr>
          <p:nvPr/>
        </p:nvSpPr>
        <p:spPr>
          <a:xfrm>
            <a:off x="2506180" y="1567669"/>
            <a:ext cx="3886199" cy="89916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y-NL" sz="1350" b="1" dirty="0">
                <a:solidFill>
                  <a:srgbClr val="C00000"/>
                </a:solidFill>
                <a:latin typeface="Arial" panose="020B0604020202020204"/>
              </a:rPr>
              <a:t>Recommended in:</a:t>
            </a:r>
          </a:p>
          <a:p>
            <a:r>
              <a:rPr lang="fy-NL" sz="1350" dirty="0">
                <a:solidFill>
                  <a:srgbClr val="000000"/>
                </a:solidFill>
                <a:latin typeface="Arial" panose="020B0604020202020204"/>
              </a:rPr>
              <a:t>Children with no bleeding</a:t>
            </a:r>
          </a:p>
          <a:p>
            <a:r>
              <a:rPr lang="fy-NL" sz="1350" dirty="0">
                <a:solidFill>
                  <a:srgbClr val="000000"/>
                </a:solidFill>
                <a:latin typeface="Arial" panose="020B0604020202020204"/>
              </a:rPr>
              <a:t>Adults with platelet counts &gt; 30 x 10</a:t>
            </a:r>
            <a:r>
              <a:rPr lang="fy-NL" sz="1350" baseline="30000" dirty="0">
                <a:solidFill>
                  <a:srgbClr val="000000"/>
                </a:solidFill>
                <a:latin typeface="Arial" panose="020B0604020202020204"/>
              </a:rPr>
              <a:t>9</a:t>
            </a:r>
            <a:r>
              <a:rPr lang="fy-NL" sz="1350" dirty="0">
                <a:solidFill>
                  <a:srgbClr val="000000"/>
                </a:solidFill>
                <a:latin typeface="Arial" panose="020B0604020202020204"/>
              </a:rPr>
              <a:t>/L</a:t>
            </a:r>
          </a:p>
        </p:txBody>
      </p:sp>
      <p:sp>
        <p:nvSpPr>
          <p:cNvPr id="5" name="TextBox 4">
            <a:extLst>
              <a:ext uri="{FF2B5EF4-FFF2-40B4-BE49-F238E27FC236}">
                <a16:creationId xmlns:a16="http://schemas.microsoft.com/office/drawing/2014/main" id="{363D3B15-1FF5-4783-BB3F-79704D623D1C}"/>
              </a:ext>
            </a:extLst>
          </p:cNvPr>
          <p:cNvSpPr txBox="1"/>
          <p:nvPr/>
        </p:nvSpPr>
        <p:spPr>
          <a:xfrm>
            <a:off x="2471242" y="3135879"/>
            <a:ext cx="3733800" cy="1292662"/>
          </a:xfrm>
          <a:prstGeom prst="rect">
            <a:avLst/>
          </a:prstGeom>
          <a:noFill/>
        </p:spPr>
        <p:txBody>
          <a:bodyPr wrap="square" rtlCol="0">
            <a:spAutoFit/>
          </a:bodyPr>
          <a:lstStyle/>
          <a:p>
            <a:pPr marL="228600" indent="-228600" defTabSz="914274" fontAlgn="base">
              <a:spcAft>
                <a:spcPts val="600"/>
              </a:spcAft>
              <a:buFont typeface="Arial" panose="020B0604020202020204" pitchFamily="34" charset="0"/>
              <a:buChar char="•"/>
            </a:pPr>
            <a:r>
              <a:rPr lang="en-GB" sz="1350" dirty="0">
                <a:solidFill>
                  <a:srgbClr val="4472C4"/>
                </a:solidFill>
                <a:latin typeface="Arial" panose="020B0604020202020204"/>
              </a:rPr>
              <a:t>Spontaneous remission </a:t>
            </a:r>
            <a:r>
              <a:rPr lang="en-GB" sz="1350" dirty="0">
                <a:solidFill>
                  <a:srgbClr val="000000"/>
                </a:solidFill>
                <a:latin typeface="Arial" panose="020B0604020202020204"/>
              </a:rPr>
              <a:t>in up to 10% of children per year</a:t>
            </a:r>
            <a:endParaRPr lang="en-US" sz="1350" dirty="0">
              <a:solidFill>
                <a:srgbClr val="000000"/>
              </a:solidFill>
              <a:latin typeface="Arial" panose="020B0604020202020204"/>
            </a:endParaRPr>
          </a:p>
          <a:p>
            <a:pPr marL="228600" indent="-228600" defTabSz="914274" fontAlgn="base">
              <a:spcAft>
                <a:spcPts val="600"/>
              </a:spcAft>
              <a:buFont typeface="Arial" panose="020B0604020202020204" pitchFamily="34" charset="0"/>
              <a:buChar char="•"/>
            </a:pPr>
            <a:r>
              <a:rPr lang="en-GB" sz="1350" dirty="0">
                <a:solidFill>
                  <a:srgbClr val="000000"/>
                </a:solidFill>
                <a:latin typeface="Arial" panose="020B0604020202020204"/>
              </a:rPr>
              <a:t>Children with no bleeding and adults with </a:t>
            </a:r>
            <a:br>
              <a:rPr lang="en-GB" sz="1350" dirty="0">
                <a:solidFill>
                  <a:srgbClr val="000000"/>
                </a:solidFill>
                <a:latin typeface="Arial" panose="020B0604020202020204"/>
              </a:rPr>
            </a:br>
            <a:r>
              <a:rPr lang="fy-NL" sz="1350" dirty="0">
                <a:solidFill>
                  <a:srgbClr val="000000"/>
                </a:solidFill>
                <a:latin typeface="Arial" panose="020B0604020202020204"/>
              </a:rPr>
              <a:t>&gt; 30 x 10</a:t>
            </a:r>
            <a:r>
              <a:rPr lang="fy-NL" sz="1350" baseline="30000" dirty="0">
                <a:solidFill>
                  <a:srgbClr val="000000"/>
                </a:solidFill>
                <a:latin typeface="Arial" panose="020B0604020202020204"/>
              </a:rPr>
              <a:t>9</a:t>
            </a:r>
            <a:r>
              <a:rPr lang="fy-NL" sz="1350" dirty="0">
                <a:solidFill>
                  <a:srgbClr val="000000"/>
                </a:solidFill>
                <a:latin typeface="Arial" panose="020B0604020202020204"/>
              </a:rPr>
              <a:t>/L</a:t>
            </a:r>
            <a:r>
              <a:rPr lang="en-GB" sz="1350" dirty="0">
                <a:solidFill>
                  <a:srgbClr val="000000"/>
                </a:solidFill>
                <a:latin typeface="Arial" panose="020B0604020202020204"/>
              </a:rPr>
              <a:t> could be </a:t>
            </a:r>
            <a:r>
              <a:rPr lang="en-GB" sz="1350" dirty="0">
                <a:solidFill>
                  <a:srgbClr val="4472C4"/>
                </a:solidFill>
                <a:latin typeface="Arial" panose="020B0604020202020204"/>
              </a:rPr>
              <a:t>free of treatment</a:t>
            </a:r>
            <a:endParaRPr lang="en-US" sz="1350" dirty="0">
              <a:solidFill>
                <a:srgbClr val="4472C4"/>
              </a:solidFill>
              <a:latin typeface="Arial" panose="020B0604020202020204"/>
            </a:endParaRPr>
          </a:p>
          <a:p>
            <a:pPr marL="228600" indent="-228600" defTabSz="914274" fontAlgn="base">
              <a:spcAft>
                <a:spcPts val="600"/>
              </a:spcAft>
              <a:buFont typeface="Arial" panose="020B0604020202020204" pitchFamily="34" charset="0"/>
              <a:buChar char="•"/>
            </a:pPr>
            <a:r>
              <a:rPr lang="en-GB" sz="1350" dirty="0">
                <a:solidFill>
                  <a:srgbClr val="4472C4"/>
                </a:solidFill>
                <a:latin typeface="Arial" panose="020B0604020202020204"/>
              </a:rPr>
              <a:t>Inexpensive</a:t>
            </a:r>
            <a:endParaRPr lang="en-US" sz="1350" dirty="0">
              <a:solidFill>
                <a:srgbClr val="4472C4"/>
              </a:solidFill>
              <a:latin typeface="Arial" panose="020B0604020202020204"/>
            </a:endParaRPr>
          </a:p>
        </p:txBody>
      </p:sp>
      <p:sp>
        <p:nvSpPr>
          <p:cNvPr id="6" name="TextBox 5">
            <a:extLst>
              <a:ext uri="{FF2B5EF4-FFF2-40B4-BE49-F238E27FC236}">
                <a16:creationId xmlns:a16="http://schemas.microsoft.com/office/drawing/2014/main" id="{729D78E6-F53C-46D6-A50F-1DD03562A025}"/>
              </a:ext>
            </a:extLst>
          </p:cNvPr>
          <p:cNvSpPr txBox="1"/>
          <p:nvPr/>
        </p:nvSpPr>
        <p:spPr>
          <a:xfrm>
            <a:off x="2513269" y="2781822"/>
            <a:ext cx="3581400" cy="307777"/>
          </a:xfrm>
          <a:prstGeom prst="rect">
            <a:avLst/>
          </a:prstGeom>
          <a:solidFill>
            <a:srgbClr val="70AD47"/>
          </a:solidFill>
        </p:spPr>
        <p:txBody>
          <a:bodyPr wrap="square" rtlCol="0">
            <a:spAutoFit/>
          </a:bodyPr>
          <a:lstStyle/>
          <a:p>
            <a:pPr marL="0" marR="0" lvl="0" indent="0" algn="ctr" defTabSz="91427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panose="020B0604020202020204"/>
              </a:rPr>
              <a:t>PROS</a:t>
            </a:r>
          </a:p>
        </p:txBody>
      </p:sp>
      <p:sp>
        <p:nvSpPr>
          <p:cNvPr id="7" name="TextBox 6">
            <a:extLst>
              <a:ext uri="{FF2B5EF4-FFF2-40B4-BE49-F238E27FC236}">
                <a16:creationId xmlns:a16="http://schemas.microsoft.com/office/drawing/2014/main" id="{34A0196C-827F-4A53-B005-D73254CE11BA}"/>
              </a:ext>
            </a:extLst>
          </p:cNvPr>
          <p:cNvSpPr txBox="1"/>
          <p:nvPr/>
        </p:nvSpPr>
        <p:spPr>
          <a:xfrm>
            <a:off x="6534696" y="2786104"/>
            <a:ext cx="3581400" cy="307777"/>
          </a:xfrm>
          <a:prstGeom prst="rect">
            <a:avLst/>
          </a:prstGeom>
          <a:solidFill>
            <a:srgbClr val="C00000"/>
          </a:solidFill>
        </p:spPr>
        <p:txBody>
          <a:bodyPr wrap="square" rtlCol="0" anchor="ctr">
            <a:spAutoFit/>
          </a:bodyPr>
          <a:lstStyle/>
          <a:p>
            <a:pPr marL="0" marR="0" lvl="0" indent="0" algn="ctr" defTabSz="91427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panose="020B0604020202020204"/>
              </a:rPr>
              <a:t>CONS</a:t>
            </a:r>
          </a:p>
        </p:txBody>
      </p:sp>
      <p:sp>
        <p:nvSpPr>
          <p:cNvPr id="8" name="TextBox 7">
            <a:extLst>
              <a:ext uri="{FF2B5EF4-FFF2-40B4-BE49-F238E27FC236}">
                <a16:creationId xmlns:a16="http://schemas.microsoft.com/office/drawing/2014/main" id="{56620115-6E41-40B4-BB4C-668926A8AB4A}"/>
              </a:ext>
            </a:extLst>
          </p:cNvPr>
          <p:cNvSpPr txBox="1"/>
          <p:nvPr/>
        </p:nvSpPr>
        <p:spPr>
          <a:xfrm>
            <a:off x="6422167" y="3135879"/>
            <a:ext cx="3856057" cy="2269852"/>
          </a:xfrm>
          <a:prstGeom prst="rect">
            <a:avLst/>
          </a:prstGeom>
          <a:noFill/>
        </p:spPr>
        <p:txBody>
          <a:bodyPr wrap="square" rtlCol="0">
            <a:spAutoFit/>
          </a:bodyPr>
          <a:lstStyle/>
          <a:p>
            <a:pPr marL="228600" indent="-228600" defTabSz="914274" fontAlgn="base">
              <a:spcAft>
                <a:spcPts val="600"/>
              </a:spcAft>
              <a:buFont typeface="Arial" panose="020B0604020202020204" pitchFamily="34" charset="0"/>
              <a:buChar char="•"/>
            </a:pPr>
            <a:r>
              <a:rPr lang="en-GB" sz="1350" dirty="0">
                <a:solidFill>
                  <a:srgbClr val="000000"/>
                </a:solidFill>
                <a:latin typeface="Arial" panose="020B0604020202020204"/>
              </a:rPr>
              <a:t>May lead to </a:t>
            </a:r>
            <a:r>
              <a:rPr lang="en-GB" sz="1350" dirty="0">
                <a:solidFill>
                  <a:srgbClr val="4472C4"/>
                </a:solidFill>
                <a:latin typeface="Arial" panose="020B0604020202020204"/>
              </a:rPr>
              <a:t>restricted health-related quality of life (QoL)</a:t>
            </a:r>
            <a:endParaRPr lang="en-US" sz="1350" dirty="0">
              <a:solidFill>
                <a:srgbClr val="4472C4"/>
              </a:solidFill>
              <a:latin typeface="Arial" panose="020B0604020202020204"/>
            </a:endParaRPr>
          </a:p>
          <a:p>
            <a:pPr marL="228600" indent="-228600" defTabSz="914274" fontAlgn="base">
              <a:spcAft>
                <a:spcPts val="600"/>
              </a:spcAft>
              <a:buFont typeface="Arial" panose="020B0604020202020204" pitchFamily="34" charset="0"/>
              <a:buChar char="•"/>
            </a:pPr>
            <a:r>
              <a:rPr lang="en-GB" sz="1350" dirty="0">
                <a:solidFill>
                  <a:srgbClr val="000000"/>
                </a:solidFill>
                <a:latin typeface="Arial" panose="020B0604020202020204"/>
              </a:rPr>
              <a:t>Risk of</a:t>
            </a:r>
            <a:r>
              <a:rPr lang="en-GB" sz="1350" dirty="0">
                <a:solidFill>
                  <a:srgbClr val="4472C4"/>
                </a:solidFill>
                <a:latin typeface="Arial" panose="020B0604020202020204"/>
              </a:rPr>
              <a:t> hemorrhage </a:t>
            </a:r>
          </a:p>
          <a:p>
            <a:pPr marL="228600" indent="-228600" defTabSz="914274" fontAlgn="base">
              <a:spcAft>
                <a:spcPts val="600"/>
              </a:spcAft>
              <a:buFont typeface="Arial" panose="020B0604020202020204" pitchFamily="34" charset="0"/>
              <a:buChar char="•"/>
            </a:pPr>
            <a:r>
              <a:rPr lang="en-GB" sz="1350" dirty="0">
                <a:solidFill>
                  <a:srgbClr val="000000"/>
                </a:solidFill>
                <a:latin typeface="Arial" panose="020B0604020202020204"/>
              </a:rPr>
              <a:t>Might generate </a:t>
            </a:r>
            <a:r>
              <a:rPr lang="en-GB" sz="1350" dirty="0">
                <a:solidFill>
                  <a:srgbClr val="4472C4"/>
                </a:solidFill>
                <a:latin typeface="Arial" panose="020B0604020202020204"/>
              </a:rPr>
              <a:t>anxiety</a:t>
            </a:r>
            <a:r>
              <a:rPr lang="en-GB" sz="1350" dirty="0">
                <a:solidFill>
                  <a:srgbClr val="000000"/>
                </a:solidFill>
                <a:latin typeface="Arial" panose="020B0604020202020204"/>
              </a:rPr>
              <a:t> in patients and caregivers</a:t>
            </a:r>
            <a:endParaRPr lang="en-US" sz="1350" dirty="0">
              <a:solidFill>
                <a:srgbClr val="000000"/>
              </a:solidFill>
              <a:latin typeface="Arial" panose="020B0604020202020204"/>
            </a:endParaRPr>
          </a:p>
          <a:p>
            <a:pPr marL="228600" indent="-228600" defTabSz="914274" fontAlgn="base">
              <a:spcAft>
                <a:spcPts val="600"/>
              </a:spcAft>
              <a:buFont typeface="Arial" panose="020B0604020202020204" pitchFamily="34" charset="0"/>
              <a:buChar char="•"/>
            </a:pPr>
            <a:r>
              <a:rPr lang="en-GB" sz="1350" dirty="0">
                <a:solidFill>
                  <a:srgbClr val="000000"/>
                </a:solidFill>
                <a:latin typeface="Arial" panose="020B0604020202020204"/>
              </a:rPr>
              <a:t>Not appropriate for</a:t>
            </a:r>
            <a:r>
              <a:rPr lang="en-GB" sz="1350" dirty="0">
                <a:solidFill>
                  <a:srgbClr val="4472C4"/>
                </a:solidFill>
                <a:latin typeface="Arial" panose="020B0604020202020204"/>
              </a:rPr>
              <a:t> elderly </a:t>
            </a:r>
            <a:r>
              <a:rPr lang="en-GB" sz="1350" dirty="0">
                <a:solidFill>
                  <a:srgbClr val="000000"/>
                </a:solidFill>
                <a:latin typeface="Arial" panose="020B0604020202020204"/>
              </a:rPr>
              <a:t>patients</a:t>
            </a:r>
          </a:p>
          <a:p>
            <a:pPr marL="228600" indent="-228600" defTabSz="914274" fontAlgn="base">
              <a:spcAft>
                <a:spcPts val="600"/>
              </a:spcAft>
              <a:buFont typeface="Arial" panose="020B0604020202020204" pitchFamily="34" charset="0"/>
              <a:buChar char="•"/>
            </a:pPr>
            <a:r>
              <a:rPr lang="en-GB" sz="1350" dirty="0">
                <a:solidFill>
                  <a:srgbClr val="000000"/>
                </a:solidFill>
                <a:latin typeface="Arial" panose="020B0604020202020204"/>
              </a:rPr>
              <a:t>One of the major predictive factors for response to treatment and remission is the </a:t>
            </a:r>
            <a:r>
              <a:rPr lang="en-GB" sz="1350" dirty="0">
                <a:solidFill>
                  <a:srgbClr val="4472C4"/>
                </a:solidFill>
                <a:latin typeface="Arial" panose="020B0604020202020204"/>
              </a:rPr>
              <a:t>early treatment </a:t>
            </a:r>
            <a:r>
              <a:rPr lang="en-GB" sz="1350" dirty="0">
                <a:solidFill>
                  <a:srgbClr val="000000"/>
                </a:solidFill>
                <a:latin typeface="Arial" panose="020B0604020202020204"/>
              </a:rPr>
              <a:t>of patients with ITP</a:t>
            </a:r>
            <a:endParaRPr lang="en-US" sz="1350" dirty="0">
              <a:solidFill>
                <a:srgbClr val="000000"/>
              </a:solidFill>
              <a:latin typeface="Arial" panose="020B0604020202020204"/>
            </a:endParaRPr>
          </a:p>
        </p:txBody>
      </p:sp>
      <p:sp>
        <p:nvSpPr>
          <p:cNvPr id="9" name="Rectangle 8">
            <a:extLst>
              <a:ext uri="{FF2B5EF4-FFF2-40B4-BE49-F238E27FC236}">
                <a16:creationId xmlns:a16="http://schemas.microsoft.com/office/drawing/2014/main" id="{D77FFB2C-F168-446E-A086-D7F6E3B4CF28}"/>
              </a:ext>
            </a:extLst>
          </p:cNvPr>
          <p:cNvSpPr/>
          <p:nvPr/>
        </p:nvSpPr>
        <p:spPr>
          <a:xfrm>
            <a:off x="6438509" y="1526600"/>
            <a:ext cx="4461626" cy="869469"/>
          </a:xfrm>
          <a:prstGeom prst="rect">
            <a:avLst/>
          </a:prstGeom>
        </p:spPr>
        <p:txBody>
          <a:bodyPr wrap="square">
            <a:spAutoFit/>
          </a:bodyPr>
          <a:lstStyle/>
          <a:p>
            <a:pPr defTabSz="914274">
              <a:spcAft>
                <a:spcPts val="600"/>
              </a:spcAft>
            </a:pPr>
            <a:r>
              <a:rPr lang="fy-NL" sz="1350" b="1" dirty="0">
                <a:solidFill>
                  <a:srgbClr val="C00000"/>
                </a:solidFill>
                <a:latin typeface="Arial" panose="020B0604020202020204"/>
              </a:rPr>
              <a:t>Not recommended in:</a:t>
            </a:r>
          </a:p>
          <a:p>
            <a:pPr marL="228600" indent="-228600" defTabSz="914274">
              <a:spcAft>
                <a:spcPts val="600"/>
              </a:spcAft>
              <a:buFont typeface="Arial" panose="020B0604020202020204" pitchFamily="34" charset="0"/>
              <a:buChar char="•"/>
            </a:pPr>
            <a:r>
              <a:rPr lang="fy-NL" sz="1350" dirty="0">
                <a:solidFill>
                  <a:srgbClr val="000000"/>
                </a:solidFill>
                <a:latin typeface="Arial" panose="020B0604020202020204"/>
              </a:rPr>
              <a:t>Adult patients with platelet counts &lt; 30 x 10</a:t>
            </a:r>
            <a:r>
              <a:rPr lang="fy-NL" sz="1350" baseline="30000" dirty="0">
                <a:solidFill>
                  <a:srgbClr val="000000"/>
                </a:solidFill>
                <a:latin typeface="Arial" panose="020B0604020202020204"/>
              </a:rPr>
              <a:t>9</a:t>
            </a:r>
            <a:r>
              <a:rPr lang="fy-NL" sz="1350" dirty="0">
                <a:solidFill>
                  <a:srgbClr val="000000"/>
                </a:solidFill>
                <a:latin typeface="Arial" panose="020B0604020202020204"/>
              </a:rPr>
              <a:t>/L</a:t>
            </a:r>
          </a:p>
          <a:p>
            <a:pPr marL="228600" indent="-228600" defTabSz="914274">
              <a:spcAft>
                <a:spcPts val="600"/>
              </a:spcAft>
              <a:buFont typeface="Arial" panose="020B0604020202020204" pitchFamily="34" charset="0"/>
              <a:buChar char="•"/>
            </a:pPr>
            <a:r>
              <a:rPr lang="fy-NL" sz="1350" dirty="0">
                <a:solidFill>
                  <a:srgbClr val="000000"/>
                </a:solidFill>
                <a:latin typeface="Arial" panose="020B0604020202020204"/>
              </a:rPr>
              <a:t>Elderly patients</a:t>
            </a:r>
          </a:p>
        </p:txBody>
      </p:sp>
      <p:sp>
        <p:nvSpPr>
          <p:cNvPr id="10" name="TextBox 9"/>
          <p:cNvSpPr txBox="1"/>
          <p:nvPr/>
        </p:nvSpPr>
        <p:spPr>
          <a:xfrm>
            <a:off x="2513269" y="6198669"/>
            <a:ext cx="4994436" cy="246221"/>
          </a:xfrm>
          <a:prstGeom prst="rect">
            <a:avLst/>
          </a:prstGeom>
          <a:noFill/>
        </p:spPr>
        <p:txBody>
          <a:bodyPr wrap="square" rtlCol="0">
            <a:spAutoFit/>
          </a:bodyPr>
          <a:lstStyle/>
          <a:p>
            <a:r>
              <a:rPr lang="en-US" sz="1000" dirty="0" smtClean="0"/>
              <a:t>1. Grainger JD, et al. Ann </a:t>
            </a:r>
            <a:r>
              <a:rPr lang="en-US" sz="1000" dirty="0" err="1" smtClean="0"/>
              <a:t>Hematol</a:t>
            </a:r>
            <a:r>
              <a:rPr lang="en-US" sz="1000" dirty="0" smtClean="0"/>
              <a:t>. 2010;89 </a:t>
            </a:r>
            <a:r>
              <a:rPr lang="en-US" sz="1000" dirty="0" err="1" smtClean="0"/>
              <a:t>Suppl</a:t>
            </a:r>
            <a:r>
              <a:rPr lang="en-US" sz="1000" dirty="0" smtClean="0"/>
              <a:t> 1:11-7.</a:t>
            </a:r>
          </a:p>
        </p:txBody>
      </p:sp>
    </p:spTree>
    <p:extLst>
      <p:ext uri="{BB962C8B-B14F-4D97-AF65-F5344CB8AC3E}">
        <p14:creationId xmlns:p14="http://schemas.microsoft.com/office/powerpoint/2010/main" val="998484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Mechanism of Action of First-Line Therapeutic Options</a:t>
            </a:r>
            <a:endParaRPr lang="en-US" dirty="0"/>
          </a:p>
        </p:txBody>
      </p:sp>
      <p:sp>
        <p:nvSpPr>
          <p:cNvPr id="4" name="TextBox 3">
            <a:extLst>
              <a:ext uri="{FF2B5EF4-FFF2-40B4-BE49-F238E27FC236}">
                <a16:creationId xmlns:a16="http://schemas.microsoft.com/office/drawing/2014/main" id="{E5A0D726-F5A8-4015-99E5-E98EF537D5CB}"/>
              </a:ext>
            </a:extLst>
          </p:cNvPr>
          <p:cNvSpPr txBox="1"/>
          <p:nvPr/>
        </p:nvSpPr>
        <p:spPr>
          <a:xfrm>
            <a:off x="2763529" y="1902767"/>
            <a:ext cx="7772400" cy="3239348"/>
          </a:xfrm>
          <a:prstGeom prst="rect">
            <a:avLst/>
          </a:prstGeom>
          <a:noFill/>
        </p:spPr>
        <p:txBody>
          <a:bodyPr wrap="square" rtlCol="0">
            <a:spAutoFit/>
          </a:bodyPr>
          <a:lstStyle/>
          <a:p>
            <a:pPr defTabSz="914274">
              <a:spcAft>
                <a:spcPts val="600"/>
              </a:spcAft>
            </a:pPr>
            <a:r>
              <a:rPr lang="fy-NL" sz="1600" b="1" dirty="0">
                <a:solidFill>
                  <a:srgbClr val="C00000"/>
                </a:solidFill>
                <a:latin typeface="Arial" panose="020B0604020202020204"/>
              </a:rPr>
              <a:t>Corticosteroids</a:t>
            </a:r>
          </a:p>
          <a:p>
            <a:pPr defTabSz="914274">
              <a:spcAft>
                <a:spcPts val="1200"/>
              </a:spcAft>
            </a:pPr>
            <a:r>
              <a:rPr lang="fy-NL" sz="1350" dirty="0">
                <a:solidFill>
                  <a:srgbClr val="000000"/>
                </a:solidFill>
                <a:latin typeface="Arial" panose="020B0604020202020204"/>
              </a:rPr>
              <a:t>Steroid hormones with</a:t>
            </a:r>
            <a:r>
              <a:rPr lang="fy-NL" sz="1350" dirty="0">
                <a:solidFill>
                  <a:srgbClr val="4472C4"/>
                </a:solidFill>
                <a:latin typeface="Arial" panose="020B0604020202020204"/>
              </a:rPr>
              <a:t> immunosupressive </a:t>
            </a:r>
            <a:r>
              <a:rPr lang="fy-NL" sz="1350" dirty="0">
                <a:solidFill>
                  <a:srgbClr val="000000"/>
                </a:solidFill>
                <a:latin typeface="Arial" panose="020B0604020202020204"/>
              </a:rPr>
              <a:t>properties. They supress </a:t>
            </a:r>
            <a:r>
              <a:rPr lang="fy-NL" sz="1350" dirty="0">
                <a:solidFill>
                  <a:srgbClr val="4472C4"/>
                </a:solidFill>
                <a:latin typeface="Arial" panose="020B0604020202020204"/>
              </a:rPr>
              <a:t>T</a:t>
            </a:r>
            <a:r>
              <a:rPr lang="fy-NL" sz="1350" dirty="0">
                <a:solidFill>
                  <a:srgbClr val="000000"/>
                </a:solidFill>
                <a:latin typeface="Arial" panose="020B0604020202020204"/>
              </a:rPr>
              <a:t> and </a:t>
            </a:r>
            <a:r>
              <a:rPr lang="fy-NL" sz="1350" dirty="0">
                <a:solidFill>
                  <a:srgbClr val="4472C4"/>
                </a:solidFill>
                <a:latin typeface="Arial" panose="020B0604020202020204"/>
              </a:rPr>
              <a:t>B cell activation </a:t>
            </a:r>
            <a:r>
              <a:rPr lang="fy-NL" sz="1350" dirty="0">
                <a:solidFill>
                  <a:srgbClr val="000000"/>
                </a:solidFill>
                <a:latin typeface="Arial" panose="020B0604020202020204"/>
              </a:rPr>
              <a:t>and </a:t>
            </a:r>
            <a:r>
              <a:rPr lang="fy-NL" sz="1350" dirty="0">
                <a:solidFill>
                  <a:srgbClr val="4472C4"/>
                </a:solidFill>
                <a:latin typeface="Arial" panose="020B0604020202020204"/>
              </a:rPr>
              <a:t>prevent</a:t>
            </a:r>
            <a:r>
              <a:rPr lang="fy-NL" sz="1350" dirty="0">
                <a:solidFill>
                  <a:srgbClr val="000000"/>
                </a:solidFill>
                <a:latin typeface="Arial" panose="020B0604020202020204"/>
              </a:rPr>
              <a:t> the </a:t>
            </a:r>
            <a:r>
              <a:rPr lang="fy-NL" sz="1350" dirty="0">
                <a:solidFill>
                  <a:srgbClr val="4472C4"/>
                </a:solidFill>
                <a:latin typeface="Arial" panose="020B0604020202020204"/>
              </a:rPr>
              <a:t>production</a:t>
            </a:r>
            <a:r>
              <a:rPr lang="fy-NL" sz="1350" dirty="0">
                <a:solidFill>
                  <a:srgbClr val="000000"/>
                </a:solidFill>
                <a:latin typeface="Arial" panose="020B0604020202020204"/>
              </a:rPr>
              <a:t> of </a:t>
            </a:r>
            <a:r>
              <a:rPr lang="fy-NL" sz="1350" dirty="0">
                <a:solidFill>
                  <a:srgbClr val="4472C4"/>
                </a:solidFill>
                <a:latin typeface="Arial" panose="020B0604020202020204"/>
              </a:rPr>
              <a:t>antiplatelets antibodies </a:t>
            </a:r>
            <a:r>
              <a:rPr lang="fy-NL" sz="1350" dirty="0">
                <a:solidFill>
                  <a:srgbClr val="000000"/>
                </a:solidFill>
                <a:latin typeface="Arial" panose="020B0604020202020204"/>
              </a:rPr>
              <a:t>and </a:t>
            </a:r>
            <a:r>
              <a:rPr lang="fy-NL" sz="1350" dirty="0">
                <a:solidFill>
                  <a:srgbClr val="4472C4"/>
                </a:solidFill>
                <a:latin typeface="Arial" panose="020B0604020202020204"/>
              </a:rPr>
              <a:t>direct megakaryocyte killing </a:t>
            </a:r>
            <a:r>
              <a:rPr lang="fy-NL" sz="1350" dirty="0">
                <a:solidFill>
                  <a:srgbClr val="000000"/>
                </a:solidFill>
                <a:latin typeface="Arial" panose="020B0604020202020204"/>
              </a:rPr>
              <a:t>by </a:t>
            </a:r>
            <a:r>
              <a:rPr lang="fy-NL" sz="1350" dirty="0">
                <a:solidFill>
                  <a:srgbClr val="4472C4"/>
                </a:solidFill>
                <a:latin typeface="Arial" panose="020B0604020202020204"/>
              </a:rPr>
              <a:t>T cells</a:t>
            </a:r>
            <a:r>
              <a:rPr lang="fy-NL" sz="1350" dirty="0">
                <a:solidFill>
                  <a:srgbClr val="000000"/>
                </a:solidFill>
                <a:latin typeface="Arial" panose="020B0604020202020204"/>
              </a:rPr>
              <a:t>.</a:t>
            </a:r>
          </a:p>
          <a:p>
            <a:pPr defTabSz="914274">
              <a:spcAft>
                <a:spcPts val="600"/>
              </a:spcAft>
            </a:pPr>
            <a:r>
              <a:rPr lang="fy-NL" sz="1600" b="1" dirty="0">
                <a:solidFill>
                  <a:srgbClr val="C00000"/>
                </a:solidFill>
                <a:latin typeface="Arial" panose="020B0604020202020204"/>
              </a:rPr>
              <a:t>Intravenous immunoglobulin (IVIg)</a:t>
            </a:r>
          </a:p>
          <a:p>
            <a:pPr defTabSz="914274">
              <a:spcAft>
                <a:spcPts val="1200"/>
              </a:spcAft>
            </a:pPr>
            <a:r>
              <a:rPr lang="fy-NL" sz="1350" dirty="0">
                <a:solidFill>
                  <a:srgbClr val="000000"/>
                </a:solidFill>
                <a:latin typeface="Arial" panose="020B0604020202020204"/>
              </a:rPr>
              <a:t>P</a:t>
            </a:r>
            <a:r>
              <a:rPr lang="en-US" sz="1350" dirty="0" err="1">
                <a:solidFill>
                  <a:srgbClr val="000000"/>
                </a:solidFill>
                <a:latin typeface="Arial" panose="020B0604020202020204"/>
              </a:rPr>
              <a:t>ooled</a:t>
            </a:r>
            <a:r>
              <a:rPr lang="en-US" sz="1350" dirty="0">
                <a:solidFill>
                  <a:srgbClr val="000000"/>
                </a:solidFill>
                <a:latin typeface="Arial" panose="020B0604020202020204"/>
              </a:rPr>
              <a:t> </a:t>
            </a:r>
            <a:r>
              <a:rPr lang="en-US" sz="1350" dirty="0">
                <a:solidFill>
                  <a:srgbClr val="4472C4"/>
                </a:solidFill>
                <a:latin typeface="Arial" panose="020B0604020202020204"/>
              </a:rPr>
              <a:t>immunoglobulin G </a:t>
            </a:r>
            <a:r>
              <a:rPr lang="en-US" sz="1350" dirty="0">
                <a:solidFill>
                  <a:srgbClr val="000000"/>
                </a:solidFill>
                <a:latin typeface="Arial" panose="020B0604020202020204"/>
              </a:rPr>
              <a:t>are derived from the </a:t>
            </a:r>
            <a:r>
              <a:rPr lang="en-US" sz="1350" dirty="0">
                <a:solidFill>
                  <a:srgbClr val="4472C4"/>
                </a:solidFill>
                <a:latin typeface="Arial" panose="020B0604020202020204"/>
              </a:rPr>
              <a:t>plasma</a:t>
            </a:r>
            <a:r>
              <a:rPr lang="en-US" sz="1350" dirty="0">
                <a:solidFill>
                  <a:srgbClr val="000000"/>
                </a:solidFill>
                <a:latin typeface="Arial" panose="020B0604020202020204"/>
              </a:rPr>
              <a:t> of </a:t>
            </a:r>
            <a:r>
              <a:rPr lang="en-US" sz="1350" dirty="0">
                <a:solidFill>
                  <a:srgbClr val="4472C4"/>
                </a:solidFill>
                <a:latin typeface="Arial" panose="020B0604020202020204"/>
              </a:rPr>
              <a:t>human donors</a:t>
            </a:r>
            <a:r>
              <a:rPr lang="en-US" sz="1350" dirty="0">
                <a:solidFill>
                  <a:srgbClr val="000000"/>
                </a:solidFill>
                <a:latin typeface="Arial" panose="020B0604020202020204"/>
              </a:rPr>
              <a:t>. The mode of action of IVIg is thought to </a:t>
            </a:r>
            <a:r>
              <a:rPr lang="en-US" sz="1350" dirty="0">
                <a:solidFill>
                  <a:srgbClr val="4472C4"/>
                </a:solidFill>
                <a:latin typeface="Arial" panose="020B0604020202020204"/>
              </a:rPr>
              <a:t>saturate antibody receptors</a:t>
            </a:r>
            <a:r>
              <a:rPr lang="en-US" sz="1350" dirty="0">
                <a:solidFill>
                  <a:srgbClr val="000000"/>
                </a:solidFill>
                <a:latin typeface="Arial" panose="020B0604020202020204"/>
              </a:rPr>
              <a:t>, leading to a </a:t>
            </a:r>
            <a:r>
              <a:rPr lang="en-US" sz="1350" dirty="0">
                <a:solidFill>
                  <a:srgbClr val="4472C4"/>
                </a:solidFill>
                <a:latin typeface="Arial" panose="020B0604020202020204"/>
              </a:rPr>
              <a:t>decrease in autoantibody-coated platelet clearance</a:t>
            </a:r>
            <a:r>
              <a:rPr lang="en-US" sz="1350" dirty="0">
                <a:solidFill>
                  <a:srgbClr val="000000"/>
                </a:solidFill>
                <a:latin typeface="Arial" panose="020B0604020202020204"/>
              </a:rPr>
              <a:t>.</a:t>
            </a:r>
            <a:endParaRPr lang="fy-NL" sz="1350" dirty="0">
              <a:solidFill>
                <a:srgbClr val="000000"/>
              </a:solidFill>
              <a:latin typeface="Arial" panose="020B0604020202020204"/>
            </a:endParaRPr>
          </a:p>
          <a:p>
            <a:pPr defTabSz="914274">
              <a:spcAft>
                <a:spcPts val="600"/>
              </a:spcAft>
            </a:pPr>
            <a:r>
              <a:rPr lang="fy-NL" sz="1600" b="1" dirty="0">
                <a:solidFill>
                  <a:srgbClr val="C00000"/>
                </a:solidFill>
                <a:latin typeface="Arial" panose="020B0604020202020204"/>
              </a:rPr>
              <a:t>Anti-D immunoglobulin (anti-D Ig)</a:t>
            </a:r>
          </a:p>
          <a:p>
            <a:pPr defTabSz="914274">
              <a:spcAft>
                <a:spcPts val="600"/>
              </a:spcAft>
            </a:pPr>
            <a:r>
              <a:rPr lang="en-US" sz="1350" dirty="0">
                <a:solidFill>
                  <a:srgbClr val="000000"/>
                </a:solidFill>
                <a:latin typeface="Arial" panose="020B0604020202020204"/>
              </a:rPr>
              <a:t>Anti-D Ig are derived from the</a:t>
            </a:r>
            <a:r>
              <a:rPr lang="en-US" sz="1350" dirty="0">
                <a:solidFill>
                  <a:srgbClr val="4472C4"/>
                </a:solidFill>
                <a:latin typeface="Arial" panose="020B0604020202020204"/>
              </a:rPr>
              <a:t> plasma </a:t>
            </a:r>
            <a:r>
              <a:rPr lang="en-US" sz="1350" dirty="0">
                <a:solidFill>
                  <a:srgbClr val="000000"/>
                </a:solidFill>
                <a:latin typeface="Arial" panose="020B0604020202020204"/>
              </a:rPr>
              <a:t>of </a:t>
            </a:r>
            <a:r>
              <a:rPr lang="en-US" sz="1350" dirty="0">
                <a:solidFill>
                  <a:srgbClr val="4472C4"/>
                </a:solidFill>
                <a:latin typeface="Arial" panose="020B0604020202020204"/>
              </a:rPr>
              <a:t>immunized </a:t>
            </a:r>
            <a:r>
              <a:rPr lang="en-US" altLang="zh-TW" sz="1350" dirty="0">
                <a:solidFill>
                  <a:srgbClr val="4472C4"/>
                </a:solidFill>
                <a:latin typeface="Arial" panose="020B0604020202020204"/>
                <a:ea typeface="微軟正黑體" panose="020B0604030504040204" pitchFamily="34" charset="-120"/>
              </a:rPr>
              <a:t>R</a:t>
            </a:r>
            <a:r>
              <a:rPr lang="en-US" sz="1350" dirty="0">
                <a:solidFill>
                  <a:srgbClr val="4472C4"/>
                </a:solidFill>
                <a:latin typeface="Arial" panose="020B0604020202020204"/>
              </a:rPr>
              <a:t>hesus-negative human donors</a:t>
            </a:r>
            <a:r>
              <a:rPr lang="en-US" sz="1350" dirty="0">
                <a:solidFill>
                  <a:srgbClr val="000000"/>
                </a:solidFill>
                <a:latin typeface="Arial" panose="020B0604020202020204"/>
              </a:rPr>
              <a:t>. It can only be used in </a:t>
            </a:r>
            <a:r>
              <a:rPr lang="en-US" altLang="zh-TW" sz="1350" dirty="0">
                <a:solidFill>
                  <a:srgbClr val="4472C4"/>
                </a:solidFill>
                <a:latin typeface="Arial" panose="020B0604020202020204"/>
                <a:ea typeface="微軟正黑體" panose="020B0604030504040204" pitchFamily="34" charset="-120"/>
              </a:rPr>
              <a:t>R</a:t>
            </a:r>
            <a:r>
              <a:rPr lang="en-US" sz="1350" dirty="0">
                <a:solidFill>
                  <a:srgbClr val="4472C4"/>
                </a:solidFill>
                <a:latin typeface="Arial" panose="020B0604020202020204"/>
              </a:rPr>
              <a:t>hesus-positive non-splenectomized patients </a:t>
            </a:r>
            <a:r>
              <a:rPr lang="en-US" sz="1350" dirty="0">
                <a:solidFill>
                  <a:srgbClr val="000000"/>
                </a:solidFill>
                <a:latin typeface="Arial" panose="020B0604020202020204"/>
              </a:rPr>
              <a:t>as the </a:t>
            </a:r>
            <a:r>
              <a:rPr lang="en-US" sz="1350" dirty="0">
                <a:solidFill>
                  <a:srgbClr val="4472C4"/>
                </a:solidFill>
                <a:latin typeface="Arial" panose="020B0604020202020204"/>
              </a:rPr>
              <a:t>binding </a:t>
            </a:r>
            <a:r>
              <a:rPr lang="en-US" sz="1350" dirty="0">
                <a:solidFill>
                  <a:srgbClr val="000000"/>
                </a:solidFill>
                <a:latin typeface="Arial" panose="020B0604020202020204"/>
              </a:rPr>
              <a:t>of </a:t>
            </a:r>
            <a:r>
              <a:rPr lang="en-US" sz="1350" dirty="0">
                <a:solidFill>
                  <a:srgbClr val="4472C4"/>
                </a:solidFill>
                <a:latin typeface="Arial" panose="020B0604020202020204"/>
              </a:rPr>
              <a:t>anti-D Ig </a:t>
            </a:r>
            <a:r>
              <a:rPr lang="en-US" sz="1350" dirty="0">
                <a:solidFill>
                  <a:srgbClr val="000000"/>
                </a:solidFill>
                <a:latin typeface="Arial" panose="020B0604020202020204"/>
              </a:rPr>
              <a:t>to the </a:t>
            </a:r>
            <a:r>
              <a:rPr lang="en-US" sz="1350" dirty="0">
                <a:solidFill>
                  <a:srgbClr val="4472C4"/>
                </a:solidFill>
                <a:latin typeface="Arial" panose="020B0604020202020204"/>
              </a:rPr>
              <a:t>Rho(D) antigen </a:t>
            </a:r>
            <a:r>
              <a:rPr lang="en-US" sz="1350" dirty="0">
                <a:solidFill>
                  <a:srgbClr val="000000"/>
                </a:solidFill>
                <a:latin typeface="Arial" panose="020B0604020202020204"/>
              </a:rPr>
              <a:t>on</a:t>
            </a:r>
            <a:r>
              <a:rPr lang="en-US" sz="1350" dirty="0">
                <a:solidFill>
                  <a:srgbClr val="4472C4"/>
                </a:solidFill>
                <a:latin typeface="Arial" panose="020B0604020202020204"/>
              </a:rPr>
              <a:t> red blood cells, </a:t>
            </a:r>
            <a:r>
              <a:rPr lang="en-US" sz="1350" dirty="0">
                <a:solidFill>
                  <a:srgbClr val="000000"/>
                </a:solidFill>
                <a:latin typeface="Arial" panose="020B0604020202020204"/>
              </a:rPr>
              <a:t>leads to its </a:t>
            </a:r>
            <a:r>
              <a:rPr lang="en-US" sz="1350" dirty="0">
                <a:solidFill>
                  <a:srgbClr val="4472C4"/>
                </a:solidFill>
                <a:latin typeface="Arial" panose="020B0604020202020204"/>
              </a:rPr>
              <a:t>preferential destruction in the spleen </a:t>
            </a:r>
            <a:r>
              <a:rPr lang="en-US" sz="1350" dirty="0">
                <a:solidFill>
                  <a:srgbClr val="000000"/>
                </a:solidFill>
                <a:latin typeface="Arial" panose="020B0604020202020204"/>
              </a:rPr>
              <a:t>and</a:t>
            </a:r>
            <a:r>
              <a:rPr lang="en-US" sz="1350" dirty="0">
                <a:solidFill>
                  <a:srgbClr val="4472C4"/>
                </a:solidFill>
                <a:latin typeface="Arial" panose="020B0604020202020204"/>
              </a:rPr>
              <a:t> sparing autoantibody-coated platelets</a:t>
            </a:r>
            <a:r>
              <a:rPr lang="en-US" sz="1350" dirty="0">
                <a:solidFill>
                  <a:srgbClr val="000000"/>
                </a:solidFill>
                <a:latin typeface="Arial" panose="020B0604020202020204"/>
              </a:rPr>
              <a:t>.</a:t>
            </a:r>
          </a:p>
        </p:txBody>
      </p:sp>
      <p:sp>
        <p:nvSpPr>
          <p:cNvPr id="5" name="TextBox 4"/>
          <p:cNvSpPr txBox="1"/>
          <p:nvPr/>
        </p:nvSpPr>
        <p:spPr>
          <a:xfrm>
            <a:off x="2763529" y="6352673"/>
            <a:ext cx="4475747" cy="246221"/>
          </a:xfrm>
          <a:prstGeom prst="rect">
            <a:avLst/>
          </a:prstGeom>
          <a:noFill/>
        </p:spPr>
        <p:txBody>
          <a:bodyPr wrap="square" rtlCol="0">
            <a:spAutoFit/>
          </a:bodyPr>
          <a:lstStyle/>
          <a:p>
            <a:r>
              <a:rPr lang="en-US" sz="1000" dirty="0" smtClean="0"/>
              <a:t>1. </a:t>
            </a:r>
            <a:r>
              <a:rPr lang="en-US" sz="1000" dirty="0" err="1" smtClean="0"/>
              <a:t>Zufferey</a:t>
            </a:r>
            <a:r>
              <a:rPr lang="en-US" sz="1000" dirty="0" smtClean="0"/>
              <a:t> A, et al. J </a:t>
            </a:r>
            <a:r>
              <a:rPr lang="en-US" sz="1000" dirty="0" err="1" smtClean="0"/>
              <a:t>Clin</a:t>
            </a:r>
            <a:r>
              <a:rPr lang="en-US" sz="1000" dirty="0" smtClean="0"/>
              <a:t> Med. 2017;6:16</a:t>
            </a:r>
            <a:endParaRPr lang="en-US" sz="1000" dirty="0"/>
          </a:p>
        </p:txBody>
      </p:sp>
    </p:spTree>
    <p:extLst>
      <p:ext uri="{BB962C8B-B14F-4D97-AF65-F5344CB8AC3E}">
        <p14:creationId xmlns:p14="http://schemas.microsoft.com/office/powerpoint/2010/main" val="4273789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Corticosteroids efficacy</a:t>
            </a:r>
            <a:endParaRPr lang="en-US" dirty="0"/>
          </a:p>
        </p:txBody>
      </p:sp>
      <p:graphicFrame>
        <p:nvGraphicFramePr>
          <p:cNvPr id="4" name="Content Placeholder 3">
            <a:extLst>
              <a:ext uri="{FF2B5EF4-FFF2-40B4-BE49-F238E27FC236}">
                <a16:creationId xmlns:a16="http://schemas.microsoft.com/office/drawing/2014/main" id="{C4ABCCCA-DF48-4FB4-9BA1-C5ED90409B22}"/>
              </a:ext>
            </a:extLst>
          </p:cNvPr>
          <p:cNvGraphicFramePr>
            <a:graphicFrameLocks/>
          </p:cNvGraphicFramePr>
          <p:nvPr>
            <p:extLst>
              <p:ext uri="{D42A27DB-BD31-4B8C-83A1-F6EECF244321}">
                <p14:modId xmlns:p14="http://schemas.microsoft.com/office/powerpoint/2010/main" val="342171885"/>
              </p:ext>
            </p:extLst>
          </p:nvPr>
        </p:nvGraphicFramePr>
        <p:xfrm>
          <a:off x="3323351" y="4016720"/>
          <a:ext cx="6520658" cy="1889760"/>
        </p:xfrm>
        <a:graphic>
          <a:graphicData uri="http://schemas.openxmlformats.org/drawingml/2006/table">
            <a:tbl>
              <a:tblPr firstRow="1" bandRow="1"/>
              <a:tblGrid>
                <a:gridCol w="2234178">
                  <a:extLst>
                    <a:ext uri="{9D8B030D-6E8A-4147-A177-3AD203B41FA5}">
                      <a16:colId xmlns:a16="http://schemas.microsoft.com/office/drawing/2014/main" val="1681251766"/>
                    </a:ext>
                  </a:extLst>
                </a:gridCol>
                <a:gridCol w="2143240">
                  <a:extLst>
                    <a:ext uri="{9D8B030D-6E8A-4147-A177-3AD203B41FA5}">
                      <a16:colId xmlns:a16="http://schemas.microsoft.com/office/drawing/2014/main" val="835528427"/>
                    </a:ext>
                  </a:extLst>
                </a:gridCol>
                <a:gridCol w="2143240">
                  <a:extLst>
                    <a:ext uri="{9D8B030D-6E8A-4147-A177-3AD203B41FA5}">
                      <a16:colId xmlns:a16="http://schemas.microsoft.com/office/drawing/2014/main" val="1902450159"/>
                    </a:ext>
                  </a:extLst>
                </a:gridCol>
              </a:tblGrid>
              <a:tr h="302897">
                <a:tc>
                  <a:txBody>
                    <a:bodyPr/>
                    <a:lstStyle>
                      <a:lvl1pPr marL="0" algn="l" defTabSz="914400" rtl="0" eaLnBrk="1" latinLnBrk="0" hangingPunct="1">
                        <a:defRPr sz="1200" b="1" kern="1200">
                          <a:solidFill>
                            <a:schemeClr val="lt1"/>
                          </a:solidFill>
                          <a:latin typeface="Arial"/>
                        </a:defRPr>
                      </a:lvl1pPr>
                      <a:lvl2pPr marL="457200" algn="l" defTabSz="914400" rtl="0" eaLnBrk="1" latinLnBrk="0" hangingPunct="1">
                        <a:defRPr sz="1200" b="1" kern="1200">
                          <a:solidFill>
                            <a:schemeClr val="lt1"/>
                          </a:solidFill>
                          <a:latin typeface="Arial"/>
                        </a:defRPr>
                      </a:lvl2pPr>
                      <a:lvl3pPr marL="914400" algn="l" defTabSz="914400" rtl="0" eaLnBrk="1" latinLnBrk="0" hangingPunct="1">
                        <a:defRPr sz="1200" b="1" kern="1200">
                          <a:solidFill>
                            <a:schemeClr val="lt1"/>
                          </a:solidFill>
                          <a:latin typeface="Arial"/>
                        </a:defRPr>
                      </a:lvl3pPr>
                      <a:lvl4pPr marL="1371600" algn="l" defTabSz="914400" rtl="0" eaLnBrk="1" latinLnBrk="0" hangingPunct="1">
                        <a:defRPr sz="1200" b="1" kern="1200">
                          <a:solidFill>
                            <a:schemeClr val="lt1"/>
                          </a:solidFill>
                          <a:latin typeface="Arial"/>
                        </a:defRPr>
                      </a:lvl4pPr>
                      <a:lvl5pPr marL="1828800" algn="l" defTabSz="914400" rtl="0" eaLnBrk="1" latinLnBrk="0" hangingPunct="1">
                        <a:defRPr sz="1200" b="1" kern="1200">
                          <a:solidFill>
                            <a:schemeClr val="lt1"/>
                          </a:solidFill>
                          <a:latin typeface="Arial"/>
                        </a:defRPr>
                      </a:lvl5pPr>
                      <a:lvl6pPr marL="2286000" algn="l" defTabSz="914400" rtl="0" eaLnBrk="1" latinLnBrk="0" hangingPunct="1">
                        <a:defRPr sz="1200" b="1" kern="1200">
                          <a:solidFill>
                            <a:schemeClr val="lt1"/>
                          </a:solidFill>
                          <a:latin typeface="Arial"/>
                        </a:defRPr>
                      </a:lvl6pPr>
                      <a:lvl7pPr marL="2743200" algn="l" defTabSz="914400" rtl="0" eaLnBrk="1" latinLnBrk="0" hangingPunct="1">
                        <a:defRPr sz="1200" b="1" kern="1200">
                          <a:solidFill>
                            <a:schemeClr val="lt1"/>
                          </a:solidFill>
                          <a:latin typeface="Arial"/>
                        </a:defRPr>
                      </a:lvl7pPr>
                      <a:lvl8pPr marL="3200400" algn="l" defTabSz="914400" rtl="0" eaLnBrk="1" latinLnBrk="0" hangingPunct="1">
                        <a:defRPr sz="1200" b="1" kern="1200">
                          <a:solidFill>
                            <a:schemeClr val="lt1"/>
                          </a:solidFill>
                          <a:latin typeface="Arial"/>
                        </a:defRPr>
                      </a:lvl8pPr>
                      <a:lvl9pPr marL="3657600" algn="l" defTabSz="914400" rtl="0" eaLnBrk="1" latinLnBrk="0" hangingPunct="1">
                        <a:defRPr sz="1200" b="1" kern="1200">
                          <a:solidFill>
                            <a:schemeClr val="lt1"/>
                          </a:solidFill>
                          <a:latin typeface="Arial"/>
                        </a:defRPr>
                      </a:lvl9pPr>
                    </a:lstStyle>
                    <a:p>
                      <a:r>
                        <a:rPr lang="en-US" sz="1200" noProof="0" dirty="0"/>
                        <a:t>Treatment</a:t>
                      </a:r>
                      <a:endParaRPr lang="en-US" sz="1200" noProof="0" dirty="0">
                        <a:solidFill>
                          <a:schemeClr val="bg1"/>
                        </a:solidFill>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00000"/>
                    </a:solidFill>
                  </a:tcPr>
                </a:tc>
                <a:tc>
                  <a:txBody>
                    <a:bodyPr/>
                    <a:lstStyle>
                      <a:lvl1pPr marL="0" algn="l" defTabSz="914400" rtl="0" eaLnBrk="1" latinLnBrk="0" hangingPunct="1">
                        <a:defRPr sz="1200" b="1" kern="1200">
                          <a:solidFill>
                            <a:schemeClr val="lt1"/>
                          </a:solidFill>
                          <a:latin typeface="Arial"/>
                        </a:defRPr>
                      </a:lvl1pPr>
                      <a:lvl2pPr marL="457200" algn="l" defTabSz="914400" rtl="0" eaLnBrk="1" latinLnBrk="0" hangingPunct="1">
                        <a:defRPr sz="1200" b="1" kern="1200">
                          <a:solidFill>
                            <a:schemeClr val="lt1"/>
                          </a:solidFill>
                          <a:latin typeface="Arial"/>
                        </a:defRPr>
                      </a:lvl2pPr>
                      <a:lvl3pPr marL="914400" algn="l" defTabSz="914400" rtl="0" eaLnBrk="1" latinLnBrk="0" hangingPunct="1">
                        <a:defRPr sz="1200" b="1" kern="1200">
                          <a:solidFill>
                            <a:schemeClr val="lt1"/>
                          </a:solidFill>
                          <a:latin typeface="Arial"/>
                        </a:defRPr>
                      </a:lvl3pPr>
                      <a:lvl4pPr marL="1371600" algn="l" defTabSz="914400" rtl="0" eaLnBrk="1" latinLnBrk="0" hangingPunct="1">
                        <a:defRPr sz="1200" b="1" kern="1200">
                          <a:solidFill>
                            <a:schemeClr val="lt1"/>
                          </a:solidFill>
                          <a:latin typeface="Arial"/>
                        </a:defRPr>
                      </a:lvl4pPr>
                      <a:lvl5pPr marL="1828800" algn="l" defTabSz="914400" rtl="0" eaLnBrk="1" latinLnBrk="0" hangingPunct="1">
                        <a:defRPr sz="1200" b="1" kern="1200">
                          <a:solidFill>
                            <a:schemeClr val="lt1"/>
                          </a:solidFill>
                          <a:latin typeface="Arial"/>
                        </a:defRPr>
                      </a:lvl5pPr>
                      <a:lvl6pPr marL="2286000" algn="l" defTabSz="914400" rtl="0" eaLnBrk="1" latinLnBrk="0" hangingPunct="1">
                        <a:defRPr sz="1200" b="1" kern="1200">
                          <a:solidFill>
                            <a:schemeClr val="lt1"/>
                          </a:solidFill>
                          <a:latin typeface="Arial"/>
                        </a:defRPr>
                      </a:lvl6pPr>
                      <a:lvl7pPr marL="2743200" algn="l" defTabSz="914400" rtl="0" eaLnBrk="1" latinLnBrk="0" hangingPunct="1">
                        <a:defRPr sz="1200" b="1" kern="1200">
                          <a:solidFill>
                            <a:schemeClr val="lt1"/>
                          </a:solidFill>
                          <a:latin typeface="Arial"/>
                        </a:defRPr>
                      </a:lvl7pPr>
                      <a:lvl8pPr marL="3200400" algn="l" defTabSz="914400" rtl="0" eaLnBrk="1" latinLnBrk="0" hangingPunct="1">
                        <a:defRPr sz="1200" b="1" kern="1200">
                          <a:solidFill>
                            <a:schemeClr val="lt1"/>
                          </a:solidFill>
                          <a:latin typeface="Arial"/>
                        </a:defRPr>
                      </a:lvl8pPr>
                      <a:lvl9pPr marL="3657600" algn="l" defTabSz="914400" rtl="0" eaLnBrk="1" latinLnBrk="0" hangingPunct="1">
                        <a:defRPr sz="1200" b="1" kern="1200">
                          <a:solidFill>
                            <a:schemeClr val="lt1"/>
                          </a:solidFill>
                          <a:latin typeface="Arial"/>
                        </a:defRPr>
                      </a:lvl9pPr>
                    </a:lstStyle>
                    <a:p>
                      <a:pPr algn="ctr"/>
                      <a:r>
                        <a:rPr lang="en-US" sz="1200" noProof="0" dirty="0"/>
                        <a:t>Initial </a:t>
                      </a:r>
                      <a:br>
                        <a:rPr lang="en-US" sz="1200" noProof="0" dirty="0"/>
                      </a:br>
                      <a:r>
                        <a:rPr lang="en-US" sz="1200" noProof="0" dirty="0"/>
                        <a:t>response</a:t>
                      </a:r>
                      <a:endParaRPr lang="en-US" sz="1200" noProof="0" dirty="0">
                        <a:solidFill>
                          <a:schemeClr val="bg1"/>
                        </a:solidFill>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00000"/>
                    </a:solidFill>
                  </a:tcPr>
                </a:tc>
                <a:tc>
                  <a:txBody>
                    <a:bodyPr/>
                    <a:lstStyle>
                      <a:lvl1pPr marL="0" algn="l" defTabSz="914400" rtl="0" eaLnBrk="1" latinLnBrk="0" hangingPunct="1">
                        <a:defRPr sz="1200" b="1" kern="1200">
                          <a:solidFill>
                            <a:schemeClr val="lt1"/>
                          </a:solidFill>
                          <a:latin typeface="Arial"/>
                        </a:defRPr>
                      </a:lvl1pPr>
                      <a:lvl2pPr marL="457200" algn="l" defTabSz="914400" rtl="0" eaLnBrk="1" latinLnBrk="0" hangingPunct="1">
                        <a:defRPr sz="1200" b="1" kern="1200">
                          <a:solidFill>
                            <a:schemeClr val="lt1"/>
                          </a:solidFill>
                          <a:latin typeface="Arial"/>
                        </a:defRPr>
                      </a:lvl2pPr>
                      <a:lvl3pPr marL="914400" algn="l" defTabSz="914400" rtl="0" eaLnBrk="1" latinLnBrk="0" hangingPunct="1">
                        <a:defRPr sz="1200" b="1" kern="1200">
                          <a:solidFill>
                            <a:schemeClr val="lt1"/>
                          </a:solidFill>
                          <a:latin typeface="Arial"/>
                        </a:defRPr>
                      </a:lvl3pPr>
                      <a:lvl4pPr marL="1371600" algn="l" defTabSz="914400" rtl="0" eaLnBrk="1" latinLnBrk="0" hangingPunct="1">
                        <a:defRPr sz="1200" b="1" kern="1200">
                          <a:solidFill>
                            <a:schemeClr val="lt1"/>
                          </a:solidFill>
                          <a:latin typeface="Arial"/>
                        </a:defRPr>
                      </a:lvl4pPr>
                      <a:lvl5pPr marL="1828800" algn="l" defTabSz="914400" rtl="0" eaLnBrk="1" latinLnBrk="0" hangingPunct="1">
                        <a:defRPr sz="1200" b="1" kern="1200">
                          <a:solidFill>
                            <a:schemeClr val="lt1"/>
                          </a:solidFill>
                          <a:latin typeface="Arial"/>
                        </a:defRPr>
                      </a:lvl5pPr>
                      <a:lvl6pPr marL="2286000" algn="l" defTabSz="914400" rtl="0" eaLnBrk="1" latinLnBrk="0" hangingPunct="1">
                        <a:defRPr sz="1200" b="1" kern="1200">
                          <a:solidFill>
                            <a:schemeClr val="lt1"/>
                          </a:solidFill>
                          <a:latin typeface="Arial"/>
                        </a:defRPr>
                      </a:lvl6pPr>
                      <a:lvl7pPr marL="2743200" algn="l" defTabSz="914400" rtl="0" eaLnBrk="1" latinLnBrk="0" hangingPunct="1">
                        <a:defRPr sz="1200" b="1" kern="1200">
                          <a:solidFill>
                            <a:schemeClr val="lt1"/>
                          </a:solidFill>
                          <a:latin typeface="Arial"/>
                        </a:defRPr>
                      </a:lvl7pPr>
                      <a:lvl8pPr marL="3200400" algn="l" defTabSz="914400" rtl="0" eaLnBrk="1" latinLnBrk="0" hangingPunct="1">
                        <a:defRPr sz="1200" b="1" kern="1200">
                          <a:solidFill>
                            <a:schemeClr val="lt1"/>
                          </a:solidFill>
                          <a:latin typeface="Arial"/>
                        </a:defRPr>
                      </a:lvl8pPr>
                      <a:lvl9pPr marL="3657600" algn="l" defTabSz="914400" rtl="0" eaLnBrk="1" latinLnBrk="0" hangingPunct="1">
                        <a:defRPr sz="1200" b="1" kern="1200">
                          <a:solidFill>
                            <a:schemeClr val="lt1"/>
                          </a:solidFill>
                          <a:latin typeface="Arial"/>
                        </a:defRPr>
                      </a:lvl9pPr>
                    </a:lstStyle>
                    <a:p>
                      <a:pPr algn="ctr"/>
                      <a:r>
                        <a:rPr lang="en-US" sz="1200" noProof="0" dirty="0"/>
                        <a:t>Sustained response</a:t>
                      </a:r>
                    </a:p>
                    <a:p>
                      <a:pPr algn="ctr"/>
                      <a:r>
                        <a:rPr lang="en-US" sz="1200" noProof="0" dirty="0"/>
                        <a:t>at 12 months</a:t>
                      </a:r>
                      <a:endParaRPr lang="en-US" sz="1200" noProof="0" dirty="0">
                        <a:solidFill>
                          <a:schemeClr val="bg1"/>
                        </a:solidFill>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570411926"/>
                  </a:ext>
                </a:extLst>
              </a:tr>
              <a:tr h="474538">
                <a:tc>
                  <a:txBody>
                    <a:bodyPr/>
                    <a:lstStyle>
                      <a:lvl1pPr marL="0" algn="l" defTabSz="914400" rtl="0" eaLnBrk="1" latinLnBrk="0" hangingPunct="1">
                        <a:defRPr sz="1200" kern="1200">
                          <a:solidFill>
                            <a:schemeClr val="dk1"/>
                          </a:solidFill>
                          <a:latin typeface="Arial"/>
                        </a:defRPr>
                      </a:lvl1pPr>
                      <a:lvl2pPr marL="457200" algn="l" defTabSz="914400" rtl="0" eaLnBrk="1" latinLnBrk="0" hangingPunct="1">
                        <a:defRPr sz="1200" kern="1200">
                          <a:solidFill>
                            <a:schemeClr val="dk1"/>
                          </a:solidFill>
                          <a:latin typeface="Arial"/>
                        </a:defRPr>
                      </a:lvl2pPr>
                      <a:lvl3pPr marL="914400" algn="l" defTabSz="914400" rtl="0" eaLnBrk="1" latinLnBrk="0" hangingPunct="1">
                        <a:defRPr sz="1200" kern="1200">
                          <a:solidFill>
                            <a:schemeClr val="dk1"/>
                          </a:solidFill>
                          <a:latin typeface="Arial"/>
                        </a:defRPr>
                      </a:lvl3pPr>
                      <a:lvl4pPr marL="1371600" algn="l" defTabSz="914400" rtl="0" eaLnBrk="1" latinLnBrk="0" hangingPunct="1">
                        <a:defRPr sz="1200" kern="1200">
                          <a:solidFill>
                            <a:schemeClr val="dk1"/>
                          </a:solidFill>
                          <a:latin typeface="Arial"/>
                        </a:defRPr>
                      </a:lvl4pPr>
                      <a:lvl5pPr marL="1828800" algn="l" defTabSz="914400" rtl="0" eaLnBrk="1" latinLnBrk="0" hangingPunct="1">
                        <a:defRPr sz="1200" kern="1200">
                          <a:solidFill>
                            <a:schemeClr val="dk1"/>
                          </a:solidFill>
                          <a:latin typeface="Arial"/>
                        </a:defRPr>
                      </a:lvl5pPr>
                      <a:lvl6pPr marL="2286000" algn="l" defTabSz="914400" rtl="0" eaLnBrk="1" latinLnBrk="0" hangingPunct="1">
                        <a:defRPr sz="1200" kern="1200">
                          <a:solidFill>
                            <a:schemeClr val="dk1"/>
                          </a:solidFill>
                          <a:latin typeface="Arial"/>
                        </a:defRPr>
                      </a:lvl6pPr>
                      <a:lvl7pPr marL="2743200" algn="l" defTabSz="914400" rtl="0" eaLnBrk="1" latinLnBrk="0" hangingPunct="1">
                        <a:defRPr sz="1200" kern="1200">
                          <a:solidFill>
                            <a:schemeClr val="dk1"/>
                          </a:solidFill>
                          <a:latin typeface="Arial"/>
                        </a:defRPr>
                      </a:lvl7pPr>
                      <a:lvl8pPr marL="3200400" algn="l" defTabSz="914400" rtl="0" eaLnBrk="1" latinLnBrk="0" hangingPunct="1">
                        <a:defRPr sz="1200" kern="1200">
                          <a:solidFill>
                            <a:schemeClr val="dk1"/>
                          </a:solidFill>
                          <a:latin typeface="Arial"/>
                        </a:defRPr>
                      </a:lvl8pPr>
                      <a:lvl9pPr marL="3657600" algn="l" defTabSz="914400" rtl="0" eaLnBrk="1" latinLnBrk="0" hangingPunct="1">
                        <a:defRPr sz="1200" kern="1200">
                          <a:solidFill>
                            <a:schemeClr val="dk1"/>
                          </a:solidFill>
                          <a:latin typeface="Arial"/>
                        </a:defRPr>
                      </a:lvl9pPr>
                    </a:lstStyle>
                    <a:p>
                      <a:pPr>
                        <a:spcAft>
                          <a:spcPts val="600"/>
                        </a:spcAft>
                      </a:pPr>
                      <a:r>
                        <a:rPr lang="en-US" sz="1200" b="1" noProof="0" dirty="0"/>
                        <a:t>Prednisone</a:t>
                      </a:r>
                    </a:p>
                    <a:p>
                      <a:r>
                        <a:rPr lang="en-US" sz="1200" noProof="0" dirty="0"/>
                        <a:t>1 mg/kg/day for 4 weeks and low dose for up to 12 months</a:t>
                      </a:r>
                      <a:endParaRPr lang="en-US" sz="1200" i="0" noProof="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8D8D8"/>
                    </a:solidFill>
                  </a:tcPr>
                </a:tc>
                <a:tc>
                  <a:txBody>
                    <a:bodyPr/>
                    <a:lstStyle>
                      <a:lvl1pPr marL="0" algn="l" defTabSz="914400" rtl="0" eaLnBrk="1" latinLnBrk="0" hangingPunct="1">
                        <a:defRPr sz="1200" kern="1200">
                          <a:solidFill>
                            <a:schemeClr val="dk1"/>
                          </a:solidFill>
                          <a:latin typeface="Arial"/>
                        </a:defRPr>
                      </a:lvl1pPr>
                      <a:lvl2pPr marL="457200" algn="l" defTabSz="914400" rtl="0" eaLnBrk="1" latinLnBrk="0" hangingPunct="1">
                        <a:defRPr sz="1200" kern="1200">
                          <a:solidFill>
                            <a:schemeClr val="dk1"/>
                          </a:solidFill>
                          <a:latin typeface="Arial"/>
                        </a:defRPr>
                      </a:lvl2pPr>
                      <a:lvl3pPr marL="914400" algn="l" defTabSz="914400" rtl="0" eaLnBrk="1" latinLnBrk="0" hangingPunct="1">
                        <a:defRPr sz="1200" kern="1200">
                          <a:solidFill>
                            <a:schemeClr val="dk1"/>
                          </a:solidFill>
                          <a:latin typeface="Arial"/>
                        </a:defRPr>
                      </a:lvl3pPr>
                      <a:lvl4pPr marL="1371600" algn="l" defTabSz="914400" rtl="0" eaLnBrk="1" latinLnBrk="0" hangingPunct="1">
                        <a:defRPr sz="1200" kern="1200">
                          <a:solidFill>
                            <a:schemeClr val="dk1"/>
                          </a:solidFill>
                          <a:latin typeface="Arial"/>
                        </a:defRPr>
                      </a:lvl4pPr>
                      <a:lvl5pPr marL="1828800" algn="l" defTabSz="914400" rtl="0" eaLnBrk="1" latinLnBrk="0" hangingPunct="1">
                        <a:defRPr sz="1200" kern="1200">
                          <a:solidFill>
                            <a:schemeClr val="dk1"/>
                          </a:solidFill>
                          <a:latin typeface="Arial"/>
                        </a:defRPr>
                      </a:lvl5pPr>
                      <a:lvl6pPr marL="2286000" algn="l" defTabSz="914400" rtl="0" eaLnBrk="1" latinLnBrk="0" hangingPunct="1">
                        <a:defRPr sz="1200" kern="1200">
                          <a:solidFill>
                            <a:schemeClr val="dk1"/>
                          </a:solidFill>
                          <a:latin typeface="Arial"/>
                        </a:defRPr>
                      </a:lvl6pPr>
                      <a:lvl7pPr marL="2743200" algn="l" defTabSz="914400" rtl="0" eaLnBrk="1" latinLnBrk="0" hangingPunct="1">
                        <a:defRPr sz="1200" kern="1200">
                          <a:solidFill>
                            <a:schemeClr val="dk1"/>
                          </a:solidFill>
                          <a:latin typeface="Arial"/>
                        </a:defRPr>
                      </a:lvl7pPr>
                      <a:lvl8pPr marL="3200400" algn="l" defTabSz="914400" rtl="0" eaLnBrk="1" latinLnBrk="0" hangingPunct="1">
                        <a:defRPr sz="1200" kern="1200">
                          <a:solidFill>
                            <a:schemeClr val="dk1"/>
                          </a:solidFill>
                          <a:latin typeface="Arial"/>
                        </a:defRPr>
                      </a:lvl8pPr>
                      <a:lvl9pPr marL="3657600" algn="l" defTabSz="914400" rtl="0" eaLnBrk="1" latinLnBrk="0" hangingPunct="1">
                        <a:defRPr sz="1200" kern="1200">
                          <a:solidFill>
                            <a:schemeClr val="dk1"/>
                          </a:solidFill>
                          <a:latin typeface="Arial"/>
                        </a:defRPr>
                      </a:lvl9pPr>
                    </a:lstStyle>
                    <a:p>
                      <a:pPr algn="ctr"/>
                      <a:r>
                        <a:rPr lang="en-US" sz="1200" noProof="0" dirty="0"/>
                        <a:t>67.4%</a:t>
                      </a:r>
                      <a:endParaRPr lang="en-US" sz="1200" baseline="30000" noProof="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8D8D8"/>
                    </a:solidFill>
                  </a:tcPr>
                </a:tc>
                <a:tc>
                  <a:txBody>
                    <a:bodyPr/>
                    <a:lstStyle>
                      <a:lvl1pPr marL="0" algn="l" defTabSz="914400" rtl="0" eaLnBrk="1" latinLnBrk="0" hangingPunct="1">
                        <a:defRPr sz="1200" kern="1200">
                          <a:solidFill>
                            <a:schemeClr val="dk1"/>
                          </a:solidFill>
                          <a:latin typeface="Arial"/>
                        </a:defRPr>
                      </a:lvl1pPr>
                      <a:lvl2pPr marL="457200" algn="l" defTabSz="914400" rtl="0" eaLnBrk="1" latinLnBrk="0" hangingPunct="1">
                        <a:defRPr sz="1200" kern="1200">
                          <a:solidFill>
                            <a:schemeClr val="dk1"/>
                          </a:solidFill>
                          <a:latin typeface="Arial"/>
                        </a:defRPr>
                      </a:lvl2pPr>
                      <a:lvl3pPr marL="914400" algn="l" defTabSz="914400" rtl="0" eaLnBrk="1" latinLnBrk="0" hangingPunct="1">
                        <a:defRPr sz="1200" kern="1200">
                          <a:solidFill>
                            <a:schemeClr val="dk1"/>
                          </a:solidFill>
                          <a:latin typeface="Arial"/>
                        </a:defRPr>
                      </a:lvl3pPr>
                      <a:lvl4pPr marL="1371600" algn="l" defTabSz="914400" rtl="0" eaLnBrk="1" latinLnBrk="0" hangingPunct="1">
                        <a:defRPr sz="1200" kern="1200">
                          <a:solidFill>
                            <a:schemeClr val="dk1"/>
                          </a:solidFill>
                          <a:latin typeface="Arial"/>
                        </a:defRPr>
                      </a:lvl4pPr>
                      <a:lvl5pPr marL="1828800" algn="l" defTabSz="914400" rtl="0" eaLnBrk="1" latinLnBrk="0" hangingPunct="1">
                        <a:defRPr sz="1200" kern="1200">
                          <a:solidFill>
                            <a:schemeClr val="dk1"/>
                          </a:solidFill>
                          <a:latin typeface="Arial"/>
                        </a:defRPr>
                      </a:lvl5pPr>
                      <a:lvl6pPr marL="2286000" algn="l" defTabSz="914400" rtl="0" eaLnBrk="1" latinLnBrk="0" hangingPunct="1">
                        <a:defRPr sz="1200" kern="1200">
                          <a:solidFill>
                            <a:schemeClr val="dk1"/>
                          </a:solidFill>
                          <a:latin typeface="Arial"/>
                        </a:defRPr>
                      </a:lvl6pPr>
                      <a:lvl7pPr marL="2743200" algn="l" defTabSz="914400" rtl="0" eaLnBrk="1" latinLnBrk="0" hangingPunct="1">
                        <a:defRPr sz="1200" kern="1200">
                          <a:solidFill>
                            <a:schemeClr val="dk1"/>
                          </a:solidFill>
                          <a:latin typeface="Arial"/>
                        </a:defRPr>
                      </a:lvl7pPr>
                      <a:lvl8pPr marL="3200400" algn="l" defTabSz="914400" rtl="0" eaLnBrk="1" latinLnBrk="0" hangingPunct="1">
                        <a:defRPr sz="1200" kern="1200">
                          <a:solidFill>
                            <a:schemeClr val="dk1"/>
                          </a:solidFill>
                          <a:latin typeface="Arial"/>
                        </a:defRPr>
                      </a:lvl8pPr>
                      <a:lvl9pPr marL="3657600" algn="l" defTabSz="914400" rtl="0" eaLnBrk="1" latinLnBrk="0" hangingPunct="1">
                        <a:defRPr sz="12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noProof="0" dirty="0"/>
                        <a:t>33%</a:t>
                      </a:r>
                      <a:endParaRPr lang="en-US" sz="1200" noProof="0" dirty="0">
                        <a:solidFill>
                          <a:schemeClr val="tx1"/>
                        </a:solidFill>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8D8D8"/>
                    </a:solidFill>
                  </a:tcPr>
                </a:tc>
                <a:extLst>
                  <a:ext uri="{0D108BD9-81ED-4DB2-BD59-A6C34878D82A}">
                    <a16:rowId xmlns:a16="http://schemas.microsoft.com/office/drawing/2014/main" val="1100203428"/>
                  </a:ext>
                </a:extLst>
              </a:tr>
              <a:tr h="474538">
                <a:tc>
                  <a:txBody>
                    <a:bodyPr/>
                    <a:lstStyle>
                      <a:lvl1pPr marL="0" algn="l" defTabSz="914400" rtl="0" eaLnBrk="1" latinLnBrk="0" hangingPunct="1">
                        <a:defRPr sz="1200" kern="1200">
                          <a:solidFill>
                            <a:schemeClr val="dk1"/>
                          </a:solidFill>
                          <a:latin typeface="Arial"/>
                        </a:defRPr>
                      </a:lvl1pPr>
                      <a:lvl2pPr marL="457200" algn="l" defTabSz="914400" rtl="0" eaLnBrk="1" latinLnBrk="0" hangingPunct="1">
                        <a:defRPr sz="1200" kern="1200">
                          <a:solidFill>
                            <a:schemeClr val="dk1"/>
                          </a:solidFill>
                          <a:latin typeface="Arial"/>
                        </a:defRPr>
                      </a:lvl2pPr>
                      <a:lvl3pPr marL="914400" algn="l" defTabSz="914400" rtl="0" eaLnBrk="1" latinLnBrk="0" hangingPunct="1">
                        <a:defRPr sz="1200" kern="1200">
                          <a:solidFill>
                            <a:schemeClr val="dk1"/>
                          </a:solidFill>
                          <a:latin typeface="Arial"/>
                        </a:defRPr>
                      </a:lvl3pPr>
                      <a:lvl4pPr marL="1371600" algn="l" defTabSz="914400" rtl="0" eaLnBrk="1" latinLnBrk="0" hangingPunct="1">
                        <a:defRPr sz="1200" kern="1200">
                          <a:solidFill>
                            <a:schemeClr val="dk1"/>
                          </a:solidFill>
                          <a:latin typeface="Arial"/>
                        </a:defRPr>
                      </a:lvl4pPr>
                      <a:lvl5pPr marL="1828800" algn="l" defTabSz="914400" rtl="0" eaLnBrk="1" latinLnBrk="0" hangingPunct="1">
                        <a:defRPr sz="1200" kern="1200">
                          <a:solidFill>
                            <a:schemeClr val="dk1"/>
                          </a:solidFill>
                          <a:latin typeface="Arial"/>
                        </a:defRPr>
                      </a:lvl5pPr>
                      <a:lvl6pPr marL="2286000" algn="l" defTabSz="914400" rtl="0" eaLnBrk="1" latinLnBrk="0" hangingPunct="1">
                        <a:defRPr sz="1200" kern="1200">
                          <a:solidFill>
                            <a:schemeClr val="dk1"/>
                          </a:solidFill>
                          <a:latin typeface="Arial"/>
                        </a:defRPr>
                      </a:lvl6pPr>
                      <a:lvl7pPr marL="2743200" algn="l" defTabSz="914400" rtl="0" eaLnBrk="1" latinLnBrk="0" hangingPunct="1">
                        <a:defRPr sz="1200" kern="1200">
                          <a:solidFill>
                            <a:schemeClr val="dk1"/>
                          </a:solidFill>
                          <a:latin typeface="Arial"/>
                        </a:defRPr>
                      </a:lvl7pPr>
                      <a:lvl8pPr marL="3200400" algn="l" defTabSz="914400" rtl="0" eaLnBrk="1" latinLnBrk="0" hangingPunct="1">
                        <a:defRPr sz="1200" kern="1200">
                          <a:solidFill>
                            <a:schemeClr val="dk1"/>
                          </a:solidFill>
                          <a:latin typeface="Arial"/>
                        </a:defRPr>
                      </a:lvl8pPr>
                      <a:lvl9pPr marL="3657600" algn="l" defTabSz="914400" rtl="0" eaLnBrk="1" latinLnBrk="0" hangingPunct="1">
                        <a:defRPr sz="1200" kern="1200">
                          <a:solidFill>
                            <a:schemeClr val="dk1"/>
                          </a:solidFill>
                          <a:latin typeface="Arial"/>
                        </a:defRPr>
                      </a:lvl9pPr>
                    </a:lstStyle>
                    <a:p>
                      <a:pPr>
                        <a:spcAft>
                          <a:spcPts val="600"/>
                        </a:spcAft>
                      </a:pPr>
                      <a:r>
                        <a:rPr lang="en-US" sz="1200" b="1" noProof="0" dirty="0"/>
                        <a:t>Dexamethasone</a:t>
                      </a:r>
                    </a:p>
                    <a:p>
                      <a:r>
                        <a:rPr lang="en-US" sz="1200" noProof="0" dirty="0"/>
                        <a:t>40 mg/day, for 4 days every </a:t>
                      </a:r>
                      <a:br>
                        <a:rPr lang="en-US" sz="1200" noProof="0" dirty="0"/>
                      </a:br>
                      <a:r>
                        <a:rPr lang="en-US" sz="1200" noProof="0" dirty="0"/>
                        <a:t>2–4 weeks,</a:t>
                      </a:r>
                      <a:r>
                        <a:rPr lang="en-US" sz="1200" baseline="0" noProof="0" dirty="0"/>
                        <a:t> for 1</a:t>
                      </a:r>
                      <a:r>
                        <a:rPr lang="en-US" sz="1200" noProof="0" dirty="0"/>
                        <a:t>–</a:t>
                      </a:r>
                      <a:r>
                        <a:rPr lang="en-US" sz="1200" baseline="0" noProof="0" dirty="0"/>
                        <a:t>4 cycles</a:t>
                      </a:r>
                      <a:endParaRPr lang="en-US" sz="1200" i="0" noProof="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BE9E9"/>
                    </a:solidFill>
                  </a:tcPr>
                </a:tc>
                <a:tc>
                  <a:txBody>
                    <a:bodyPr/>
                    <a:lstStyle>
                      <a:lvl1pPr marL="0" algn="l" defTabSz="914400" rtl="0" eaLnBrk="1" latinLnBrk="0" hangingPunct="1">
                        <a:defRPr sz="1200" kern="1200">
                          <a:solidFill>
                            <a:schemeClr val="dk1"/>
                          </a:solidFill>
                          <a:latin typeface="Arial"/>
                        </a:defRPr>
                      </a:lvl1pPr>
                      <a:lvl2pPr marL="457200" algn="l" defTabSz="914400" rtl="0" eaLnBrk="1" latinLnBrk="0" hangingPunct="1">
                        <a:defRPr sz="1200" kern="1200">
                          <a:solidFill>
                            <a:schemeClr val="dk1"/>
                          </a:solidFill>
                          <a:latin typeface="Arial"/>
                        </a:defRPr>
                      </a:lvl2pPr>
                      <a:lvl3pPr marL="914400" algn="l" defTabSz="914400" rtl="0" eaLnBrk="1" latinLnBrk="0" hangingPunct="1">
                        <a:defRPr sz="1200" kern="1200">
                          <a:solidFill>
                            <a:schemeClr val="dk1"/>
                          </a:solidFill>
                          <a:latin typeface="Arial"/>
                        </a:defRPr>
                      </a:lvl3pPr>
                      <a:lvl4pPr marL="1371600" algn="l" defTabSz="914400" rtl="0" eaLnBrk="1" latinLnBrk="0" hangingPunct="1">
                        <a:defRPr sz="1200" kern="1200">
                          <a:solidFill>
                            <a:schemeClr val="dk1"/>
                          </a:solidFill>
                          <a:latin typeface="Arial"/>
                        </a:defRPr>
                      </a:lvl4pPr>
                      <a:lvl5pPr marL="1828800" algn="l" defTabSz="914400" rtl="0" eaLnBrk="1" latinLnBrk="0" hangingPunct="1">
                        <a:defRPr sz="1200" kern="1200">
                          <a:solidFill>
                            <a:schemeClr val="dk1"/>
                          </a:solidFill>
                          <a:latin typeface="Arial"/>
                        </a:defRPr>
                      </a:lvl5pPr>
                      <a:lvl6pPr marL="2286000" algn="l" defTabSz="914400" rtl="0" eaLnBrk="1" latinLnBrk="0" hangingPunct="1">
                        <a:defRPr sz="1200" kern="1200">
                          <a:solidFill>
                            <a:schemeClr val="dk1"/>
                          </a:solidFill>
                          <a:latin typeface="Arial"/>
                        </a:defRPr>
                      </a:lvl6pPr>
                      <a:lvl7pPr marL="2743200" algn="l" defTabSz="914400" rtl="0" eaLnBrk="1" latinLnBrk="0" hangingPunct="1">
                        <a:defRPr sz="1200" kern="1200">
                          <a:solidFill>
                            <a:schemeClr val="dk1"/>
                          </a:solidFill>
                          <a:latin typeface="Arial"/>
                        </a:defRPr>
                      </a:lvl7pPr>
                      <a:lvl8pPr marL="3200400" algn="l" defTabSz="914400" rtl="0" eaLnBrk="1" latinLnBrk="0" hangingPunct="1">
                        <a:defRPr sz="1200" kern="1200">
                          <a:solidFill>
                            <a:schemeClr val="dk1"/>
                          </a:solidFill>
                          <a:latin typeface="Arial"/>
                        </a:defRPr>
                      </a:lvl8pPr>
                      <a:lvl9pPr marL="3657600" algn="l" defTabSz="914400" rtl="0" eaLnBrk="1" latinLnBrk="0" hangingPunct="1">
                        <a:defRPr sz="12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effectLst/>
                        </a:rPr>
                        <a:t>82.1%</a:t>
                      </a:r>
                      <a:endParaRPr lang="en-US" sz="1200" noProof="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BE9E9"/>
                    </a:solidFill>
                  </a:tcPr>
                </a:tc>
                <a:tc>
                  <a:txBody>
                    <a:bodyPr/>
                    <a:lstStyle>
                      <a:lvl1pPr marL="0" algn="l" defTabSz="914400" rtl="0" eaLnBrk="1" latinLnBrk="0" hangingPunct="1">
                        <a:defRPr sz="1200" kern="1200">
                          <a:solidFill>
                            <a:schemeClr val="dk1"/>
                          </a:solidFill>
                          <a:latin typeface="Arial"/>
                        </a:defRPr>
                      </a:lvl1pPr>
                      <a:lvl2pPr marL="457200" algn="l" defTabSz="914400" rtl="0" eaLnBrk="1" latinLnBrk="0" hangingPunct="1">
                        <a:defRPr sz="1200" kern="1200">
                          <a:solidFill>
                            <a:schemeClr val="dk1"/>
                          </a:solidFill>
                          <a:latin typeface="Arial"/>
                        </a:defRPr>
                      </a:lvl2pPr>
                      <a:lvl3pPr marL="914400" algn="l" defTabSz="914400" rtl="0" eaLnBrk="1" latinLnBrk="0" hangingPunct="1">
                        <a:defRPr sz="1200" kern="1200">
                          <a:solidFill>
                            <a:schemeClr val="dk1"/>
                          </a:solidFill>
                          <a:latin typeface="Arial"/>
                        </a:defRPr>
                      </a:lvl3pPr>
                      <a:lvl4pPr marL="1371600" algn="l" defTabSz="914400" rtl="0" eaLnBrk="1" latinLnBrk="0" hangingPunct="1">
                        <a:defRPr sz="1200" kern="1200">
                          <a:solidFill>
                            <a:schemeClr val="dk1"/>
                          </a:solidFill>
                          <a:latin typeface="Arial"/>
                        </a:defRPr>
                      </a:lvl4pPr>
                      <a:lvl5pPr marL="1828800" algn="l" defTabSz="914400" rtl="0" eaLnBrk="1" latinLnBrk="0" hangingPunct="1">
                        <a:defRPr sz="1200" kern="1200">
                          <a:solidFill>
                            <a:schemeClr val="dk1"/>
                          </a:solidFill>
                          <a:latin typeface="Arial"/>
                        </a:defRPr>
                      </a:lvl5pPr>
                      <a:lvl6pPr marL="2286000" algn="l" defTabSz="914400" rtl="0" eaLnBrk="1" latinLnBrk="0" hangingPunct="1">
                        <a:defRPr sz="1200" kern="1200">
                          <a:solidFill>
                            <a:schemeClr val="dk1"/>
                          </a:solidFill>
                          <a:latin typeface="Arial"/>
                        </a:defRPr>
                      </a:lvl6pPr>
                      <a:lvl7pPr marL="2743200" algn="l" defTabSz="914400" rtl="0" eaLnBrk="1" latinLnBrk="0" hangingPunct="1">
                        <a:defRPr sz="1200" kern="1200">
                          <a:solidFill>
                            <a:schemeClr val="dk1"/>
                          </a:solidFill>
                          <a:latin typeface="Arial"/>
                        </a:defRPr>
                      </a:lvl7pPr>
                      <a:lvl8pPr marL="3200400" algn="l" defTabSz="914400" rtl="0" eaLnBrk="1" latinLnBrk="0" hangingPunct="1">
                        <a:defRPr sz="1200" kern="1200">
                          <a:solidFill>
                            <a:schemeClr val="dk1"/>
                          </a:solidFill>
                          <a:latin typeface="Arial"/>
                        </a:defRPr>
                      </a:lvl8pPr>
                      <a:lvl9pPr marL="3657600" algn="l" defTabSz="914400" rtl="0" eaLnBrk="1" latinLnBrk="0" hangingPunct="1">
                        <a:defRPr sz="12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noProof="0" dirty="0"/>
                        <a:t>36.8%</a:t>
                      </a:r>
                      <a:endParaRPr lang="en-US" sz="1200" baseline="30000" noProof="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BE9E9"/>
                    </a:solidFill>
                  </a:tcPr>
                </a:tc>
                <a:extLst>
                  <a:ext uri="{0D108BD9-81ED-4DB2-BD59-A6C34878D82A}">
                    <a16:rowId xmlns:a16="http://schemas.microsoft.com/office/drawing/2014/main" val="3720017477"/>
                  </a:ext>
                </a:extLst>
              </a:tr>
            </a:tbl>
          </a:graphicData>
        </a:graphic>
      </p:graphicFrame>
      <p:sp>
        <p:nvSpPr>
          <p:cNvPr id="5" name="TextBox 4">
            <a:extLst>
              <a:ext uri="{FF2B5EF4-FFF2-40B4-BE49-F238E27FC236}">
                <a16:creationId xmlns:a16="http://schemas.microsoft.com/office/drawing/2014/main" id="{3D864CB8-BA97-4F67-88DB-686A4CCE51AA}"/>
              </a:ext>
            </a:extLst>
          </p:cNvPr>
          <p:cNvSpPr txBox="1"/>
          <p:nvPr/>
        </p:nvSpPr>
        <p:spPr>
          <a:xfrm>
            <a:off x="2571017" y="1535103"/>
            <a:ext cx="7772400" cy="2685351"/>
          </a:xfrm>
          <a:prstGeom prst="rect">
            <a:avLst/>
          </a:prstGeom>
          <a:noFill/>
        </p:spPr>
        <p:txBody>
          <a:bodyPr wrap="square" rtlCol="0">
            <a:spAutoFit/>
          </a:bodyPr>
          <a:lstStyle/>
          <a:p>
            <a:pPr marL="228600" indent="-228600" defTabSz="914274">
              <a:spcAft>
                <a:spcPts val="600"/>
              </a:spcAft>
              <a:buFont typeface="Arial" panose="020B0604020202020204" pitchFamily="34" charset="0"/>
              <a:buChar char="•"/>
            </a:pPr>
            <a:r>
              <a:rPr lang="fy-NL" sz="1250" dirty="0">
                <a:solidFill>
                  <a:srgbClr val="000000"/>
                </a:solidFill>
                <a:latin typeface="Arial" panose="020B0604020202020204"/>
              </a:rPr>
              <a:t>Corticosteroids have been the </a:t>
            </a:r>
            <a:r>
              <a:rPr lang="fy-NL" sz="1250" dirty="0">
                <a:solidFill>
                  <a:srgbClr val="4472C4"/>
                </a:solidFill>
                <a:latin typeface="Arial" panose="020B0604020202020204"/>
              </a:rPr>
              <a:t>standard of care </a:t>
            </a:r>
            <a:r>
              <a:rPr lang="fy-NL" sz="1250" dirty="0">
                <a:solidFill>
                  <a:srgbClr val="000000"/>
                </a:solidFill>
                <a:latin typeface="Arial" panose="020B0604020202020204"/>
              </a:rPr>
              <a:t>for the </a:t>
            </a:r>
            <a:r>
              <a:rPr lang="fy-NL" sz="1250" dirty="0">
                <a:solidFill>
                  <a:srgbClr val="4472C4"/>
                </a:solidFill>
                <a:latin typeface="Arial" panose="020B0604020202020204"/>
              </a:rPr>
              <a:t>first-line</a:t>
            </a:r>
            <a:r>
              <a:rPr lang="fy-NL" sz="1250" dirty="0">
                <a:solidFill>
                  <a:srgbClr val="000000"/>
                </a:solidFill>
                <a:latin typeface="Arial" panose="020B0604020202020204"/>
              </a:rPr>
              <a:t> treatment of ITP for </a:t>
            </a:r>
            <a:r>
              <a:rPr lang="fy-NL" sz="1250" dirty="0">
                <a:solidFill>
                  <a:srgbClr val="4472C4"/>
                </a:solidFill>
                <a:latin typeface="Arial" panose="020B0604020202020204"/>
              </a:rPr>
              <a:t>3 decades</a:t>
            </a:r>
          </a:p>
          <a:p>
            <a:pPr lvl="1" indent="-228600" defTabSz="914274">
              <a:spcAft>
                <a:spcPts val="600"/>
              </a:spcAft>
              <a:buFont typeface="Arial" panose="020B0604020202020204" pitchFamily="34" charset="0"/>
              <a:buChar char="–"/>
            </a:pPr>
            <a:r>
              <a:rPr lang="fy-NL" sz="1100" dirty="0">
                <a:solidFill>
                  <a:srgbClr val="000000"/>
                </a:solidFill>
                <a:latin typeface="Arial" panose="020B0604020202020204"/>
              </a:rPr>
              <a:t>Corticosteroids used for the treatment of ITP comprise </a:t>
            </a:r>
            <a:r>
              <a:rPr lang="fy-NL" sz="1100" dirty="0">
                <a:solidFill>
                  <a:srgbClr val="4472C4"/>
                </a:solidFill>
                <a:latin typeface="Arial" panose="020B0604020202020204"/>
              </a:rPr>
              <a:t>prednisone</a:t>
            </a:r>
            <a:r>
              <a:rPr lang="fy-NL" sz="1100" dirty="0">
                <a:solidFill>
                  <a:srgbClr val="000000"/>
                </a:solidFill>
                <a:latin typeface="Arial" panose="020B0604020202020204"/>
              </a:rPr>
              <a:t>, </a:t>
            </a:r>
            <a:r>
              <a:rPr lang="fy-NL" sz="1100" dirty="0">
                <a:solidFill>
                  <a:srgbClr val="4472C4"/>
                </a:solidFill>
                <a:latin typeface="Arial" panose="020B0604020202020204"/>
              </a:rPr>
              <a:t>prednisolone</a:t>
            </a:r>
            <a:r>
              <a:rPr lang="fy-NL" sz="1100" dirty="0">
                <a:solidFill>
                  <a:srgbClr val="000000"/>
                </a:solidFill>
                <a:latin typeface="Arial" panose="020B0604020202020204"/>
              </a:rPr>
              <a:t>, </a:t>
            </a:r>
            <a:r>
              <a:rPr lang="fy-NL" sz="1100" dirty="0">
                <a:solidFill>
                  <a:srgbClr val="4472C4"/>
                </a:solidFill>
                <a:latin typeface="Arial" panose="020B0604020202020204"/>
              </a:rPr>
              <a:t>methylprednisolone</a:t>
            </a:r>
            <a:r>
              <a:rPr lang="fy-NL" sz="1100" dirty="0">
                <a:solidFill>
                  <a:srgbClr val="000000"/>
                </a:solidFill>
                <a:latin typeface="Arial" panose="020B0604020202020204"/>
              </a:rPr>
              <a:t>, </a:t>
            </a:r>
            <a:r>
              <a:rPr lang="fy-NL" sz="1100" dirty="0">
                <a:solidFill>
                  <a:srgbClr val="4472C4"/>
                </a:solidFill>
                <a:latin typeface="Arial" panose="020B0604020202020204"/>
              </a:rPr>
              <a:t>dexamethasone</a:t>
            </a:r>
          </a:p>
          <a:p>
            <a:pPr marL="228600" indent="-228600" defTabSz="914274">
              <a:spcAft>
                <a:spcPts val="600"/>
              </a:spcAft>
              <a:buFont typeface="Arial" panose="020B0604020202020204" pitchFamily="34" charset="0"/>
              <a:buChar char="•"/>
            </a:pPr>
            <a:r>
              <a:rPr lang="fy-NL" sz="1250" dirty="0">
                <a:solidFill>
                  <a:srgbClr val="000000"/>
                </a:solidFill>
                <a:latin typeface="Arial" panose="020B0604020202020204"/>
              </a:rPr>
              <a:t>The majority of patients initially respond to a short course of corticosteroids, but </a:t>
            </a:r>
            <a:r>
              <a:rPr lang="fy-NL" sz="1250" dirty="0">
                <a:solidFill>
                  <a:srgbClr val="4472C4"/>
                </a:solidFill>
                <a:latin typeface="Arial" panose="020B0604020202020204"/>
              </a:rPr>
              <a:t>usually relapse </a:t>
            </a:r>
            <a:r>
              <a:rPr lang="fy-NL" sz="1250" dirty="0">
                <a:solidFill>
                  <a:srgbClr val="000000"/>
                </a:solidFill>
                <a:latin typeface="Arial" panose="020B0604020202020204"/>
              </a:rPr>
              <a:t>when the drug is </a:t>
            </a:r>
            <a:r>
              <a:rPr lang="fy-NL" sz="1250" dirty="0">
                <a:solidFill>
                  <a:srgbClr val="4472C4"/>
                </a:solidFill>
                <a:latin typeface="Arial" panose="020B0604020202020204"/>
              </a:rPr>
              <a:t>tapered</a:t>
            </a:r>
            <a:r>
              <a:rPr lang="fy-NL" sz="1250" dirty="0">
                <a:solidFill>
                  <a:srgbClr val="000000"/>
                </a:solidFill>
                <a:latin typeface="Arial" panose="020B0604020202020204"/>
              </a:rPr>
              <a:t> and </a:t>
            </a:r>
            <a:r>
              <a:rPr lang="fy-NL" sz="1250" dirty="0">
                <a:solidFill>
                  <a:srgbClr val="4472C4"/>
                </a:solidFill>
                <a:latin typeface="Arial" panose="020B0604020202020204"/>
              </a:rPr>
              <a:t>discontinued</a:t>
            </a:r>
            <a:r>
              <a:rPr lang="fy-NL" sz="1250" baseline="30000" dirty="0">
                <a:solidFill>
                  <a:srgbClr val="000000"/>
                </a:solidFill>
                <a:latin typeface="Arial" panose="020B0604020202020204"/>
              </a:rPr>
              <a:t>1,2</a:t>
            </a:r>
          </a:p>
          <a:p>
            <a:pPr lvl="1" indent="-228600" defTabSz="914274">
              <a:spcAft>
                <a:spcPts val="600"/>
              </a:spcAft>
              <a:buFont typeface="Arial" panose="020B0604020202020204" pitchFamily="34" charset="0"/>
              <a:buChar char="–"/>
            </a:pPr>
            <a:r>
              <a:rPr lang="en-US" sz="1100" dirty="0">
                <a:solidFill>
                  <a:srgbClr val="000000"/>
                </a:solidFill>
                <a:latin typeface="Arial" panose="020B0604020202020204"/>
              </a:rPr>
              <a:t>Leading to </a:t>
            </a:r>
            <a:r>
              <a:rPr lang="en-US" sz="1100" dirty="0">
                <a:solidFill>
                  <a:srgbClr val="4472C4"/>
                </a:solidFill>
                <a:latin typeface="Arial" panose="020B0604020202020204"/>
              </a:rPr>
              <a:t>repeated courses</a:t>
            </a:r>
            <a:r>
              <a:rPr lang="en-US" sz="1100" dirty="0">
                <a:solidFill>
                  <a:srgbClr val="000000"/>
                </a:solidFill>
                <a:latin typeface="Arial" panose="020B0604020202020204"/>
              </a:rPr>
              <a:t> of corticosteroids</a:t>
            </a:r>
          </a:p>
          <a:p>
            <a:pPr marL="228600" indent="-228600" defTabSz="914274">
              <a:spcAft>
                <a:spcPts val="600"/>
              </a:spcAft>
              <a:buFont typeface="Arial" panose="020B0604020202020204" pitchFamily="34" charset="0"/>
              <a:buChar char="•"/>
            </a:pPr>
            <a:r>
              <a:rPr lang="en-US" sz="1250" dirty="0">
                <a:solidFill>
                  <a:srgbClr val="4472C4"/>
                </a:solidFill>
                <a:latin typeface="Arial" panose="020B0604020202020204"/>
              </a:rPr>
              <a:t>Long-term use </a:t>
            </a:r>
            <a:r>
              <a:rPr lang="en-US" sz="1250" dirty="0">
                <a:solidFill>
                  <a:srgbClr val="000000"/>
                </a:solidFill>
                <a:latin typeface="Arial" panose="020B0604020202020204"/>
              </a:rPr>
              <a:t>is associated with </a:t>
            </a:r>
            <a:r>
              <a:rPr lang="en-US" sz="1250" dirty="0">
                <a:solidFill>
                  <a:srgbClr val="4472C4"/>
                </a:solidFill>
                <a:latin typeface="Arial" panose="020B0604020202020204"/>
              </a:rPr>
              <a:t>significant complications </a:t>
            </a:r>
            <a:r>
              <a:rPr lang="en-US" sz="1250" dirty="0">
                <a:solidFill>
                  <a:srgbClr val="000000"/>
                </a:solidFill>
                <a:latin typeface="Arial" panose="020B0604020202020204"/>
              </a:rPr>
              <a:t>impacting patients’ </a:t>
            </a:r>
            <a:r>
              <a:rPr lang="en-US" sz="1250" dirty="0">
                <a:solidFill>
                  <a:srgbClr val="4472C4"/>
                </a:solidFill>
                <a:latin typeface="Arial" panose="020B0604020202020204"/>
              </a:rPr>
              <a:t>QoL</a:t>
            </a:r>
          </a:p>
          <a:p>
            <a:pPr lvl="1" indent="-223838" defTabSz="914274">
              <a:spcAft>
                <a:spcPts val="600"/>
              </a:spcAft>
              <a:buFont typeface="Arial" panose="020B0604020202020204" pitchFamily="34" charset="0"/>
              <a:buChar char="–"/>
            </a:pPr>
            <a:r>
              <a:rPr lang="en-US" sz="1100" dirty="0">
                <a:solidFill>
                  <a:srgbClr val="000000"/>
                </a:solidFill>
                <a:latin typeface="Arial" panose="020B0604020202020204"/>
              </a:rPr>
              <a:t>Adverse events (AEs) associated with corticosteroids are</a:t>
            </a:r>
            <a:r>
              <a:rPr lang="en-US" sz="1100" baseline="30000" dirty="0">
                <a:solidFill>
                  <a:srgbClr val="000000"/>
                </a:solidFill>
                <a:latin typeface="Arial" panose="020B0604020202020204"/>
              </a:rPr>
              <a:t>2–4</a:t>
            </a:r>
            <a:r>
              <a:rPr lang="en-US" sz="1100" dirty="0">
                <a:solidFill>
                  <a:srgbClr val="000000"/>
                </a:solidFill>
                <a:latin typeface="Arial" panose="020B0604020202020204"/>
              </a:rPr>
              <a:t>: </a:t>
            </a:r>
            <a:r>
              <a:rPr lang="fy-NL" sz="1100" dirty="0">
                <a:solidFill>
                  <a:srgbClr val="4472C4"/>
                </a:solidFill>
                <a:latin typeface="Arial" panose="020B0604020202020204"/>
              </a:rPr>
              <a:t>w</a:t>
            </a:r>
            <a:r>
              <a:rPr lang="en-US" sz="1100" dirty="0">
                <a:solidFill>
                  <a:srgbClr val="4472C4"/>
                </a:solidFill>
                <a:latin typeface="Arial" panose="020B0604020202020204"/>
              </a:rPr>
              <a:t>eight gain, </a:t>
            </a:r>
            <a:r>
              <a:rPr lang="fy-NL" sz="1100" dirty="0">
                <a:solidFill>
                  <a:srgbClr val="4472C4"/>
                </a:solidFill>
                <a:latin typeface="Arial" panose="020B0604020202020204"/>
              </a:rPr>
              <a:t>gastrointestinal (GI) distress</a:t>
            </a:r>
            <a:r>
              <a:rPr lang="en-US" sz="1100" dirty="0">
                <a:solidFill>
                  <a:srgbClr val="4472C4"/>
                </a:solidFill>
                <a:latin typeface="Arial" panose="020B0604020202020204"/>
              </a:rPr>
              <a:t>, hyperglycemia, diabetes, hypertension, m</a:t>
            </a:r>
            <a:r>
              <a:rPr lang="fy-NL" sz="1100" dirty="0">
                <a:solidFill>
                  <a:srgbClr val="4472C4"/>
                </a:solidFill>
                <a:latin typeface="Arial" panose="020B0604020202020204"/>
              </a:rPr>
              <a:t>ood disorders, anxiety, insomnia, opportunistic infections</a:t>
            </a:r>
            <a:r>
              <a:rPr lang="fy-NL" sz="1100" dirty="0">
                <a:solidFill>
                  <a:srgbClr val="000000"/>
                </a:solidFill>
                <a:latin typeface="Arial" panose="020B0604020202020204"/>
              </a:rPr>
              <a:t>, etc.</a:t>
            </a:r>
          </a:p>
          <a:p>
            <a:pPr marL="228600" indent="-228600" defTabSz="914274">
              <a:spcAft>
                <a:spcPts val="600"/>
              </a:spcAft>
              <a:buFont typeface="Arial" panose="020B0604020202020204" pitchFamily="34" charset="0"/>
              <a:buChar char="•"/>
            </a:pPr>
            <a:r>
              <a:rPr lang="en-US" sz="1250" dirty="0">
                <a:solidFill>
                  <a:srgbClr val="000000"/>
                </a:solidFill>
                <a:latin typeface="Arial" panose="020B0604020202020204"/>
              </a:rPr>
              <a:t>Long-term use of corticosteroids is also associated with </a:t>
            </a:r>
            <a:r>
              <a:rPr lang="en-US" sz="1250" dirty="0">
                <a:solidFill>
                  <a:srgbClr val="4472C4"/>
                </a:solidFill>
                <a:latin typeface="Arial" panose="020B0604020202020204"/>
              </a:rPr>
              <a:t>high health care resource utilization</a:t>
            </a:r>
            <a:r>
              <a:rPr lang="en-US" sz="1250" baseline="30000" dirty="0">
                <a:solidFill>
                  <a:srgbClr val="000000"/>
                </a:solidFill>
                <a:latin typeface="Arial" panose="020B0604020202020204"/>
              </a:rPr>
              <a:t>3,5</a:t>
            </a:r>
            <a:endParaRPr lang="en-US" sz="1250" dirty="0">
              <a:solidFill>
                <a:srgbClr val="000000"/>
              </a:solidFill>
              <a:latin typeface="Arial" panose="020B0604020202020204"/>
            </a:endParaRPr>
          </a:p>
          <a:p>
            <a:pPr marL="285750" indent="-285750" defTabSz="914274">
              <a:spcAft>
                <a:spcPts val="600"/>
              </a:spcAft>
              <a:buFont typeface="Arial" panose="020B0604020202020204" pitchFamily="34" charset="0"/>
              <a:buChar char="•"/>
            </a:pPr>
            <a:endParaRPr lang="en-US" sz="1350" dirty="0">
              <a:solidFill>
                <a:srgbClr val="000000"/>
              </a:solidFill>
              <a:latin typeface="Arial" panose="020B0604020202020204"/>
            </a:endParaRPr>
          </a:p>
        </p:txBody>
      </p:sp>
      <p:sp>
        <p:nvSpPr>
          <p:cNvPr id="6" name="TextBox 5"/>
          <p:cNvSpPr txBox="1"/>
          <p:nvPr/>
        </p:nvSpPr>
        <p:spPr>
          <a:xfrm>
            <a:off x="2818867" y="5996226"/>
            <a:ext cx="3638350" cy="861774"/>
          </a:xfrm>
          <a:prstGeom prst="rect">
            <a:avLst/>
          </a:prstGeom>
          <a:noFill/>
        </p:spPr>
        <p:txBody>
          <a:bodyPr wrap="square" rtlCol="0">
            <a:spAutoFit/>
          </a:bodyPr>
          <a:lstStyle/>
          <a:p>
            <a:r>
              <a:rPr lang="en-US" sz="1000" dirty="0" smtClean="0"/>
              <a:t>1. Wei Y, et al. Blood. 2016;127:296-302.</a:t>
            </a:r>
          </a:p>
          <a:p>
            <a:r>
              <a:rPr lang="en-US" sz="1000" dirty="0" smtClean="0"/>
              <a:t>2. Provan D, et al. Blood. 2010;115:168-86.</a:t>
            </a:r>
          </a:p>
          <a:p>
            <a:r>
              <a:rPr lang="en-US" sz="1000" dirty="0" smtClean="0"/>
              <a:t>3. Rice JB, et al. </a:t>
            </a:r>
            <a:r>
              <a:rPr lang="en-US" sz="1000" dirty="0" err="1" smtClean="0"/>
              <a:t>Clin</a:t>
            </a:r>
            <a:r>
              <a:rPr lang="en-US" sz="1000" dirty="0" smtClean="0"/>
              <a:t> </a:t>
            </a:r>
            <a:r>
              <a:rPr lang="en-US" sz="1000" dirty="0" err="1" smtClean="0"/>
              <a:t>Ther</a:t>
            </a:r>
            <a:r>
              <a:rPr lang="en-US" sz="1000" dirty="0" smtClean="0"/>
              <a:t>. 2017;39:2216-29.</a:t>
            </a:r>
          </a:p>
          <a:p>
            <a:r>
              <a:rPr lang="en-US" sz="1000" dirty="0" smtClean="0"/>
              <a:t>4. Tilden D, Value Health. 2015;18:A688. </a:t>
            </a:r>
          </a:p>
          <a:p>
            <a:r>
              <a:rPr lang="en-US" sz="1000" dirty="0" smtClean="0"/>
              <a:t>5. </a:t>
            </a:r>
            <a:r>
              <a:rPr lang="en-US" sz="1000" dirty="0" err="1" smtClean="0"/>
              <a:t>Dalal</a:t>
            </a:r>
            <a:r>
              <a:rPr lang="en-US" sz="1000" dirty="0" smtClean="0"/>
              <a:t> AA, et al. J </a:t>
            </a:r>
            <a:r>
              <a:rPr lang="en-US" sz="1000" dirty="0" err="1" smtClean="0"/>
              <a:t>Manag</a:t>
            </a:r>
            <a:r>
              <a:rPr lang="en-US" sz="1000" dirty="0" smtClean="0"/>
              <a:t> Care Spec Pharm. 2016;22:833-47.</a:t>
            </a:r>
          </a:p>
        </p:txBody>
      </p:sp>
    </p:spTree>
    <p:extLst>
      <p:ext uri="{BB962C8B-B14F-4D97-AF65-F5344CB8AC3E}">
        <p14:creationId xmlns:p14="http://schemas.microsoft.com/office/powerpoint/2010/main" val="2252517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Corticosteroid safety profile</a:t>
            </a:r>
            <a:endParaRPr lang="en-US" dirty="0"/>
          </a:p>
        </p:txBody>
      </p:sp>
      <p:sp>
        <p:nvSpPr>
          <p:cNvPr id="4" name="TextBox 3">
            <a:extLst>
              <a:ext uri="{FF2B5EF4-FFF2-40B4-BE49-F238E27FC236}">
                <a16:creationId xmlns:a16="http://schemas.microsoft.com/office/drawing/2014/main" id="{EC569905-357F-46DA-B759-E2C90E53503B}"/>
              </a:ext>
            </a:extLst>
          </p:cNvPr>
          <p:cNvSpPr txBox="1"/>
          <p:nvPr/>
        </p:nvSpPr>
        <p:spPr>
          <a:xfrm>
            <a:off x="3061211" y="2567922"/>
            <a:ext cx="543424" cy="253916"/>
          </a:xfrm>
          <a:prstGeom prst="rect">
            <a:avLst/>
          </a:prstGeom>
          <a:noFill/>
        </p:spPr>
        <p:txBody>
          <a:bodyPr wrap="square" rtlCol="0" anchor="ctr">
            <a:spAutoFit/>
          </a:bodyPr>
          <a:lstStyle/>
          <a:p>
            <a:pPr algn="r">
              <a:defRPr/>
            </a:pPr>
            <a:r>
              <a:rPr lang="en-GB" sz="1050" kern="0" dirty="0">
                <a:solidFill>
                  <a:srgbClr val="000000"/>
                </a:solidFill>
                <a:latin typeface="Arial" panose="020B0604020202020204"/>
              </a:rPr>
              <a:t>14</a:t>
            </a:r>
          </a:p>
        </p:txBody>
      </p:sp>
      <p:sp>
        <p:nvSpPr>
          <p:cNvPr id="5" name="TextBox 4">
            <a:extLst>
              <a:ext uri="{FF2B5EF4-FFF2-40B4-BE49-F238E27FC236}">
                <a16:creationId xmlns:a16="http://schemas.microsoft.com/office/drawing/2014/main" id="{DEF69167-DF73-4D35-9D1D-5EFFCD0F8013}"/>
              </a:ext>
            </a:extLst>
          </p:cNvPr>
          <p:cNvSpPr txBox="1"/>
          <p:nvPr/>
        </p:nvSpPr>
        <p:spPr>
          <a:xfrm>
            <a:off x="3738586" y="4405353"/>
            <a:ext cx="763520" cy="261610"/>
          </a:xfrm>
          <a:prstGeom prst="rect">
            <a:avLst/>
          </a:prstGeom>
          <a:noFill/>
        </p:spPr>
        <p:txBody>
          <a:bodyPr wrap="square" rtlCol="0">
            <a:spAutoFit/>
          </a:bodyPr>
          <a:lstStyle/>
          <a:p>
            <a:pPr algn="ctr">
              <a:defRPr/>
            </a:pPr>
            <a:r>
              <a:rPr lang="en-GB" sz="1100" kern="0" dirty="0">
                <a:solidFill>
                  <a:srgbClr val="000000"/>
                </a:solidFill>
                <a:latin typeface="Arial" panose="020B0604020202020204"/>
              </a:rPr>
              <a:t>GI upset</a:t>
            </a:r>
          </a:p>
        </p:txBody>
      </p:sp>
      <p:grpSp>
        <p:nvGrpSpPr>
          <p:cNvPr id="6" name="Group 41">
            <a:extLst>
              <a:ext uri="{FF2B5EF4-FFF2-40B4-BE49-F238E27FC236}">
                <a16:creationId xmlns:a16="http://schemas.microsoft.com/office/drawing/2014/main" id="{6B9E6E4F-2D35-4B26-8060-F08BC545294F}"/>
              </a:ext>
            </a:extLst>
          </p:cNvPr>
          <p:cNvGrpSpPr/>
          <p:nvPr/>
        </p:nvGrpSpPr>
        <p:grpSpPr>
          <a:xfrm>
            <a:off x="3594003" y="2689367"/>
            <a:ext cx="56840" cy="1673377"/>
            <a:chOff x="-7318662" y="0"/>
            <a:chExt cx="82233" cy="3933825"/>
          </a:xfrm>
        </p:grpSpPr>
        <p:sp>
          <p:nvSpPr>
            <p:cNvPr id="7" name="Line 5">
              <a:extLst>
                <a:ext uri="{FF2B5EF4-FFF2-40B4-BE49-F238E27FC236}">
                  <a16:creationId xmlns:a16="http://schemas.microsoft.com/office/drawing/2014/main" id="{203183C5-F8FD-409D-AD00-C72BB24E57BE}"/>
                </a:ext>
              </a:extLst>
            </p:cNvPr>
            <p:cNvSpPr>
              <a:spLocks noChangeShapeType="1"/>
            </p:cNvSpPr>
            <p:nvPr/>
          </p:nvSpPr>
          <p:spPr bwMode="auto">
            <a:xfrm>
              <a:off x="-7238017" y="0"/>
              <a:ext cx="0" cy="3933825"/>
            </a:xfrm>
            <a:prstGeom prst="line">
              <a:avLst/>
            </a:prstGeom>
            <a:noFill/>
            <a:ln w="12700" cap="flat">
              <a:solidFill>
                <a:srgbClr val="40404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a:defRPr/>
              </a:pPr>
              <a:endParaRPr lang="en-GB" sz="1050" kern="0" dirty="0">
                <a:solidFill>
                  <a:srgbClr val="000000"/>
                </a:solidFill>
                <a:latin typeface="Arial" panose="020B0604020202020204"/>
              </a:endParaRPr>
            </a:p>
          </p:txBody>
        </p:sp>
        <p:sp>
          <p:nvSpPr>
            <p:cNvPr id="8" name="Line 7">
              <a:extLst>
                <a:ext uri="{FF2B5EF4-FFF2-40B4-BE49-F238E27FC236}">
                  <a16:creationId xmlns:a16="http://schemas.microsoft.com/office/drawing/2014/main" id="{C722F0C0-7599-4BBC-869F-2B7E12CF816C}"/>
                </a:ext>
              </a:extLst>
            </p:cNvPr>
            <p:cNvSpPr>
              <a:spLocks noChangeShapeType="1"/>
            </p:cNvSpPr>
            <p:nvPr/>
          </p:nvSpPr>
          <p:spPr bwMode="auto">
            <a:xfrm flipH="1">
              <a:off x="-7314852" y="8867"/>
              <a:ext cx="77788" cy="0"/>
            </a:xfrm>
            <a:prstGeom prst="line">
              <a:avLst/>
            </a:prstGeom>
            <a:noFill/>
            <a:ln w="12700" cap="flat">
              <a:solidFill>
                <a:srgbClr val="40404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a:defRPr/>
              </a:pPr>
              <a:endParaRPr lang="en-GB" sz="1050" kern="0" dirty="0">
                <a:solidFill>
                  <a:srgbClr val="000000"/>
                </a:solidFill>
                <a:latin typeface="Arial" panose="020B0604020202020204"/>
              </a:endParaRPr>
            </a:p>
          </p:txBody>
        </p:sp>
        <p:sp>
          <p:nvSpPr>
            <p:cNvPr id="9" name="Line 8">
              <a:extLst>
                <a:ext uri="{FF2B5EF4-FFF2-40B4-BE49-F238E27FC236}">
                  <a16:creationId xmlns:a16="http://schemas.microsoft.com/office/drawing/2014/main" id="{9B720D11-E6E5-402B-ACA7-F7C8CBC6573C}"/>
                </a:ext>
              </a:extLst>
            </p:cNvPr>
            <p:cNvSpPr>
              <a:spLocks noChangeShapeType="1"/>
            </p:cNvSpPr>
            <p:nvPr/>
          </p:nvSpPr>
          <p:spPr bwMode="auto">
            <a:xfrm flipH="1">
              <a:off x="-7318662" y="571723"/>
              <a:ext cx="77788" cy="0"/>
            </a:xfrm>
            <a:prstGeom prst="line">
              <a:avLst/>
            </a:prstGeom>
            <a:noFill/>
            <a:ln w="12700" cap="flat">
              <a:solidFill>
                <a:srgbClr val="40404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a:defRPr/>
              </a:pPr>
              <a:endParaRPr lang="en-GB" sz="1050" kern="0" dirty="0">
                <a:solidFill>
                  <a:srgbClr val="000000"/>
                </a:solidFill>
                <a:latin typeface="Arial" panose="020B0604020202020204"/>
              </a:endParaRPr>
            </a:p>
          </p:txBody>
        </p:sp>
        <p:sp>
          <p:nvSpPr>
            <p:cNvPr id="10" name="Line 10">
              <a:extLst>
                <a:ext uri="{FF2B5EF4-FFF2-40B4-BE49-F238E27FC236}">
                  <a16:creationId xmlns:a16="http://schemas.microsoft.com/office/drawing/2014/main" id="{65D6B1FE-B157-4C70-BD7A-05AE655388CB}"/>
                </a:ext>
              </a:extLst>
            </p:cNvPr>
            <p:cNvSpPr>
              <a:spLocks noChangeShapeType="1"/>
            </p:cNvSpPr>
            <p:nvPr/>
          </p:nvSpPr>
          <p:spPr bwMode="auto">
            <a:xfrm flipH="1">
              <a:off x="-7314217" y="1693747"/>
              <a:ext cx="77788" cy="0"/>
            </a:xfrm>
            <a:prstGeom prst="line">
              <a:avLst/>
            </a:prstGeom>
            <a:noFill/>
            <a:ln w="12700" cap="flat">
              <a:solidFill>
                <a:srgbClr val="40404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a:defRPr/>
              </a:pPr>
              <a:endParaRPr lang="en-GB" sz="1050" kern="0" dirty="0">
                <a:solidFill>
                  <a:srgbClr val="000000"/>
                </a:solidFill>
                <a:latin typeface="Arial" panose="020B0604020202020204"/>
              </a:endParaRPr>
            </a:p>
          </p:txBody>
        </p:sp>
        <p:sp>
          <p:nvSpPr>
            <p:cNvPr id="11" name="Line 11">
              <a:extLst>
                <a:ext uri="{FF2B5EF4-FFF2-40B4-BE49-F238E27FC236}">
                  <a16:creationId xmlns:a16="http://schemas.microsoft.com/office/drawing/2014/main" id="{20485802-A742-42EC-9EDD-AF77462F910D}"/>
                </a:ext>
              </a:extLst>
            </p:cNvPr>
            <p:cNvSpPr>
              <a:spLocks noChangeShapeType="1"/>
            </p:cNvSpPr>
            <p:nvPr/>
          </p:nvSpPr>
          <p:spPr bwMode="auto">
            <a:xfrm flipH="1">
              <a:off x="-7314852" y="2252792"/>
              <a:ext cx="77788" cy="0"/>
            </a:xfrm>
            <a:prstGeom prst="line">
              <a:avLst/>
            </a:prstGeom>
            <a:noFill/>
            <a:ln w="12700" cap="flat">
              <a:solidFill>
                <a:srgbClr val="40404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a:defRPr/>
              </a:pPr>
              <a:endParaRPr lang="en-GB" sz="1050" kern="0" dirty="0">
                <a:solidFill>
                  <a:srgbClr val="000000"/>
                </a:solidFill>
                <a:latin typeface="Arial" panose="020B0604020202020204"/>
              </a:endParaRPr>
            </a:p>
          </p:txBody>
        </p:sp>
        <p:sp>
          <p:nvSpPr>
            <p:cNvPr id="12" name="Line 12">
              <a:extLst>
                <a:ext uri="{FF2B5EF4-FFF2-40B4-BE49-F238E27FC236}">
                  <a16:creationId xmlns:a16="http://schemas.microsoft.com/office/drawing/2014/main" id="{3CD13792-60E2-4E82-902A-F834BA90E6F1}"/>
                </a:ext>
              </a:extLst>
            </p:cNvPr>
            <p:cNvSpPr>
              <a:spLocks noChangeShapeType="1"/>
            </p:cNvSpPr>
            <p:nvPr/>
          </p:nvSpPr>
          <p:spPr bwMode="auto">
            <a:xfrm flipH="1">
              <a:off x="-7314852" y="2805488"/>
              <a:ext cx="77788" cy="0"/>
            </a:xfrm>
            <a:prstGeom prst="line">
              <a:avLst/>
            </a:prstGeom>
            <a:noFill/>
            <a:ln w="12700" cap="flat">
              <a:solidFill>
                <a:srgbClr val="40404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a:defRPr/>
              </a:pPr>
              <a:endParaRPr lang="en-GB" sz="1050" kern="0" dirty="0">
                <a:solidFill>
                  <a:srgbClr val="000000"/>
                </a:solidFill>
                <a:latin typeface="Arial" panose="020B0604020202020204"/>
              </a:endParaRPr>
            </a:p>
          </p:txBody>
        </p:sp>
        <p:sp>
          <p:nvSpPr>
            <p:cNvPr id="13" name="Line 9">
              <a:extLst>
                <a:ext uri="{FF2B5EF4-FFF2-40B4-BE49-F238E27FC236}">
                  <a16:creationId xmlns:a16="http://schemas.microsoft.com/office/drawing/2014/main" id="{0927432D-1080-4806-AC36-49619E827EEA}"/>
                </a:ext>
              </a:extLst>
            </p:cNvPr>
            <p:cNvSpPr>
              <a:spLocks noChangeShapeType="1"/>
            </p:cNvSpPr>
            <p:nvPr/>
          </p:nvSpPr>
          <p:spPr bwMode="auto">
            <a:xfrm flipH="1">
              <a:off x="-7318662" y="1119677"/>
              <a:ext cx="77788" cy="0"/>
            </a:xfrm>
            <a:prstGeom prst="line">
              <a:avLst/>
            </a:prstGeom>
            <a:noFill/>
            <a:ln w="12700" cap="flat">
              <a:solidFill>
                <a:srgbClr val="40404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a:defRPr/>
              </a:pPr>
              <a:endParaRPr lang="en-GB" sz="1050" kern="0" dirty="0">
                <a:solidFill>
                  <a:srgbClr val="000000"/>
                </a:solidFill>
                <a:latin typeface="Arial" panose="020B0604020202020204"/>
              </a:endParaRPr>
            </a:p>
          </p:txBody>
        </p:sp>
      </p:grpSp>
      <p:sp>
        <p:nvSpPr>
          <p:cNvPr id="14" name="Line 12">
            <a:extLst>
              <a:ext uri="{FF2B5EF4-FFF2-40B4-BE49-F238E27FC236}">
                <a16:creationId xmlns:a16="http://schemas.microsoft.com/office/drawing/2014/main" id="{9E12A048-B27A-4A70-A3DE-4123394944C5}"/>
              </a:ext>
            </a:extLst>
          </p:cNvPr>
          <p:cNvSpPr>
            <a:spLocks noChangeShapeType="1"/>
          </p:cNvSpPr>
          <p:nvPr/>
        </p:nvSpPr>
        <p:spPr bwMode="auto">
          <a:xfrm flipH="1">
            <a:off x="3594002" y="4120144"/>
            <a:ext cx="58582"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a:defRPr/>
            </a:pPr>
            <a:endParaRPr lang="en-GB" sz="1050" kern="0" dirty="0">
              <a:solidFill>
                <a:srgbClr val="000000"/>
              </a:solidFill>
              <a:latin typeface="Arial" panose="020B0604020202020204"/>
            </a:endParaRPr>
          </a:p>
        </p:txBody>
      </p:sp>
      <p:sp>
        <p:nvSpPr>
          <p:cNvPr id="15" name="TextBox 14">
            <a:extLst>
              <a:ext uri="{FF2B5EF4-FFF2-40B4-BE49-F238E27FC236}">
                <a16:creationId xmlns:a16="http://schemas.microsoft.com/office/drawing/2014/main" id="{01B1B025-1656-4547-A658-0CA751319838}"/>
              </a:ext>
            </a:extLst>
          </p:cNvPr>
          <p:cNvSpPr txBox="1"/>
          <p:nvPr/>
        </p:nvSpPr>
        <p:spPr>
          <a:xfrm>
            <a:off x="3061211" y="2806977"/>
            <a:ext cx="543424" cy="253916"/>
          </a:xfrm>
          <a:prstGeom prst="rect">
            <a:avLst/>
          </a:prstGeom>
          <a:noFill/>
        </p:spPr>
        <p:txBody>
          <a:bodyPr wrap="square" rtlCol="0" anchor="ctr">
            <a:spAutoFit/>
          </a:bodyPr>
          <a:lstStyle/>
          <a:p>
            <a:pPr algn="r">
              <a:defRPr/>
            </a:pPr>
            <a:r>
              <a:rPr lang="en-GB" sz="1050" kern="0" dirty="0">
                <a:solidFill>
                  <a:srgbClr val="000000"/>
                </a:solidFill>
                <a:latin typeface="Arial" panose="020B0604020202020204"/>
              </a:rPr>
              <a:t>12</a:t>
            </a:r>
          </a:p>
        </p:txBody>
      </p:sp>
      <p:sp>
        <p:nvSpPr>
          <p:cNvPr id="16" name="TextBox 15">
            <a:extLst>
              <a:ext uri="{FF2B5EF4-FFF2-40B4-BE49-F238E27FC236}">
                <a16:creationId xmlns:a16="http://schemas.microsoft.com/office/drawing/2014/main" id="{C12E80FD-7ABB-453D-A528-D980E0498681}"/>
              </a:ext>
            </a:extLst>
          </p:cNvPr>
          <p:cNvSpPr txBox="1"/>
          <p:nvPr/>
        </p:nvSpPr>
        <p:spPr>
          <a:xfrm>
            <a:off x="3062893" y="3035639"/>
            <a:ext cx="543424" cy="253916"/>
          </a:xfrm>
          <a:prstGeom prst="rect">
            <a:avLst/>
          </a:prstGeom>
          <a:noFill/>
        </p:spPr>
        <p:txBody>
          <a:bodyPr wrap="square" rtlCol="0" anchor="ctr">
            <a:spAutoFit/>
          </a:bodyPr>
          <a:lstStyle/>
          <a:p>
            <a:pPr algn="r">
              <a:defRPr/>
            </a:pPr>
            <a:r>
              <a:rPr lang="en-GB" sz="1050" kern="0" dirty="0">
                <a:solidFill>
                  <a:srgbClr val="000000"/>
                </a:solidFill>
                <a:latin typeface="Arial" panose="020B0604020202020204"/>
              </a:rPr>
              <a:t>10</a:t>
            </a:r>
          </a:p>
        </p:txBody>
      </p:sp>
      <p:sp>
        <p:nvSpPr>
          <p:cNvPr id="17" name="TextBox 16">
            <a:extLst>
              <a:ext uri="{FF2B5EF4-FFF2-40B4-BE49-F238E27FC236}">
                <a16:creationId xmlns:a16="http://schemas.microsoft.com/office/drawing/2014/main" id="{09380507-F3B0-4667-8D54-880971A0DA2F}"/>
              </a:ext>
            </a:extLst>
          </p:cNvPr>
          <p:cNvSpPr txBox="1"/>
          <p:nvPr/>
        </p:nvSpPr>
        <p:spPr>
          <a:xfrm>
            <a:off x="3062893" y="3283914"/>
            <a:ext cx="543424" cy="253916"/>
          </a:xfrm>
          <a:prstGeom prst="rect">
            <a:avLst/>
          </a:prstGeom>
          <a:noFill/>
        </p:spPr>
        <p:txBody>
          <a:bodyPr wrap="square" rtlCol="0" anchor="ctr">
            <a:spAutoFit/>
          </a:bodyPr>
          <a:lstStyle/>
          <a:p>
            <a:pPr algn="r">
              <a:defRPr/>
            </a:pPr>
            <a:r>
              <a:rPr lang="en-GB" sz="1050" kern="0" dirty="0">
                <a:solidFill>
                  <a:srgbClr val="000000"/>
                </a:solidFill>
                <a:latin typeface="Arial" panose="020B0604020202020204"/>
              </a:rPr>
              <a:t>8</a:t>
            </a:r>
          </a:p>
        </p:txBody>
      </p:sp>
      <p:sp>
        <p:nvSpPr>
          <p:cNvPr id="18" name="TextBox 17">
            <a:extLst>
              <a:ext uri="{FF2B5EF4-FFF2-40B4-BE49-F238E27FC236}">
                <a16:creationId xmlns:a16="http://schemas.microsoft.com/office/drawing/2014/main" id="{6A20ED1D-97FD-420A-B5AC-788233919CC1}"/>
              </a:ext>
            </a:extLst>
          </p:cNvPr>
          <p:cNvSpPr txBox="1"/>
          <p:nvPr/>
        </p:nvSpPr>
        <p:spPr>
          <a:xfrm>
            <a:off x="3061211" y="3520487"/>
            <a:ext cx="543424" cy="253916"/>
          </a:xfrm>
          <a:prstGeom prst="rect">
            <a:avLst/>
          </a:prstGeom>
          <a:noFill/>
        </p:spPr>
        <p:txBody>
          <a:bodyPr wrap="square" rtlCol="0" anchor="ctr">
            <a:spAutoFit/>
          </a:bodyPr>
          <a:lstStyle/>
          <a:p>
            <a:pPr algn="r">
              <a:defRPr/>
            </a:pPr>
            <a:r>
              <a:rPr lang="en-GB" sz="1050" kern="0" dirty="0">
                <a:solidFill>
                  <a:srgbClr val="000000"/>
                </a:solidFill>
                <a:latin typeface="Arial" panose="020B0604020202020204"/>
              </a:rPr>
              <a:t>6</a:t>
            </a:r>
          </a:p>
        </p:txBody>
      </p:sp>
      <p:sp>
        <p:nvSpPr>
          <p:cNvPr id="19" name="TextBox 18">
            <a:extLst>
              <a:ext uri="{FF2B5EF4-FFF2-40B4-BE49-F238E27FC236}">
                <a16:creationId xmlns:a16="http://schemas.microsoft.com/office/drawing/2014/main" id="{76BACDF5-E2A4-467B-8606-6D4E9BBCD533}"/>
              </a:ext>
            </a:extLst>
          </p:cNvPr>
          <p:cNvSpPr txBox="1"/>
          <p:nvPr/>
        </p:nvSpPr>
        <p:spPr>
          <a:xfrm>
            <a:off x="3061211" y="3756472"/>
            <a:ext cx="543424" cy="253916"/>
          </a:xfrm>
          <a:prstGeom prst="rect">
            <a:avLst/>
          </a:prstGeom>
          <a:noFill/>
        </p:spPr>
        <p:txBody>
          <a:bodyPr wrap="square" rtlCol="0" anchor="ctr">
            <a:spAutoFit/>
          </a:bodyPr>
          <a:lstStyle/>
          <a:p>
            <a:pPr algn="r">
              <a:defRPr/>
            </a:pPr>
            <a:r>
              <a:rPr lang="en-GB" sz="1050" kern="0" dirty="0">
                <a:solidFill>
                  <a:srgbClr val="000000"/>
                </a:solidFill>
                <a:latin typeface="Arial" panose="020B0604020202020204"/>
              </a:rPr>
              <a:t>4</a:t>
            </a:r>
          </a:p>
        </p:txBody>
      </p:sp>
      <p:sp>
        <p:nvSpPr>
          <p:cNvPr id="20" name="TextBox 19">
            <a:extLst>
              <a:ext uri="{FF2B5EF4-FFF2-40B4-BE49-F238E27FC236}">
                <a16:creationId xmlns:a16="http://schemas.microsoft.com/office/drawing/2014/main" id="{B9518157-BDA2-4117-9317-435432EEB495}"/>
              </a:ext>
            </a:extLst>
          </p:cNvPr>
          <p:cNvSpPr txBox="1"/>
          <p:nvPr/>
        </p:nvSpPr>
        <p:spPr>
          <a:xfrm>
            <a:off x="3062271" y="3992852"/>
            <a:ext cx="543424" cy="253916"/>
          </a:xfrm>
          <a:prstGeom prst="rect">
            <a:avLst/>
          </a:prstGeom>
          <a:noFill/>
        </p:spPr>
        <p:txBody>
          <a:bodyPr wrap="square" rtlCol="0" anchor="ctr">
            <a:spAutoFit/>
          </a:bodyPr>
          <a:lstStyle/>
          <a:p>
            <a:pPr algn="r">
              <a:defRPr/>
            </a:pPr>
            <a:r>
              <a:rPr lang="en-GB" sz="1050" kern="0" dirty="0">
                <a:solidFill>
                  <a:srgbClr val="000000"/>
                </a:solidFill>
                <a:latin typeface="Arial" panose="020B0604020202020204"/>
              </a:rPr>
              <a:t>2</a:t>
            </a:r>
          </a:p>
        </p:txBody>
      </p:sp>
      <p:sp>
        <p:nvSpPr>
          <p:cNvPr id="21" name="TextBox 20">
            <a:extLst>
              <a:ext uri="{FF2B5EF4-FFF2-40B4-BE49-F238E27FC236}">
                <a16:creationId xmlns:a16="http://schemas.microsoft.com/office/drawing/2014/main" id="{9D94CBA2-A90B-4401-B7C2-A099B0E20B0E}"/>
              </a:ext>
            </a:extLst>
          </p:cNvPr>
          <p:cNvSpPr txBox="1"/>
          <p:nvPr/>
        </p:nvSpPr>
        <p:spPr>
          <a:xfrm>
            <a:off x="3062271" y="4238054"/>
            <a:ext cx="543424" cy="253916"/>
          </a:xfrm>
          <a:prstGeom prst="rect">
            <a:avLst/>
          </a:prstGeom>
          <a:noFill/>
        </p:spPr>
        <p:txBody>
          <a:bodyPr wrap="square" rtlCol="0" anchor="ctr">
            <a:spAutoFit/>
          </a:bodyPr>
          <a:lstStyle/>
          <a:p>
            <a:pPr algn="r">
              <a:defRPr/>
            </a:pPr>
            <a:r>
              <a:rPr lang="en-GB" sz="1050" kern="0" dirty="0">
                <a:solidFill>
                  <a:srgbClr val="000000"/>
                </a:solidFill>
                <a:latin typeface="Arial" panose="020B0604020202020204"/>
              </a:rPr>
              <a:t>0</a:t>
            </a:r>
          </a:p>
        </p:txBody>
      </p:sp>
      <p:sp>
        <p:nvSpPr>
          <p:cNvPr id="22" name="Rectangle 21">
            <a:extLst>
              <a:ext uri="{FF2B5EF4-FFF2-40B4-BE49-F238E27FC236}">
                <a16:creationId xmlns:a16="http://schemas.microsoft.com/office/drawing/2014/main" id="{265418C7-AB3B-4018-ADFF-36E30CA82914}"/>
              </a:ext>
            </a:extLst>
          </p:cNvPr>
          <p:cNvSpPr/>
          <p:nvPr/>
        </p:nvSpPr>
        <p:spPr>
          <a:xfrm>
            <a:off x="4041330" y="3850317"/>
            <a:ext cx="236036" cy="509011"/>
          </a:xfrm>
          <a:prstGeom prst="rect">
            <a:avLst/>
          </a:prstGeom>
          <a:solidFill>
            <a:srgbClr val="FBB915"/>
          </a:solidFill>
          <a:ln w="12700" cap="sq" cmpd="sng" algn="ctr">
            <a:noFill/>
            <a:prstDash val="solid"/>
          </a:ln>
          <a:effectLst/>
        </p:spPr>
        <p:txBody>
          <a:bodyPr rtlCol="0" anchor="ctr"/>
          <a:lstStyle/>
          <a:p>
            <a:pPr algn="ctr">
              <a:defRPr/>
            </a:pPr>
            <a:endParaRPr lang="en-GB" sz="1050" kern="0" dirty="0">
              <a:solidFill>
                <a:srgbClr val="000000"/>
              </a:solidFill>
              <a:latin typeface="Arial"/>
            </a:endParaRPr>
          </a:p>
        </p:txBody>
      </p:sp>
      <p:sp>
        <p:nvSpPr>
          <p:cNvPr id="23" name="Rectangle 22">
            <a:extLst>
              <a:ext uri="{FF2B5EF4-FFF2-40B4-BE49-F238E27FC236}">
                <a16:creationId xmlns:a16="http://schemas.microsoft.com/office/drawing/2014/main" id="{149789FA-5694-4148-8175-D45E5C3FCC1F}"/>
              </a:ext>
            </a:extLst>
          </p:cNvPr>
          <p:cNvSpPr/>
          <p:nvPr/>
        </p:nvSpPr>
        <p:spPr>
          <a:xfrm>
            <a:off x="4276957" y="3992906"/>
            <a:ext cx="236036" cy="366421"/>
          </a:xfrm>
          <a:prstGeom prst="rect">
            <a:avLst/>
          </a:prstGeom>
          <a:solidFill>
            <a:srgbClr val="EFEF11"/>
          </a:solidFill>
          <a:ln w="12700" cap="sq" cmpd="sng" algn="ctr">
            <a:noFill/>
            <a:prstDash val="solid"/>
          </a:ln>
          <a:effectLst/>
        </p:spPr>
        <p:txBody>
          <a:bodyPr rtlCol="0" anchor="ctr"/>
          <a:lstStyle/>
          <a:p>
            <a:pPr algn="ctr">
              <a:defRPr/>
            </a:pPr>
            <a:endParaRPr lang="en-GB" sz="1050" kern="0" dirty="0">
              <a:solidFill>
                <a:srgbClr val="000000"/>
              </a:solidFill>
              <a:latin typeface="Arial"/>
            </a:endParaRPr>
          </a:p>
        </p:txBody>
      </p:sp>
      <p:sp>
        <p:nvSpPr>
          <p:cNvPr id="24" name="Rectangle 23">
            <a:extLst>
              <a:ext uri="{FF2B5EF4-FFF2-40B4-BE49-F238E27FC236}">
                <a16:creationId xmlns:a16="http://schemas.microsoft.com/office/drawing/2014/main" id="{2AFC64BA-27C3-4562-8A07-D6E74BF38D26}"/>
              </a:ext>
            </a:extLst>
          </p:cNvPr>
          <p:cNvSpPr/>
          <p:nvPr/>
        </p:nvSpPr>
        <p:spPr>
          <a:xfrm>
            <a:off x="5082707" y="3887501"/>
            <a:ext cx="236036" cy="474285"/>
          </a:xfrm>
          <a:prstGeom prst="rect">
            <a:avLst/>
          </a:prstGeom>
          <a:solidFill>
            <a:srgbClr val="FBB915"/>
          </a:solidFill>
          <a:ln w="12700" cap="sq" cmpd="sng" algn="ctr">
            <a:noFill/>
            <a:prstDash val="solid"/>
          </a:ln>
          <a:effectLst/>
        </p:spPr>
        <p:txBody>
          <a:bodyPr rtlCol="0" anchor="ctr"/>
          <a:lstStyle/>
          <a:p>
            <a:pPr algn="ctr">
              <a:defRPr/>
            </a:pPr>
            <a:endParaRPr lang="en-GB" sz="1050" kern="0" dirty="0">
              <a:solidFill>
                <a:srgbClr val="000000"/>
              </a:solidFill>
              <a:latin typeface="Arial"/>
            </a:endParaRPr>
          </a:p>
        </p:txBody>
      </p:sp>
      <p:sp>
        <p:nvSpPr>
          <p:cNvPr id="25" name="Rectangle 24">
            <a:extLst>
              <a:ext uri="{FF2B5EF4-FFF2-40B4-BE49-F238E27FC236}">
                <a16:creationId xmlns:a16="http://schemas.microsoft.com/office/drawing/2014/main" id="{92755555-8CDF-4113-B983-4DBCC5C34CFE}"/>
              </a:ext>
            </a:extLst>
          </p:cNvPr>
          <p:cNvSpPr/>
          <p:nvPr/>
        </p:nvSpPr>
        <p:spPr>
          <a:xfrm>
            <a:off x="6116680" y="3883199"/>
            <a:ext cx="236036" cy="476967"/>
          </a:xfrm>
          <a:prstGeom prst="rect">
            <a:avLst/>
          </a:prstGeom>
          <a:solidFill>
            <a:srgbClr val="FBB915"/>
          </a:solidFill>
          <a:ln w="12700" cap="sq" cmpd="sng" algn="ctr">
            <a:noFill/>
            <a:prstDash val="solid"/>
          </a:ln>
          <a:effectLst/>
        </p:spPr>
        <p:txBody>
          <a:bodyPr rtlCol="0" anchor="ctr"/>
          <a:lstStyle/>
          <a:p>
            <a:pPr algn="ctr">
              <a:defRPr/>
            </a:pPr>
            <a:endParaRPr lang="en-GB" sz="1050" kern="0" dirty="0">
              <a:solidFill>
                <a:srgbClr val="000000"/>
              </a:solidFill>
              <a:latin typeface="Arial"/>
            </a:endParaRPr>
          </a:p>
        </p:txBody>
      </p:sp>
      <p:sp>
        <p:nvSpPr>
          <p:cNvPr id="26" name="Rectangle 25">
            <a:extLst>
              <a:ext uri="{FF2B5EF4-FFF2-40B4-BE49-F238E27FC236}">
                <a16:creationId xmlns:a16="http://schemas.microsoft.com/office/drawing/2014/main" id="{92268CC2-70B8-45B4-A58E-7911569E1FD9}"/>
              </a:ext>
            </a:extLst>
          </p:cNvPr>
          <p:cNvSpPr/>
          <p:nvPr/>
        </p:nvSpPr>
        <p:spPr>
          <a:xfrm>
            <a:off x="6352308" y="3790700"/>
            <a:ext cx="236036" cy="569940"/>
          </a:xfrm>
          <a:prstGeom prst="rect">
            <a:avLst/>
          </a:prstGeom>
          <a:solidFill>
            <a:srgbClr val="EFEF11"/>
          </a:solidFill>
          <a:ln w="12700" cap="sq" cmpd="sng" algn="ctr">
            <a:noFill/>
            <a:prstDash val="solid"/>
          </a:ln>
          <a:effectLst/>
        </p:spPr>
        <p:txBody>
          <a:bodyPr rtlCol="0" anchor="ctr"/>
          <a:lstStyle/>
          <a:p>
            <a:pPr algn="ctr">
              <a:defRPr/>
            </a:pPr>
            <a:endParaRPr lang="en-GB" sz="1050" kern="0" dirty="0">
              <a:solidFill>
                <a:srgbClr val="000000"/>
              </a:solidFill>
              <a:latin typeface="Arial"/>
            </a:endParaRPr>
          </a:p>
        </p:txBody>
      </p:sp>
      <p:sp>
        <p:nvSpPr>
          <p:cNvPr id="27" name="Rectangle 26">
            <a:extLst>
              <a:ext uri="{FF2B5EF4-FFF2-40B4-BE49-F238E27FC236}">
                <a16:creationId xmlns:a16="http://schemas.microsoft.com/office/drawing/2014/main" id="{36A15298-255F-4415-A2A7-69BF5C643737}"/>
              </a:ext>
            </a:extLst>
          </p:cNvPr>
          <p:cNvSpPr/>
          <p:nvPr/>
        </p:nvSpPr>
        <p:spPr>
          <a:xfrm>
            <a:off x="6921994" y="4337087"/>
            <a:ext cx="236036" cy="24699"/>
          </a:xfrm>
          <a:prstGeom prst="rect">
            <a:avLst/>
          </a:prstGeom>
          <a:solidFill>
            <a:srgbClr val="D83C34"/>
          </a:solidFill>
          <a:ln w="12700" cap="sq" cmpd="sng" algn="ctr">
            <a:noFill/>
            <a:prstDash val="solid"/>
          </a:ln>
          <a:effectLst/>
        </p:spPr>
        <p:txBody>
          <a:bodyPr rtlCol="0" anchor="ctr"/>
          <a:lstStyle/>
          <a:p>
            <a:pPr algn="ctr">
              <a:defRPr/>
            </a:pPr>
            <a:endParaRPr lang="en-GB" sz="1050" kern="0" dirty="0">
              <a:solidFill>
                <a:srgbClr val="000000"/>
              </a:solidFill>
              <a:latin typeface="Arial"/>
            </a:endParaRPr>
          </a:p>
        </p:txBody>
      </p:sp>
      <p:sp>
        <p:nvSpPr>
          <p:cNvPr id="28" name="Rectangle 27">
            <a:extLst>
              <a:ext uri="{FF2B5EF4-FFF2-40B4-BE49-F238E27FC236}">
                <a16:creationId xmlns:a16="http://schemas.microsoft.com/office/drawing/2014/main" id="{9B4915BC-E202-48F1-98BC-BFC7003603E9}"/>
              </a:ext>
            </a:extLst>
          </p:cNvPr>
          <p:cNvSpPr/>
          <p:nvPr/>
        </p:nvSpPr>
        <p:spPr>
          <a:xfrm>
            <a:off x="7156315" y="4216624"/>
            <a:ext cx="236036" cy="142704"/>
          </a:xfrm>
          <a:prstGeom prst="rect">
            <a:avLst/>
          </a:prstGeom>
          <a:solidFill>
            <a:srgbClr val="FBB915"/>
          </a:solidFill>
          <a:ln w="12700" cap="sq" cmpd="sng" algn="ctr">
            <a:noFill/>
            <a:prstDash val="solid"/>
          </a:ln>
          <a:effectLst/>
        </p:spPr>
        <p:txBody>
          <a:bodyPr rtlCol="0" anchor="ctr"/>
          <a:lstStyle/>
          <a:p>
            <a:pPr algn="ctr">
              <a:defRPr/>
            </a:pPr>
            <a:endParaRPr lang="en-GB" sz="1050" kern="0" dirty="0">
              <a:solidFill>
                <a:srgbClr val="000000"/>
              </a:solidFill>
              <a:latin typeface="Arial"/>
            </a:endParaRPr>
          </a:p>
        </p:txBody>
      </p:sp>
      <p:sp>
        <p:nvSpPr>
          <p:cNvPr id="29" name="Rectangle 28">
            <a:extLst>
              <a:ext uri="{FF2B5EF4-FFF2-40B4-BE49-F238E27FC236}">
                <a16:creationId xmlns:a16="http://schemas.microsoft.com/office/drawing/2014/main" id="{A3D033E9-A0F8-4F5D-A1D8-59583041E478}"/>
              </a:ext>
            </a:extLst>
          </p:cNvPr>
          <p:cNvSpPr/>
          <p:nvPr/>
        </p:nvSpPr>
        <p:spPr>
          <a:xfrm>
            <a:off x="7391943" y="4096160"/>
            <a:ext cx="236036" cy="263167"/>
          </a:xfrm>
          <a:prstGeom prst="rect">
            <a:avLst/>
          </a:prstGeom>
          <a:solidFill>
            <a:srgbClr val="EFEF11"/>
          </a:solidFill>
          <a:ln w="12700" cap="sq" cmpd="sng" algn="ctr">
            <a:noFill/>
            <a:prstDash val="solid"/>
          </a:ln>
          <a:effectLst/>
        </p:spPr>
        <p:txBody>
          <a:bodyPr rtlCol="0" anchor="ctr"/>
          <a:lstStyle/>
          <a:p>
            <a:pPr algn="ctr">
              <a:defRPr/>
            </a:pPr>
            <a:endParaRPr lang="en-GB" sz="1050" kern="0" dirty="0">
              <a:solidFill>
                <a:srgbClr val="000000"/>
              </a:solidFill>
              <a:latin typeface="Arial"/>
            </a:endParaRPr>
          </a:p>
        </p:txBody>
      </p:sp>
      <p:sp>
        <p:nvSpPr>
          <p:cNvPr id="30" name="Rectangle 29">
            <a:extLst>
              <a:ext uri="{FF2B5EF4-FFF2-40B4-BE49-F238E27FC236}">
                <a16:creationId xmlns:a16="http://schemas.microsoft.com/office/drawing/2014/main" id="{830F07B3-14F6-423F-9503-8704ADB1DDB2}"/>
              </a:ext>
            </a:extLst>
          </p:cNvPr>
          <p:cNvSpPr/>
          <p:nvPr/>
        </p:nvSpPr>
        <p:spPr>
          <a:xfrm>
            <a:off x="7948564" y="4244281"/>
            <a:ext cx="236036" cy="118120"/>
          </a:xfrm>
          <a:prstGeom prst="rect">
            <a:avLst/>
          </a:prstGeom>
          <a:solidFill>
            <a:srgbClr val="D83C34"/>
          </a:solidFill>
          <a:ln w="12700" cap="sq" cmpd="sng" algn="ctr">
            <a:noFill/>
            <a:prstDash val="solid"/>
          </a:ln>
          <a:effectLst/>
        </p:spPr>
        <p:txBody>
          <a:bodyPr rtlCol="0" anchor="ctr"/>
          <a:lstStyle/>
          <a:p>
            <a:pPr algn="ctr">
              <a:defRPr/>
            </a:pPr>
            <a:endParaRPr lang="en-GB" sz="1050" kern="0" dirty="0">
              <a:solidFill>
                <a:srgbClr val="000000"/>
              </a:solidFill>
              <a:latin typeface="Arial"/>
            </a:endParaRPr>
          </a:p>
        </p:txBody>
      </p:sp>
      <p:sp>
        <p:nvSpPr>
          <p:cNvPr id="31" name="Rectangle 30">
            <a:extLst>
              <a:ext uri="{FF2B5EF4-FFF2-40B4-BE49-F238E27FC236}">
                <a16:creationId xmlns:a16="http://schemas.microsoft.com/office/drawing/2014/main" id="{901C1642-209C-4A8A-A63A-F5007DABB8D1}"/>
              </a:ext>
            </a:extLst>
          </p:cNvPr>
          <p:cNvSpPr/>
          <p:nvPr/>
        </p:nvSpPr>
        <p:spPr>
          <a:xfrm>
            <a:off x="8184191" y="3919153"/>
            <a:ext cx="236036" cy="442633"/>
          </a:xfrm>
          <a:prstGeom prst="rect">
            <a:avLst/>
          </a:prstGeom>
          <a:solidFill>
            <a:srgbClr val="FBB915"/>
          </a:solidFill>
          <a:ln w="12700" cap="sq" cmpd="sng" algn="ctr">
            <a:noFill/>
            <a:prstDash val="solid"/>
          </a:ln>
          <a:effectLst/>
        </p:spPr>
        <p:txBody>
          <a:bodyPr rtlCol="0" anchor="ctr"/>
          <a:lstStyle/>
          <a:p>
            <a:pPr algn="ctr">
              <a:defRPr/>
            </a:pPr>
            <a:endParaRPr lang="en-GB" sz="1050" kern="0" dirty="0">
              <a:solidFill>
                <a:srgbClr val="000000"/>
              </a:solidFill>
              <a:latin typeface="Arial"/>
            </a:endParaRPr>
          </a:p>
        </p:txBody>
      </p:sp>
      <p:sp>
        <p:nvSpPr>
          <p:cNvPr id="32" name="Rectangle 31">
            <a:extLst>
              <a:ext uri="{FF2B5EF4-FFF2-40B4-BE49-F238E27FC236}">
                <a16:creationId xmlns:a16="http://schemas.microsoft.com/office/drawing/2014/main" id="{F9D331FA-F398-4818-A32C-2EFE791D393B}"/>
              </a:ext>
            </a:extLst>
          </p:cNvPr>
          <p:cNvSpPr/>
          <p:nvPr/>
        </p:nvSpPr>
        <p:spPr>
          <a:xfrm>
            <a:off x="8419819" y="4160080"/>
            <a:ext cx="236036" cy="201706"/>
          </a:xfrm>
          <a:prstGeom prst="rect">
            <a:avLst/>
          </a:prstGeom>
          <a:solidFill>
            <a:srgbClr val="EFEF11"/>
          </a:solidFill>
          <a:ln w="12700" cap="sq" cmpd="sng" algn="ctr">
            <a:noFill/>
            <a:prstDash val="solid"/>
          </a:ln>
          <a:effectLst/>
        </p:spPr>
        <p:txBody>
          <a:bodyPr rtlCol="0" anchor="ctr"/>
          <a:lstStyle/>
          <a:p>
            <a:pPr algn="ctr">
              <a:defRPr/>
            </a:pPr>
            <a:endParaRPr lang="en-GB" sz="1050" kern="0" dirty="0">
              <a:solidFill>
                <a:srgbClr val="000000"/>
              </a:solidFill>
              <a:latin typeface="Arial"/>
            </a:endParaRPr>
          </a:p>
        </p:txBody>
      </p:sp>
      <p:sp>
        <p:nvSpPr>
          <p:cNvPr id="33" name="Line 6">
            <a:extLst>
              <a:ext uri="{FF2B5EF4-FFF2-40B4-BE49-F238E27FC236}">
                <a16:creationId xmlns:a16="http://schemas.microsoft.com/office/drawing/2014/main" id="{4EE4620A-DEB1-4A44-AFDE-8C0C8C83E271}"/>
              </a:ext>
            </a:extLst>
          </p:cNvPr>
          <p:cNvSpPr>
            <a:spLocks noChangeShapeType="1"/>
          </p:cNvSpPr>
          <p:nvPr/>
        </p:nvSpPr>
        <p:spPr bwMode="auto">
          <a:xfrm flipH="1">
            <a:off x="3594003" y="4360639"/>
            <a:ext cx="5189637" cy="0"/>
          </a:xfrm>
          <a:prstGeom prst="line">
            <a:avLst/>
          </a:prstGeom>
          <a:noFill/>
          <a:ln w="12700" cap="flat">
            <a:solidFill>
              <a:srgbClr val="40404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a:defRPr/>
            </a:pPr>
            <a:endParaRPr lang="en-GB" sz="1050" kern="0" dirty="0">
              <a:solidFill>
                <a:srgbClr val="000000"/>
              </a:solidFill>
              <a:latin typeface="Arial" panose="020B0604020202020204"/>
            </a:endParaRPr>
          </a:p>
        </p:txBody>
      </p:sp>
      <p:sp>
        <p:nvSpPr>
          <p:cNvPr id="34" name="TextBox 33">
            <a:extLst>
              <a:ext uri="{FF2B5EF4-FFF2-40B4-BE49-F238E27FC236}">
                <a16:creationId xmlns:a16="http://schemas.microsoft.com/office/drawing/2014/main" id="{035F7D54-AA69-4F42-844F-D2D346D36184}"/>
              </a:ext>
            </a:extLst>
          </p:cNvPr>
          <p:cNvSpPr txBox="1"/>
          <p:nvPr/>
        </p:nvSpPr>
        <p:spPr>
          <a:xfrm>
            <a:off x="4631628" y="4405353"/>
            <a:ext cx="924991" cy="261610"/>
          </a:xfrm>
          <a:prstGeom prst="rect">
            <a:avLst/>
          </a:prstGeom>
          <a:noFill/>
        </p:spPr>
        <p:txBody>
          <a:bodyPr wrap="square" rtlCol="0">
            <a:spAutoFit/>
          </a:bodyPr>
          <a:lstStyle/>
          <a:p>
            <a:pPr algn="ctr">
              <a:defRPr/>
            </a:pPr>
            <a:r>
              <a:rPr lang="en-GB" sz="1100" kern="0" dirty="0">
                <a:solidFill>
                  <a:srgbClr val="000000"/>
                </a:solidFill>
                <a:latin typeface="Arial" panose="020B0604020202020204"/>
              </a:rPr>
              <a:t>Diabetes</a:t>
            </a:r>
          </a:p>
        </p:txBody>
      </p:sp>
      <p:sp>
        <p:nvSpPr>
          <p:cNvPr id="35" name="TextBox 34">
            <a:extLst>
              <a:ext uri="{FF2B5EF4-FFF2-40B4-BE49-F238E27FC236}">
                <a16:creationId xmlns:a16="http://schemas.microsoft.com/office/drawing/2014/main" id="{4B175E2B-6B56-4441-9E92-CC26BE25FD1C}"/>
              </a:ext>
            </a:extLst>
          </p:cNvPr>
          <p:cNvSpPr txBox="1"/>
          <p:nvPr/>
        </p:nvSpPr>
        <p:spPr>
          <a:xfrm>
            <a:off x="5748656" y="4405353"/>
            <a:ext cx="956341" cy="430887"/>
          </a:xfrm>
          <a:prstGeom prst="rect">
            <a:avLst/>
          </a:prstGeom>
          <a:noFill/>
        </p:spPr>
        <p:txBody>
          <a:bodyPr wrap="square" rtlCol="0">
            <a:spAutoFit/>
          </a:bodyPr>
          <a:lstStyle/>
          <a:p>
            <a:pPr algn="ctr">
              <a:defRPr/>
            </a:pPr>
            <a:r>
              <a:rPr lang="en-GB" sz="1100" kern="0" dirty="0">
                <a:solidFill>
                  <a:srgbClr val="000000"/>
                </a:solidFill>
                <a:latin typeface="Arial" panose="020B0604020202020204"/>
              </a:rPr>
              <a:t>Psychiatric symptoms</a:t>
            </a:r>
          </a:p>
        </p:txBody>
      </p:sp>
      <p:sp>
        <p:nvSpPr>
          <p:cNvPr id="36" name="TextBox 35">
            <a:extLst>
              <a:ext uri="{FF2B5EF4-FFF2-40B4-BE49-F238E27FC236}">
                <a16:creationId xmlns:a16="http://schemas.microsoft.com/office/drawing/2014/main" id="{E85615BA-5E4C-4EC0-B586-41AF03A0C8A8}"/>
              </a:ext>
            </a:extLst>
          </p:cNvPr>
          <p:cNvSpPr txBox="1"/>
          <p:nvPr/>
        </p:nvSpPr>
        <p:spPr>
          <a:xfrm>
            <a:off x="6935137" y="4405353"/>
            <a:ext cx="688224" cy="430887"/>
          </a:xfrm>
          <a:prstGeom prst="rect">
            <a:avLst/>
          </a:prstGeom>
          <a:noFill/>
        </p:spPr>
        <p:txBody>
          <a:bodyPr wrap="square" rtlCol="0">
            <a:spAutoFit/>
          </a:bodyPr>
          <a:lstStyle/>
          <a:p>
            <a:pPr algn="ctr">
              <a:defRPr/>
            </a:pPr>
            <a:r>
              <a:rPr lang="en-GB" sz="1100" kern="0" dirty="0">
                <a:solidFill>
                  <a:srgbClr val="000000"/>
                </a:solidFill>
                <a:latin typeface="Arial" panose="020B0604020202020204"/>
              </a:rPr>
              <a:t>GI bleed</a:t>
            </a:r>
          </a:p>
        </p:txBody>
      </p:sp>
      <p:sp>
        <p:nvSpPr>
          <p:cNvPr id="37" name="TextBox 36">
            <a:extLst>
              <a:ext uri="{FF2B5EF4-FFF2-40B4-BE49-F238E27FC236}">
                <a16:creationId xmlns:a16="http://schemas.microsoft.com/office/drawing/2014/main" id="{FCA8E42B-1F5C-4BB3-A4B6-5F0956B44185}"/>
              </a:ext>
            </a:extLst>
          </p:cNvPr>
          <p:cNvSpPr txBox="1"/>
          <p:nvPr/>
        </p:nvSpPr>
        <p:spPr>
          <a:xfrm>
            <a:off x="7756252" y="4405353"/>
            <a:ext cx="1122275" cy="261610"/>
          </a:xfrm>
          <a:prstGeom prst="rect">
            <a:avLst/>
          </a:prstGeom>
          <a:noFill/>
        </p:spPr>
        <p:txBody>
          <a:bodyPr wrap="square" rtlCol="0">
            <a:spAutoFit/>
          </a:bodyPr>
          <a:lstStyle/>
          <a:p>
            <a:pPr algn="ctr">
              <a:defRPr/>
            </a:pPr>
            <a:r>
              <a:rPr lang="en-GB" sz="1100" kern="0" dirty="0">
                <a:solidFill>
                  <a:srgbClr val="000000"/>
                </a:solidFill>
                <a:latin typeface="Arial" panose="020B0604020202020204"/>
              </a:rPr>
              <a:t>Hypertension</a:t>
            </a:r>
          </a:p>
        </p:txBody>
      </p:sp>
      <p:sp>
        <p:nvSpPr>
          <p:cNvPr id="38" name="TextBox 37">
            <a:extLst>
              <a:ext uri="{FF2B5EF4-FFF2-40B4-BE49-F238E27FC236}">
                <a16:creationId xmlns:a16="http://schemas.microsoft.com/office/drawing/2014/main" id="{4B8A7858-C694-44B6-BFC6-7BFA7C21F1D3}"/>
              </a:ext>
            </a:extLst>
          </p:cNvPr>
          <p:cNvSpPr txBox="1"/>
          <p:nvPr/>
        </p:nvSpPr>
        <p:spPr>
          <a:xfrm>
            <a:off x="3792175" y="3658147"/>
            <a:ext cx="269600" cy="253916"/>
          </a:xfrm>
          <a:prstGeom prst="rect">
            <a:avLst/>
          </a:prstGeom>
          <a:noFill/>
        </p:spPr>
        <p:txBody>
          <a:bodyPr wrap="square" lIns="0" rIns="0" rtlCol="0">
            <a:spAutoFit/>
          </a:bodyPr>
          <a:lstStyle/>
          <a:p>
            <a:pPr algn="ctr">
              <a:defRPr/>
            </a:pPr>
            <a:r>
              <a:rPr lang="en-GB" sz="1050" kern="0" dirty="0">
                <a:solidFill>
                  <a:srgbClr val="000000"/>
                </a:solidFill>
                <a:latin typeface="Arial" panose="020B0604020202020204"/>
              </a:rPr>
              <a:t>4.0</a:t>
            </a:r>
          </a:p>
        </p:txBody>
      </p:sp>
      <p:sp>
        <p:nvSpPr>
          <p:cNvPr id="39" name="TextBox 38">
            <a:extLst>
              <a:ext uri="{FF2B5EF4-FFF2-40B4-BE49-F238E27FC236}">
                <a16:creationId xmlns:a16="http://schemas.microsoft.com/office/drawing/2014/main" id="{C9F5B08B-E7CC-48A3-AABE-7FBE7E5C1B6C}"/>
              </a:ext>
            </a:extLst>
          </p:cNvPr>
          <p:cNvSpPr txBox="1"/>
          <p:nvPr/>
        </p:nvSpPr>
        <p:spPr>
          <a:xfrm>
            <a:off x="3973503" y="3631924"/>
            <a:ext cx="376453" cy="253916"/>
          </a:xfrm>
          <a:prstGeom prst="rect">
            <a:avLst/>
          </a:prstGeom>
          <a:noFill/>
        </p:spPr>
        <p:txBody>
          <a:bodyPr wrap="square" lIns="0" rIns="0" rtlCol="0">
            <a:spAutoFit/>
          </a:bodyPr>
          <a:lstStyle/>
          <a:p>
            <a:pPr algn="ctr">
              <a:defRPr/>
            </a:pPr>
            <a:r>
              <a:rPr lang="en-GB" sz="1050" kern="0" dirty="0">
                <a:solidFill>
                  <a:srgbClr val="000000"/>
                </a:solidFill>
                <a:latin typeface="Arial" panose="020B0604020202020204"/>
              </a:rPr>
              <a:t>4.3</a:t>
            </a:r>
          </a:p>
        </p:txBody>
      </p:sp>
      <p:sp>
        <p:nvSpPr>
          <p:cNvPr id="40" name="TextBox 39">
            <a:extLst>
              <a:ext uri="{FF2B5EF4-FFF2-40B4-BE49-F238E27FC236}">
                <a16:creationId xmlns:a16="http://schemas.microsoft.com/office/drawing/2014/main" id="{661A83BE-7C1C-45F3-8E99-F32947B7C19E}"/>
              </a:ext>
            </a:extLst>
          </p:cNvPr>
          <p:cNvSpPr txBox="1"/>
          <p:nvPr/>
        </p:nvSpPr>
        <p:spPr>
          <a:xfrm>
            <a:off x="4190398" y="3770415"/>
            <a:ext cx="414780" cy="253916"/>
          </a:xfrm>
          <a:prstGeom prst="rect">
            <a:avLst/>
          </a:prstGeom>
          <a:noFill/>
        </p:spPr>
        <p:txBody>
          <a:bodyPr wrap="square" lIns="0" rIns="0" rtlCol="0">
            <a:spAutoFit/>
          </a:bodyPr>
          <a:lstStyle/>
          <a:p>
            <a:pPr algn="ctr">
              <a:defRPr/>
            </a:pPr>
            <a:r>
              <a:rPr lang="en-GB" sz="1050" kern="0" dirty="0">
                <a:solidFill>
                  <a:srgbClr val="000000"/>
                </a:solidFill>
                <a:latin typeface="Arial" panose="020B0604020202020204"/>
              </a:rPr>
              <a:t>3.1</a:t>
            </a:r>
          </a:p>
        </p:txBody>
      </p:sp>
      <p:sp>
        <p:nvSpPr>
          <p:cNvPr id="41" name="TextBox 40">
            <a:extLst>
              <a:ext uri="{FF2B5EF4-FFF2-40B4-BE49-F238E27FC236}">
                <a16:creationId xmlns:a16="http://schemas.microsoft.com/office/drawing/2014/main" id="{C2CFB0C9-E48F-4D85-BB43-0E20793E5A6E}"/>
              </a:ext>
            </a:extLst>
          </p:cNvPr>
          <p:cNvSpPr txBox="1"/>
          <p:nvPr/>
        </p:nvSpPr>
        <p:spPr>
          <a:xfrm>
            <a:off x="4779984" y="3938408"/>
            <a:ext cx="385454" cy="253916"/>
          </a:xfrm>
          <a:prstGeom prst="rect">
            <a:avLst/>
          </a:prstGeom>
          <a:noFill/>
        </p:spPr>
        <p:txBody>
          <a:bodyPr wrap="square" lIns="0" rIns="0" rtlCol="0">
            <a:spAutoFit/>
          </a:bodyPr>
          <a:lstStyle/>
          <a:p>
            <a:pPr algn="ctr">
              <a:defRPr/>
            </a:pPr>
            <a:r>
              <a:rPr lang="en-GB" sz="1050" kern="0" dirty="0">
                <a:solidFill>
                  <a:srgbClr val="000000"/>
                </a:solidFill>
                <a:latin typeface="Arial" panose="020B0604020202020204"/>
              </a:rPr>
              <a:t>1.7</a:t>
            </a:r>
          </a:p>
        </p:txBody>
      </p:sp>
      <p:sp>
        <p:nvSpPr>
          <p:cNvPr id="42" name="TextBox 41">
            <a:extLst>
              <a:ext uri="{FF2B5EF4-FFF2-40B4-BE49-F238E27FC236}">
                <a16:creationId xmlns:a16="http://schemas.microsoft.com/office/drawing/2014/main" id="{547384FF-DA7F-4E5E-A4DA-1979198DCE28}"/>
              </a:ext>
            </a:extLst>
          </p:cNvPr>
          <p:cNvSpPr txBox="1"/>
          <p:nvPr/>
        </p:nvSpPr>
        <p:spPr>
          <a:xfrm>
            <a:off x="4990924" y="3667980"/>
            <a:ext cx="410134" cy="253916"/>
          </a:xfrm>
          <a:prstGeom prst="rect">
            <a:avLst/>
          </a:prstGeom>
          <a:noFill/>
        </p:spPr>
        <p:txBody>
          <a:bodyPr wrap="square" lIns="0" rIns="0" rtlCol="0">
            <a:spAutoFit/>
          </a:bodyPr>
          <a:lstStyle/>
          <a:p>
            <a:pPr algn="ctr">
              <a:defRPr/>
            </a:pPr>
            <a:r>
              <a:rPr lang="en-GB" sz="1050" kern="0" dirty="0">
                <a:solidFill>
                  <a:srgbClr val="000000"/>
                </a:solidFill>
                <a:latin typeface="Arial" panose="020B0604020202020204"/>
              </a:rPr>
              <a:t>4.0</a:t>
            </a:r>
          </a:p>
        </p:txBody>
      </p:sp>
      <p:sp>
        <p:nvSpPr>
          <p:cNvPr id="43" name="TextBox 42">
            <a:extLst>
              <a:ext uri="{FF2B5EF4-FFF2-40B4-BE49-F238E27FC236}">
                <a16:creationId xmlns:a16="http://schemas.microsoft.com/office/drawing/2014/main" id="{2CEEF360-150D-4391-877E-762FA3F890F0}"/>
              </a:ext>
            </a:extLst>
          </p:cNvPr>
          <p:cNvSpPr txBox="1"/>
          <p:nvPr/>
        </p:nvSpPr>
        <p:spPr>
          <a:xfrm>
            <a:off x="5855821" y="2591186"/>
            <a:ext cx="269600" cy="253916"/>
          </a:xfrm>
          <a:prstGeom prst="rect">
            <a:avLst/>
          </a:prstGeom>
          <a:noFill/>
        </p:spPr>
        <p:txBody>
          <a:bodyPr wrap="square" lIns="0" rIns="0" rtlCol="0">
            <a:spAutoFit/>
          </a:bodyPr>
          <a:lstStyle/>
          <a:p>
            <a:pPr algn="ctr">
              <a:defRPr/>
            </a:pPr>
            <a:r>
              <a:rPr lang="en-GB" sz="1050" kern="0" dirty="0">
                <a:solidFill>
                  <a:srgbClr val="000000"/>
                </a:solidFill>
                <a:latin typeface="Arial" panose="020B0604020202020204"/>
              </a:rPr>
              <a:t>13.0</a:t>
            </a:r>
          </a:p>
        </p:txBody>
      </p:sp>
      <p:sp>
        <p:nvSpPr>
          <p:cNvPr id="44" name="TextBox 43">
            <a:extLst>
              <a:ext uri="{FF2B5EF4-FFF2-40B4-BE49-F238E27FC236}">
                <a16:creationId xmlns:a16="http://schemas.microsoft.com/office/drawing/2014/main" id="{FD749C88-90E6-484E-A803-293EB286E188}"/>
              </a:ext>
            </a:extLst>
          </p:cNvPr>
          <p:cNvSpPr txBox="1"/>
          <p:nvPr/>
        </p:nvSpPr>
        <p:spPr>
          <a:xfrm>
            <a:off x="6093134" y="3663883"/>
            <a:ext cx="269600" cy="253916"/>
          </a:xfrm>
          <a:prstGeom prst="rect">
            <a:avLst/>
          </a:prstGeom>
          <a:noFill/>
        </p:spPr>
        <p:txBody>
          <a:bodyPr wrap="square" lIns="0" rIns="0" rtlCol="0">
            <a:spAutoFit/>
          </a:bodyPr>
          <a:lstStyle/>
          <a:p>
            <a:pPr algn="ctr">
              <a:defRPr/>
            </a:pPr>
            <a:r>
              <a:rPr lang="en-GB" sz="1050" kern="0" dirty="0">
                <a:solidFill>
                  <a:srgbClr val="000000"/>
                </a:solidFill>
                <a:latin typeface="Arial" panose="020B0604020202020204"/>
              </a:rPr>
              <a:t>4.0</a:t>
            </a:r>
          </a:p>
        </p:txBody>
      </p:sp>
      <p:sp>
        <p:nvSpPr>
          <p:cNvPr id="45" name="TextBox 44">
            <a:extLst>
              <a:ext uri="{FF2B5EF4-FFF2-40B4-BE49-F238E27FC236}">
                <a16:creationId xmlns:a16="http://schemas.microsoft.com/office/drawing/2014/main" id="{16634922-071D-44C8-B96D-9BA5C8A671D6}"/>
              </a:ext>
            </a:extLst>
          </p:cNvPr>
          <p:cNvSpPr txBox="1"/>
          <p:nvPr/>
        </p:nvSpPr>
        <p:spPr>
          <a:xfrm>
            <a:off x="6301031" y="3570462"/>
            <a:ext cx="342770" cy="253916"/>
          </a:xfrm>
          <a:prstGeom prst="rect">
            <a:avLst/>
          </a:prstGeom>
          <a:noFill/>
        </p:spPr>
        <p:txBody>
          <a:bodyPr wrap="square" lIns="0" rIns="0" rtlCol="0">
            <a:spAutoFit/>
          </a:bodyPr>
          <a:lstStyle/>
          <a:p>
            <a:pPr algn="ctr">
              <a:defRPr/>
            </a:pPr>
            <a:r>
              <a:rPr lang="en-GB" sz="1050" kern="0" dirty="0">
                <a:solidFill>
                  <a:srgbClr val="000000"/>
                </a:solidFill>
                <a:latin typeface="Arial" panose="020B0604020202020204"/>
              </a:rPr>
              <a:t>4.8</a:t>
            </a:r>
          </a:p>
        </p:txBody>
      </p:sp>
      <p:sp>
        <p:nvSpPr>
          <p:cNvPr id="46" name="TextBox 45">
            <a:extLst>
              <a:ext uri="{FF2B5EF4-FFF2-40B4-BE49-F238E27FC236}">
                <a16:creationId xmlns:a16="http://schemas.microsoft.com/office/drawing/2014/main" id="{6C53C0F2-B3F9-449D-BCFD-2486423C9A17}"/>
              </a:ext>
            </a:extLst>
          </p:cNvPr>
          <p:cNvSpPr txBox="1"/>
          <p:nvPr/>
        </p:nvSpPr>
        <p:spPr>
          <a:xfrm>
            <a:off x="6822363" y="4115415"/>
            <a:ext cx="436557" cy="253916"/>
          </a:xfrm>
          <a:prstGeom prst="rect">
            <a:avLst/>
          </a:prstGeom>
          <a:noFill/>
        </p:spPr>
        <p:txBody>
          <a:bodyPr wrap="square" lIns="0" rIns="0" rtlCol="0">
            <a:spAutoFit/>
          </a:bodyPr>
          <a:lstStyle/>
          <a:p>
            <a:pPr algn="ctr">
              <a:defRPr/>
            </a:pPr>
            <a:r>
              <a:rPr lang="en-GB" sz="1050" kern="0" dirty="0">
                <a:solidFill>
                  <a:srgbClr val="000000"/>
                </a:solidFill>
                <a:latin typeface="Arial" panose="020B0604020202020204"/>
              </a:rPr>
              <a:t>0.2</a:t>
            </a:r>
          </a:p>
        </p:txBody>
      </p:sp>
      <p:sp>
        <p:nvSpPr>
          <p:cNvPr id="47" name="TextBox 46">
            <a:extLst>
              <a:ext uri="{FF2B5EF4-FFF2-40B4-BE49-F238E27FC236}">
                <a16:creationId xmlns:a16="http://schemas.microsoft.com/office/drawing/2014/main" id="{3182E76E-F2C8-4ABD-B577-2D1C184BC443}"/>
              </a:ext>
            </a:extLst>
          </p:cNvPr>
          <p:cNvSpPr txBox="1"/>
          <p:nvPr/>
        </p:nvSpPr>
        <p:spPr>
          <a:xfrm>
            <a:off x="7047760" y="3994132"/>
            <a:ext cx="449478" cy="253916"/>
          </a:xfrm>
          <a:prstGeom prst="rect">
            <a:avLst/>
          </a:prstGeom>
          <a:noFill/>
        </p:spPr>
        <p:txBody>
          <a:bodyPr wrap="square" lIns="0" rIns="0" rtlCol="0">
            <a:spAutoFit/>
          </a:bodyPr>
          <a:lstStyle/>
          <a:p>
            <a:pPr algn="ctr">
              <a:defRPr/>
            </a:pPr>
            <a:r>
              <a:rPr lang="en-GB" sz="1050" kern="0" dirty="0">
                <a:solidFill>
                  <a:srgbClr val="000000"/>
                </a:solidFill>
                <a:latin typeface="Arial" panose="020B0604020202020204"/>
              </a:rPr>
              <a:t>1.2</a:t>
            </a:r>
          </a:p>
        </p:txBody>
      </p:sp>
      <p:sp>
        <p:nvSpPr>
          <p:cNvPr id="48" name="TextBox 47">
            <a:extLst>
              <a:ext uri="{FF2B5EF4-FFF2-40B4-BE49-F238E27FC236}">
                <a16:creationId xmlns:a16="http://schemas.microsoft.com/office/drawing/2014/main" id="{125C5CA1-D3BF-4B2F-9D17-7F7CFE7CA41D}"/>
              </a:ext>
            </a:extLst>
          </p:cNvPr>
          <p:cNvSpPr txBox="1"/>
          <p:nvPr/>
        </p:nvSpPr>
        <p:spPr>
          <a:xfrm>
            <a:off x="7348651" y="3878586"/>
            <a:ext cx="317219" cy="253916"/>
          </a:xfrm>
          <a:prstGeom prst="rect">
            <a:avLst/>
          </a:prstGeom>
          <a:noFill/>
        </p:spPr>
        <p:txBody>
          <a:bodyPr wrap="square" lIns="0" rIns="0" rtlCol="0">
            <a:spAutoFit/>
          </a:bodyPr>
          <a:lstStyle/>
          <a:p>
            <a:pPr algn="ctr">
              <a:defRPr/>
            </a:pPr>
            <a:r>
              <a:rPr lang="en-GB" sz="1050" kern="0" dirty="0">
                <a:solidFill>
                  <a:srgbClr val="000000"/>
                </a:solidFill>
                <a:latin typeface="Arial" panose="020B0604020202020204"/>
              </a:rPr>
              <a:t>2.3</a:t>
            </a:r>
          </a:p>
        </p:txBody>
      </p:sp>
      <p:sp>
        <p:nvSpPr>
          <p:cNvPr id="49" name="TextBox 48">
            <a:extLst>
              <a:ext uri="{FF2B5EF4-FFF2-40B4-BE49-F238E27FC236}">
                <a16:creationId xmlns:a16="http://schemas.microsoft.com/office/drawing/2014/main" id="{77771425-EAA8-4964-801A-C812DCB8387F}"/>
              </a:ext>
            </a:extLst>
          </p:cNvPr>
          <p:cNvSpPr txBox="1"/>
          <p:nvPr/>
        </p:nvSpPr>
        <p:spPr>
          <a:xfrm>
            <a:off x="7841257" y="4022814"/>
            <a:ext cx="451655" cy="253916"/>
          </a:xfrm>
          <a:prstGeom prst="rect">
            <a:avLst/>
          </a:prstGeom>
          <a:noFill/>
        </p:spPr>
        <p:txBody>
          <a:bodyPr wrap="square" lIns="0" rIns="0" rtlCol="0">
            <a:spAutoFit/>
          </a:bodyPr>
          <a:lstStyle/>
          <a:p>
            <a:pPr algn="ctr">
              <a:defRPr/>
            </a:pPr>
            <a:r>
              <a:rPr lang="en-GB" sz="1050" kern="0" dirty="0">
                <a:solidFill>
                  <a:srgbClr val="000000"/>
                </a:solidFill>
                <a:latin typeface="Arial" panose="020B0604020202020204"/>
              </a:rPr>
              <a:t>1.0</a:t>
            </a:r>
          </a:p>
        </p:txBody>
      </p:sp>
      <p:sp>
        <p:nvSpPr>
          <p:cNvPr id="50" name="TextBox 49">
            <a:extLst>
              <a:ext uri="{FF2B5EF4-FFF2-40B4-BE49-F238E27FC236}">
                <a16:creationId xmlns:a16="http://schemas.microsoft.com/office/drawing/2014/main" id="{B3F6981D-F070-434C-987E-ABCAA4346DBF}"/>
              </a:ext>
            </a:extLst>
          </p:cNvPr>
          <p:cNvSpPr txBox="1"/>
          <p:nvPr/>
        </p:nvSpPr>
        <p:spPr>
          <a:xfrm>
            <a:off x="8116363" y="3695023"/>
            <a:ext cx="368322" cy="253916"/>
          </a:xfrm>
          <a:prstGeom prst="rect">
            <a:avLst/>
          </a:prstGeom>
          <a:noFill/>
        </p:spPr>
        <p:txBody>
          <a:bodyPr wrap="square" lIns="0" rIns="0" rtlCol="0">
            <a:spAutoFit/>
          </a:bodyPr>
          <a:lstStyle/>
          <a:p>
            <a:pPr algn="ctr">
              <a:defRPr/>
            </a:pPr>
            <a:r>
              <a:rPr lang="en-GB" sz="1050" kern="0" dirty="0">
                <a:solidFill>
                  <a:srgbClr val="000000"/>
                </a:solidFill>
                <a:latin typeface="Arial" panose="020B0604020202020204"/>
              </a:rPr>
              <a:t>3.7</a:t>
            </a:r>
          </a:p>
        </p:txBody>
      </p:sp>
      <p:sp>
        <p:nvSpPr>
          <p:cNvPr id="51" name="TextBox 50">
            <a:extLst>
              <a:ext uri="{FF2B5EF4-FFF2-40B4-BE49-F238E27FC236}">
                <a16:creationId xmlns:a16="http://schemas.microsoft.com/office/drawing/2014/main" id="{98091639-DFF4-43A9-8452-03D4587FAC09}"/>
              </a:ext>
            </a:extLst>
          </p:cNvPr>
          <p:cNvSpPr txBox="1"/>
          <p:nvPr/>
        </p:nvSpPr>
        <p:spPr>
          <a:xfrm>
            <a:off x="8350350" y="3939227"/>
            <a:ext cx="365999" cy="253916"/>
          </a:xfrm>
          <a:prstGeom prst="rect">
            <a:avLst/>
          </a:prstGeom>
          <a:noFill/>
        </p:spPr>
        <p:txBody>
          <a:bodyPr wrap="square" lIns="0" rIns="0" rtlCol="0">
            <a:spAutoFit/>
          </a:bodyPr>
          <a:lstStyle/>
          <a:p>
            <a:pPr algn="ctr">
              <a:defRPr/>
            </a:pPr>
            <a:r>
              <a:rPr lang="en-GB" sz="1050" kern="0" dirty="0">
                <a:solidFill>
                  <a:srgbClr val="000000"/>
                </a:solidFill>
                <a:latin typeface="Arial" panose="020B0604020202020204"/>
              </a:rPr>
              <a:t>1.7</a:t>
            </a:r>
          </a:p>
        </p:txBody>
      </p:sp>
      <p:sp>
        <p:nvSpPr>
          <p:cNvPr id="52" name="Rectangle 51">
            <a:extLst>
              <a:ext uri="{FF2B5EF4-FFF2-40B4-BE49-F238E27FC236}">
                <a16:creationId xmlns:a16="http://schemas.microsoft.com/office/drawing/2014/main" id="{E8CB7E96-1AC5-485F-A439-81B80ADD7576}"/>
              </a:ext>
            </a:extLst>
          </p:cNvPr>
          <p:cNvSpPr/>
          <p:nvPr/>
        </p:nvSpPr>
        <p:spPr>
          <a:xfrm>
            <a:off x="7628682" y="2744548"/>
            <a:ext cx="123461" cy="87109"/>
          </a:xfrm>
          <a:prstGeom prst="rect">
            <a:avLst/>
          </a:prstGeom>
          <a:solidFill>
            <a:srgbClr val="D83C34"/>
          </a:solidFill>
          <a:ln w="12700" cap="sq" cmpd="sng" algn="ctr">
            <a:noFill/>
            <a:prstDash val="solid"/>
          </a:ln>
          <a:effectLst/>
        </p:spPr>
        <p:txBody>
          <a:bodyPr rtlCol="0" anchor="ctr"/>
          <a:lstStyle/>
          <a:p>
            <a:pPr algn="ctr">
              <a:defRPr/>
            </a:pPr>
            <a:endParaRPr lang="en-GB" sz="1050" kern="0" dirty="0">
              <a:solidFill>
                <a:srgbClr val="000000"/>
              </a:solidFill>
              <a:latin typeface="Arial"/>
            </a:endParaRPr>
          </a:p>
        </p:txBody>
      </p:sp>
      <p:sp>
        <p:nvSpPr>
          <p:cNvPr id="53" name="Rectangle 52">
            <a:extLst>
              <a:ext uri="{FF2B5EF4-FFF2-40B4-BE49-F238E27FC236}">
                <a16:creationId xmlns:a16="http://schemas.microsoft.com/office/drawing/2014/main" id="{13A6E662-AE5C-4EF2-A4A1-6AD3747169E2}"/>
              </a:ext>
            </a:extLst>
          </p:cNvPr>
          <p:cNvSpPr/>
          <p:nvPr/>
        </p:nvSpPr>
        <p:spPr>
          <a:xfrm>
            <a:off x="7628682" y="2917448"/>
            <a:ext cx="123461" cy="87109"/>
          </a:xfrm>
          <a:prstGeom prst="rect">
            <a:avLst/>
          </a:prstGeom>
          <a:solidFill>
            <a:srgbClr val="FBB915"/>
          </a:solidFill>
          <a:ln w="12700" cap="sq" cmpd="sng" algn="ctr">
            <a:noFill/>
            <a:prstDash val="solid"/>
          </a:ln>
          <a:effectLst/>
        </p:spPr>
        <p:txBody>
          <a:bodyPr rtlCol="0" anchor="ctr"/>
          <a:lstStyle/>
          <a:p>
            <a:pPr algn="ctr">
              <a:defRPr/>
            </a:pPr>
            <a:endParaRPr lang="en-GB" sz="1050" kern="0" dirty="0">
              <a:solidFill>
                <a:srgbClr val="000000"/>
              </a:solidFill>
              <a:latin typeface="Arial"/>
            </a:endParaRPr>
          </a:p>
        </p:txBody>
      </p:sp>
      <p:sp>
        <p:nvSpPr>
          <p:cNvPr id="54" name="Rectangle 53">
            <a:extLst>
              <a:ext uri="{FF2B5EF4-FFF2-40B4-BE49-F238E27FC236}">
                <a16:creationId xmlns:a16="http://schemas.microsoft.com/office/drawing/2014/main" id="{7A7A0EF2-7320-4F58-8C0D-682ED9886C31}"/>
              </a:ext>
            </a:extLst>
          </p:cNvPr>
          <p:cNvSpPr/>
          <p:nvPr/>
        </p:nvSpPr>
        <p:spPr>
          <a:xfrm>
            <a:off x="7628682" y="3090349"/>
            <a:ext cx="123461" cy="87109"/>
          </a:xfrm>
          <a:prstGeom prst="rect">
            <a:avLst/>
          </a:prstGeom>
          <a:solidFill>
            <a:srgbClr val="EFEF11"/>
          </a:solidFill>
          <a:ln w="12700" cap="sq" cmpd="sng" algn="ctr">
            <a:noFill/>
            <a:prstDash val="solid"/>
          </a:ln>
          <a:effectLst/>
        </p:spPr>
        <p:txBody>
          <a:bodyPr rtlCol="0" anchor="ctr"/>
          <a:lstStyle/>
          <a:p>
            <a:pPr algn="ctr">
              <a:defRPr/>
            </a:pPr>
            <a:endParaRPr lang="en-GB" sz="1050" kern="0" dirty="0">
              <a:solidFill>
                <a:srgbClr val="000000"/>
              </a:solidFill>
              <a:latin typeface="Arial"/>
            </a:endParaRPr>
          </a:p>
        </p:txBody>
      </p:sp>
      <p:sp>
        <p:nvSpPr>
          <p:cNvPr id="55" name="TextBox 54">
            <a:extLst>
              <a:ext uri="{FF2B5EF4-FFF2-40B4-BE49-F238E27FC236}">
                <a16:creationId xmlns:a16="http://schemas.microsoft.com/office/drawing/2014/main" id="{70753F83-FE97-4BC0-B906-365CBDF0A996}"/>
              </a:ext>
            </a:extLst>
          </p:cNvPr>
          <p:cNvSpPr txBox="1"/>
          <p:nvPr/>
        </p:nvSpPr>
        <p:spPr>
          <a:xfrm>
            <a:off x="7764290" y="2648341"/>
            <a:ext cx="1459764" cy="261610"/>
          </a:xfrm>
          <a:prstGeom prst="rect">
            <a:avLst/>
          </a:prstGeom>
          <a:noFill/>
        </p:spPr>
        <p:txBody>
          <a:bodyPr wrap="square" rtlCol="0">
            <a:spAutoFit/>
          </a:bodyPr>
          <a:lstStyle/>
          <a:p>
            <a:pPr>
              <a:defRPr/>
            </a:pPr>
            <a:r>
              <a:rPr lang="en-GB" sz="1100" kern="0" dirty="0">
                <a:solidFill>
                  <a:srgbClr val="000000"/>
                </a:solidFill>
                <a:latin typeface="Arial" panose="020B0604020202020204"/>
              </a:rPr>
              <a:t>Dexamethasone</a:t>
            </a:r>
          </a:p>
        </p:txBody>
      </p:sp>
      <p:sp>
        <p:nvSpPr>
          <p:cNvPr id="56" name="TextBox 55">
            <a:extLst>
              <a:ext uri="{FF2B5EF4-FFF2-40B4-BE49-F238E27FC236}">
                <a16:creationId xmlns:a16="http://schemas.microsoft.com/office/drawing/2014/main" id="{EF8BFF99-A8E9-41FA-8CA9-4575073A3F72}"/>
              </a:ext>
            </a:extLst>
          </p:cNvPr>
          <p:cNvSpPr txBox="1"/>
          <p:nvPr/>
        </p:nvSpPr>
        <p:spPr>
          <a:xfrm>
            <a:off x="7764289" y="2820637"/>
            <a:ext cx="1591088" cy="261610"/>
          </a:xfrm>
          <a:prstGeom prst="rect">
            <a:avLst/>
          </a:prstGeom>
          <a:noFill/>
        </p:spPr>
        <p:txBody>
          <a:bodyPr wrap="square" rtlCol="0">
            <a:spAutoFit/>
          </a:bodyPr>
          <a:lstStyle/>
          <a:p>
            <a:pPr>
              <a:defRPr/>
            </a:pPr>
            <a:r>
              <a:rPr lang="en-GB" sz="1100" kern="0" dirty="0">
                <a:solidFill>
                  <a:srgbClr val="000000"/>
                </a:solidFill>
                <a:latin typeface="Arial" panose="020B0604020202020204"/>
              </a:rPr>
              <a:t>Methylprednisolone</a:t>
            </a:r>
          </a:p>
        </p:txBody>
      </p:sp>
      <p:sp>
        <p:nvSpPr>
          <p:cNvPr id="57" name="TextBox 56">
            <a:extLst>
              <a:ext uri="{FF2B5EF4-FFF2-40B4-BE49-F238E27FC236}">
                <a16:creationId xmlns:a16="http://schemas.microsoft.com/office/drawing/2014/main" id="{F6D6A5E5-3E73-4706-8A13-B8BACFF2E3A0}"/>
              </a:ext>
            </a:extLst>
          </p:cNvPr>
          <p:cNvSpPr txBox="1"/>
          <p:nvPr/>
        </p:nvSpPr>
        <p:spPr>
          <a:xfrm>
            <a:off x="7764290" y="2998376"/>
            <a:ext cx="1074082" cy="261610"/>
          </a:xfrm>
          <a:prstGeom prst="rect">
            <a:avLst/>
          </a:prstGeom>
          <a:noFill/>
        </p:spPr>
        <p:txBody>
          <a:bodyPr wrap="square" rtlCol="0">
            <a:spAutoFit/>
          </a:bodyPr>
          <a:lstStyle/>
          <a:p>
            <a:pPr>
              <a:defRPr/>
            </a:pPr>
            <a:r>
              <a:rPr lang="en-GB" sz="1100" kern="0" dirty="0">
                <a:solidFill>
                  <a:srgbClr val="000000"/>
                </a:solidFill>
                <a:latin typeface="Arial" panose="020B0604020202020204"/>
              </a:rPr>
              <a:t>Prednisolone</a:t>
            </a:r>
          </a:p>
        </p:txBody>
      </p:sp>
      <p:sp>
        <p:nvSpPr>
          <p:cNvPr id="58" name="TextBox 57">
            <a:extLst>
              <a:ext uri="{FF2B5EF4-FFF2-40B4-BE49-F238E27FC236}">
                <a16:creationId xmlns:a16="http://schemas.microsoft.com/office/drawing/2014/main" id="{FB02E4E7-EA2E-49A0-AF60-CCB9DE87E1DB}"/>
              </a:ext>
            </a:extLst>
          </p:cNvPr>
          <p:cNvSpPr txBox="1"/>
          <p:nvPr/>
        </p:nvSpPr>
        <p:spPr>
          <a:xfrm>
            <a:off x="5247879" y="4156304"/>
            <a:ext cx="410134" cy="253916"/>
          </a:xfrm>
          <a:prstGeom prst="rect">
            <a:avLst/>
          </a:prstGeom>
          <a:noFill/>
        </p:spPr>
        <p:txBody>
          <a:bodyPr wrap="square" lIns="0" rIns="0" rtlCol="0">
            <a:spAutoFit/>
          </a:bodyPr>
          <a:lstStyle/>
          <a:p>
            <a:pPr algn="ctr">
              <a:defRPr/>
            </a:pPr>
            <a:r>
              <a:rPr lang="en-GB" sz="1050" kern="0" dirty="0">
                <a:solidFill>
                  <a:srgbClr val="000000"/>
                </a:solidFill>
                <a:latin typeface="Arial" panose="020B0604020202020204"/>
              </a:rPr>
              <a:t>0</a:t>
            </a:r>
          </a:p>
        </p:txBody>
      </p:sp>
      <p:sp>
        <p:nvSpPr>
          <p:cNvPr id="59" name="TextBox 58">
            <a:extLst>
              <a:ext uri="{FF2B5EF4-FFF2-40B4-BE49-F238E27FC236}">
                <a16:creationId xmlns:a16="http://schemas.microsoft.com/office/drawing/2014/main" id="{02446230-9891-4179-8266-0BD66240CC13}"/>
              </a:ext>
            </a:extLst>
          </p:cNvPr>
          <p:cNvSpPr txBox="1"/>
          <p:nvPr/>
        </p:nvSpPr>
        <p:spPr>
          <a:xfrm rot="16200000">
            <a:off x="2225537" y="3402781"/>
            <a:ext cx="1912703" cy="261610"/>
          </a:xfrm>
          <a:prstGeom prst="rect">
            <a:avLst/>
          </a:prstGeom>
          <a:noFill/>
        </p:spPr>
        <p:txBody>
          <a:bodyPr wrap="none" rtlCol="0">
            <a:spAutoFit/>
          </a:bodyPr>
          <a:lstStyle/>
          <a:p>
            <a:pPr>
              <a:defRPr/>
            </a:pPr>
            <a:r>
              <a:rPr lang="en-GB" sz="1100" b="1" kern="0" dirty="0">
                <a:solidFill>
                  <a:srgbClr val="000000"/>
                </a:solidFill>
                <a:latin typeface="Arial" panose="020B0604020202020204"/>
              </a:rPr>
              <a:t>Proportion of patients (%)</a:t>
            </a:r>
          </a:p>
        </p:txBody>
      </p:sp>
      <p:sp>
        <p:nvSpPr>
          <p:cNvPr id="60" name="Rectangle 59">
            <a:extLst>
              <a:ext uri="{FF2B5EF4-FFF2-40B4-BE49-F238E27FC236}">
                <a16:creationId xmlns:a16="http://schemas.microsoft.com/office/drawing/2014/main" id="{1951AA74-4F39-42DD-BA3E-B7A3547C153B}"/>
              </a:ext>
            </a:extLst>
          </p:cNvPr>
          <p:cNvSpPr/>
          <p:nvPr/>
        </p:nvSpPr>
        <p:spPr>
          <a:xfrm>
            <a:off x="3819324" y="3880474"/>
            <a:ext cx="236036" cy="479509"/>
          </a:xfrm>
          <a:prstGeom prst="rect">
            <a:avLst/>
          </a:prstGeom>
          <a:solidFill>
            <a:srgbClr val="D83C34"/>
          </a:solidFill>
          <a:ln w="12700" cap="sq" cmpd="sng" algn="ctr">
            <a:noFill/>
            <a:prstDash val="solid"/>
          </a:ln>
          <a:effectLst/>
        </p:spPr>
        <p:txBody>
          <a:bodyPr rtlCol="0" anchor="ctr"/>
          <a:lstStyle/>
          <a:p>
            <a:pPr algn="ctr">
              <a:defRPr/>
            </a:pPr>
            <a:endParaRPr lang="en-GB" sz="1050" kern="0" dirty="0">
              <a:solidFill>
                <a:srgbClr val="000000"/>
              </a:solidFill>
              <a:latin typeface="Arial"/>
            </a:endParaRPr>
          </a:p>
        </p:txBody>
      </p:sp>
      <p:sp>
        <p:nvSpPr>
          <p:cNvPr id="61" name="Rectangle 60">
            <a:extLst>
              <a:ext uri="{FF2B5EF4-FFF2-40B4-BE49-F238E27FC236}">
                <a16:creationId xmlns:a16="http://schemas.microsoft.com/office/drawing/2014/main" id="{071ED015-856C-4B5D-A256-3A279372FB90}"/>
              </a:ext>
            </a:extLst>
          </p:cNvPr>
          <p:cNvSpPr/>
          <p:nvPr/>
        </p:nvSpPr>
        <p:spPr>
          <a:xfrm>
            <a:off x="4858088" y="4159198"/>
            <a:ext cx="236036" cy="200785"/>
          </a:xfrm>
          <a:prstGeom prst="rect">
            <a:avLst/>
          </a:prstGeom>
          <a:solidFill>
            <a:srgbClr val="D83C34"/>
          </a:solidFill>
          <a:ln w="12700" cap="sq" cmpd="sng" algn="ctr">
            <a:noFill/>
            <a:prstDash val="solid"/>
          </a:ln>
          <a:effectLst/>
        </p:spPr>
        <p:txBody>
          <a:bodyPr rtlCol="0" anchor="ctr"/>
          <a:lstStyle/>
          <a:p>
            <a:pPr algn="ctr">
              <a:defRPr/>
            </a:pPr>
            <a:endParaRPr lang="en-GB" sz="1050" kern="0" dirty="0">
              <a:solidFill>
                <a:srgbClr val="000000"/>
              </a:solidFill>
              <a:latin typeface="Arial"/>
            </a:endParaRPr>
          </a:p>
        </p:txBody>
      </p:sp>
      <p:sp>
        <p:nvSpPr>
          <p:cNvPr id="62" name="Rectangle 61">
            <a:extLst>
              <a:ext uri="{FF2B5EF4-FFF2-40B4-BE49-F238E27FC236}">
                <a16:creationId xmlns:a16="http://schemas.microsoft.com/office/drawing/2014/main" id="{6930D774-6524-4836-A6D0-DC42E065908F}"/>
              </a:ext>
            </a:extLst>
          </p:cNvPr>
          <p:cNvSpPr/>
          <p:nvPr/>
        </p:nvSpPr>
        <p:spPr>
          <a:xfrm>
            <a:off x="5893368" y="2813513"/>
            <a:ext cx="236036" cy="1546470"/>
          </a:xfrm>
          <a:prstGeom prst="rect">
            <a:avLst/>
          </a:prstGeom>
          <a:solidFill>
            <a:srgbClr val="D83C34"/>
          </a:solidFill>
          <a:ln w="12700" cap="sq" cmpd="sng" algn="ctr">
            <a:noFill/>
            <a:prstDash val="solid"/>
          </a:ln>
          <a:effectLst/>
        </p:spPr>
        <p:txBody>
          <a:bodyPr rtlCol="0" anchor="ctr"/>
          <a:lstStyle/>
          <a:p>
            <a:pPr algn="ctr">
              <a:defRPr/>
            </a:pPr>
            <a:endParaRPr lang="en-GB" sz="1050" kern="0" dirty="0">
              <a:solidFill>
                <a:srgbClr val="000000"/>
              </a:solidFill>
              <a:latin typeface="Arial"/>
            </a:endParaRPr>
          </a:p>
        </p:txBody>
      </p:sp>
      <p:sp>
        <p:nvSpPr>
          <p:cNvPr id="63" name="Arrow: Right 83">
            <a:extLst>
              <a:ext uri="{FF2B5EF4-FFF2-40B4-BE49-F238E27FC236}">
                <a16:creationId xmlns:a16="http://schemas.microsoft.com/office/drawing/2014/main" id="{450DC547-C52F-4F26-ABCB-CB7EB92A25F0}"/>
              </a:ext>
            </a:extLst>
          </p:cNvPr>
          <p:cNvSpPr/>
          <p:nvPr/>
        </p:nvSpPr>
        <p:spPr>
          <a:xfrm>
            <a:off x="2604221" y="5314944"/>
            <a:ext cx="402771" cy="310243"/>
          </a:xfrm>
          <a:prstGeom prst="rightArrow">
            <a:avLst/>
          </a:prstGeom>
          <a:solidFill>
            <a:srgbClr val="C00000"/>
          </a:solidFill>
          <a:ln w="12700" cap="sq" cmpd="sng" algn="ctr">
            <a:noFill/>
            <a:prstDash val="solid"/>
          </a:ln>
          <a:effectLst/>
        </p:spPr>
        <p:txBody>
          <a:bodyPr rtlCol="0" anchor="ctr"/>
          <a:lstStyle/>
          <a:p>
            <a:pPr algn="ctr">
              <a:defRPr/>
            </a:pPr>
            <a:endParaRPr lang="en-US" kern="0" dirty="0">
              <a:solidFill>
                <a:srgbClr val="FFFFFF"/>
              </a:solidFill>
              <a:latin typeface="Arial"/>
            </a:endParaRPr>
          </a:p>
        </p:txBody>
      </p:sp>
      <p:sp>
        <p:nvSpPr>
          <p:cNvPr id="64" name="TextBox 63">
            <a:extLst>
              <a:ext uri="{FF2B5EF4-FFF2-40B4-BE49-F238E27FC236}">
                <a16:creationId xmlns:a16="http://schemas.microsoft.com/office/drawing/2014/main" id="{60E7A025-BD25-42A3-95B9-8E8AC3B26A8A}"/>
              </a:ext>
            </a:extLst>
          </p:cNvPr>
          <p:cNvSpPr txBox="1"/>
          <p:nvPr/>
        </p:nvSpPr>
        <p:spPr>
          <a:xfrm>
            <a:off x="3181888" y="5208456"/>
            <a:ext cx="6303004" cy="523220"/>
          </a:xfrm>
          <a:prstGeom prst="rect">
            <a:avLst/>
          </a:prstGeom>
          <a:noFill/>
        </p:spPr>
        <p:txBody>
          <a:bodyPr wrap="square" rtlCol="0">
            <a:spAutoFit/>
          </a:bodyPr>
          <a:lstStyle/>
          <a:p>
            <a:pPr>
              <a:defRPr/>
            </a:pPr>
            <a:r>
              <a:rPr lang="fy-NL" sz="1400" kern="0" dirty="0">
                <a:solidFill>
                  <a:srgbClr val="000000"/>
                </a:solidFill>
                <a:latin typeface="Arial" panose="020B0604020202020204"/>
              </a:rPr>
              <a:t>Thus, in patients </a:t>
            </a:r>
            <a:r>
              <a:rPr lang="fy-NL" sz="1400" kern="0" dirty="0">
                <a:solidFill>
                  <a:srgbClr val="4472C4"/>
                </a:solidFill>
                <a:latin typeface="Arial" panose="020B0604020202020204"/>
              </a:rPr>
              <a:t>not responding to a first course </a:t>
            </a:r>
            <a:r>
              <a:rPr lang="fy-NL" sz="1400" kern="0" dirty="0">
                <a:solidFill>
                  <a:srgbClr val="000000"/>
                </a:solidFill>
                <a:latin typeface="Arial" panose="020B0604020202020204"/>
              </a:rPr>
              <a:t>of corticosteroids, </a:t>
            </a:r>
            <a:r>
              <a:rPr lang="fy-NL" sz="1400" kern="0" dirty="0">
                <a:solidFill>
                  <a:srgbClr val="4472C4"/>
                </a:solidFill>
                <a:latin typeface="Arial" panose="020B0604020202020204"/>
              </a:rPr>
              <a:t>prolonged treatment should be avoided</a:t>
            </a:r>
            <a:r>
              <a:rPr lang="fy-NL" sz="1400" kern="0" dirty="0">
                <a:solidFill>
                  <a:srgbClr val="000000"/>
                </a:solidFill>
                <a:latin typeface="Arial" panose="020B0604020202020204"/>
              </a:rPr>
              <a:t> and </a:t>
            </a:r>
            <a:r>
              <a:rPr lang="fy-NL" sz="1400" kern="0" dirty="0">
                <a:solidFill>
                  <a:srgbClr val="4472C4"/>
                </a:solidFill>
                <a:latin typeface="Arial" panose="020B0604020202020204"/>
              </a:rPr>
              <a:t>second-line </a:t>
            </a:r>
            <a:r>
              <a:rPr lang="fy-NL" sz="1400" kern="0" dirty="0">
                <a:solidFill>
                  <a:srgbClr val="000000"/>
                </a:solidFill>
                <a:latin typeface="Arial" panose="020B0604020202020204"/>
              </a:rPr>
              <a:t>therapy should be </a:t>
            </a:r>
            <a:r>
              <a:rPr lang="fy-NL" sz="1400" kern="0" dirty="0">
                <a:solidFill>
                  <a:srgbClr val="4472C4"/>
                </a:solidFill>
                <a:latin typeface="Arial" panose="020B0604020202020204"/>
              </a:rPr>
              <a:t>considered</a:t>
            </a:r>
            <a:r>
              <a:rPr lang="fy-NL" sz="1400" kern="0" baseline="30000" dirty="0">
                <a:solidFill>
                  <a:srgbClr val="000000"/>
                </a:solidFill>
                <a:latin typeface="Arial" panose="020B0604020202020204"/>
              </a:rPr>
              <a:t>2</a:t>
            </a:r>
            <a:endParaRPr lang="en-US" sz="1400" kern="0" baseline="30000" dirty="0">
              <a:solidFill>
                <a:srgbClr val="000000"/>
              </a:solidFill>
              <a:latin typeface="Arial" panose="020B0604020202020204"/>
            </a:endParaRPr>
          </a:p>
        </p:txBody>
      </p:sp>
      <p:sp>
        <p:nvSpPr>
          <p:cNvPr id="65" name="Rectangle 64">
            <a:extLst>
              <a:ext uri="{FF2B5EF4-FFF2-40B4-BE49-F238E27FC236}">
                <a16:creationId xmlns:a16="http://schemas.microsoft.com/office/drawing/2014/main" id="{455CB3CB-7666-4CAC-9305-139766A4D83B}"/>
              </a:ext>
            </a:extLst>
          </p:cNvPr>
          <p:cNvSpPr/>
          <p:nvPr/>
        </p:nvSpPr>
        <p:spPr>
          <a:xfrm>
            <a:off x="2522891" y="1412147"/>
            <a:ext cx="3174615" cy="461665"/>
          </a:xfrm>
          <a:prstGeom prst="rect">
            <a:avLst/>
          </a:prstGeom>
        </p:spPr>
        <p:txBody>
          <a:bodyPr wrap="square">
            <a:spAutoFit/>
          </a:bodyPr>
          <a:lstStyle/>
          <a:p>
            <a:pPr algn="just">
              <a:defRPr/>
            </a:pPr>
            <a:r>
              <a:rPr lang="en-US" sz="1200" kern="0" dirty="0">
                <a:solidFill>
                  <a:srgbClr val="000000">
                    <a:lumMod val="75000"/>
                    <a:lumOff val="25000"/>
                  </a:srgbClr>
                </a:solidFill>
                <a:latin typeface="Arial" panose="020B0604020202020204"/>
              </a:rPr>
              <a:t>With time, the detrimental effects of corticosteroids often outweigh their benefits.</a:t>
            </a:r>
          </a:p>
        </p:txBody>
      </p:sp>
      <p:sp>
        <p:nvSpPr>
          <p:cNvPr id="66" name="TextBox 65">
            <a:extLst>
              <a:ext uri="{FF2B5EF4-FFF2-40B4-BE49-F238E27FC236}">
                <a16:creationId xmlns:a16="http://schemas.microsoft.com/office/drawing/2014/main" id="{BAC29A61-FC58-4943-ACB3-34E7307BE250}"/>
              </a:ext>
            </a:extLst>
          </p:cNvPr>
          <p:cNvSpPr txBox="1"/>
          <p:nvPr/>
        </p:nvSpPr>
        <p:spPr>
          <a:xfrm rot="391900">
            <a:off x="2264251" y="1389632"/>
            <a:ext cx="3758599" cy="769441"/>
          </a:xfrm>
          <a:prstGeom prst="rect">
            <a:avLst/>
          </a:prstGeom>
          <a:noFill/>
        </p:spPr>
        <p:txBody>
          <a:bodyPr wrap="square" rtlCol="0">
            <a:spAutoFit/>
          </a:bodyPr>
          <a:lstStyle/>
          <a:p>
            <a:pPr>
              <a:defRPr/>
            </a:pPr>
            <a:r>
              <a:rPr lang="fy-NL" sz="4000" kern="0" dirty="0">
                <a:solidFill>
                  <a:srgbClr val="C00000"/>
                </a:solidFill>
                <a:latin typeface="Arial" panose="020B0604020202020204"/>
              </a:rPr>
              <a:t>“                    </a:t>
            </a:r>
            <a:r>
              <a:rPr lang="fy-NL" sz="4400" kern="0" dirty="0">
                <a:solidFill>
                  <a:srgbClr val="C00000"/>
                </a:solidFill>
                <a:latin typeface="Arial" panose="020B0604020202020204"/>
              </a:rPr>
              <a:t> </a:t>
            </a:r>
            <a:r>
              <a:rPr lang="fy-NL" sz="2800" kern="0" dirty="0">
                <a:solidFill>
                  <a:srgbClr val="C00000"/>
                </a:solidFill>
                <a:latin typeface="Arial" panose="020B0604020202020204"/>
              </a:rPr>
              <a:t> </a:t>
            </a:r>
            <a:r>
              <a:rPr lang="fy-NL" sz="4000" kern="0" dirty="0">
                <a:solidFill>
                  <a:srgbClr val="C00000"/>
                </a:solidFill>
                <a:latin typeface="Arial" panose="020B0604020202020204"/>
              </a:rPr>
              <a:t>”</a:t>
            </a:r>
            <a:endParaRPr lang="en-US" sz="4000" kern="0" dirty="0">
              <a:solidFill>
                <a:srgbClr val="C00000"/>
              </a:solidFill>
              <a:latin typeface="Arial" panose="020B0604020202020204"/>
            </a:endParaRPr>
          </a:p>
        </p:txBody>
      </p:sp>
      <p:sp>
        <p:nvSpPr>
          <p:cNvPr id="67" name="TextBox 66">
            <a:extLst>
              <a:ext uri="{FF2B5EF4-FFF2-40B4-BE49-F238E27FC236}">
                <a16:creationId xmlns:a16="http://schemas.microsoft.com/office/drawing/2014/main" id="{0934D245-96B2-4A33-A4F5-69135B461104}"/>
              </a:ext>
            </a:extLst>
          </p:cNvPr>
          <p:cNvSpPr txBox="1"/>
          <p:nvPr/>
        </p:nvSpPr>
        <p:spPr>
          <a:xfrm>
            <a:off x="2531774" y="1823611"/>
            <a:ext cx="3111500" cy="261610"/>
          </a:xfrm>
          <a:prstGeom prst="rect">
            <a:avLst/>
          </a:prstGeom>
          <a:noFill/>
        </p:spPr>
        <p:txBody>
          <a:bodyPr wrap="square" rtlCol="0">
            <a:spAutoFit/>
          </a:bodyPr>
          <a:lstStyle/>
          <a:p>
            <a:pPr>
              <a:defRPr/>
            </a:pPr>
            <a:r>
              <a:rPr lang="fy-NL" sz="1050" i="1" kern="0" dirty="0">
                <a:solidFill>
                  <a:srgbClr val="000000">
                    <a:lumMod val="75000"/>
                    <a:lumOff val="25000"/>
                  </a:srgbClr>
                </a:solidFill>
                <a:latin typeface="Arial" panose="020B0604020202020204"/>
              </a:rPr>
              <a:t>Provan D et al., Blood 2010; 115:168186</a:t>
            </a:r>
            <a:endParaRPr lang="en-US" sz="1050" i="1" kern="0" dirty="0">
              <a:solidFill>
                <a:srgbClr val="000000">
                  <a:lumMod val="75000"/>
                  <a:lumOff val="25000"/>
                </a:srgbClr>
              </a:solidFill>
              <a:latin typeface="Arial" panose="020B0604020202020204"/>
            </a:endParaRPr>
          </a:p>
        </p:txBody>
      </p:sp>
      <p:sp>
        <p:nvSpPr>
          <p:cNvPr id="68" name="TextBox 67"/>
          <p:cNvSpPr txBox="1"/>
          <p:nvPr/>
        </p:nvSpPr>
        <p:spPr>
          <a:xfrm>
            <a:off x="2604221" y="5977288"/>
            <a:ext cx="6619833" cy="400110"/>
          </a:xfrm>
          <a:prstGeom prst="rect">
            <a:avLst/>
          </a:prstGeom>
          <a:noFill/>
        </p:spPr>
        <p:txBody>
          <a:bodyPr wrap="square" rtlCol="0">
            <a:spAutoFit/>
          </a:bodyPr>
          <a:lstStyle/>
          <a:p>
            <a:r>
              <a:rPr lang="en-US" sz="1000" dirty="0" smtClean="0"/>
              <a:t>1. Provan D, et al. Blood. 2010;115:168-86.</a:t>
            </a:r>
          </a:p>
          <a:p>
            <a:r>
              <a:rPr lang="en-US" sz="1000" dirty="0" smtClean="0"/>
              <a:t>2. Cooper N, Tarantino MD. Oral presentation at ISTH 2009</a:t>
            </a:r>
            <a:endParaRPr lang="en-US" sz="1000" dirty="0"/>
          </a:p>
        </p:txBody>
      </p:sp>
    </p:spTree>
    <p:extLst>
      <p:ext uri="{BB962C8B-B14F-4D97-AF65-F5344CB8AC3E}">
        <p14:creationId xmlns:p14="http://schemas.microsoft.com/office/powerpoint/2010/main" val="3972876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Corticosteroid pro and con</a:t>
            </a:r>
            <a:endParaRPr lang="en-US" dirty="0"/>
          </a:p>
        </p:txBody>
      </p:sp>
      <p:sp>
        <p:nvSpPr>
          <p:cNvPr id="4" name="Content Placeholder 9">
            <a:extLst>
              <a:ext uri="{FF2B5EF4-FFF2-40B4-BE49-F238E27FC236}">
                <a16:creationId xmlns:a16="http://schemas.microsoft.com/office/drawing/2014/main" id="{59C59F82-2A37-4197-81E2-A49FBC5F1793}"/>
              </a:ext>
            </a:extLst>
          </p:cNvPr>
          <p:cNvSpPr txBox="1">
            <a:spLocks/>
          </p:cNvSpPr>
          <p:nvPr/>
        </p:nvSpPr>
        <p:spPr>
          <a:xfrm>
            <a:off x="2448428" y="1690688"/>
            <a:ext cx="7772400" cy="15392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fy-NL" sz="1350" b="1" dirty="0">
                <a:solidFill>
                  <a:srgbClr val="C00000"/>
                </a:solidFill>
                <a:latin typeface="Arial" panose="020B0604020202020204"/>
              </a:rPr>
              <a:t>Indicated in newly diagnosed:</a:t>
            </a:r>
          </a:p>
          <a:p>
            <a:pPr marL="228600" lvl="1">
              <a:spcAft>
                <a:spcPts val="600"/>
              </a:spcAft>
            </a:pPr>
            <a:r>
              <a:rPr lang="fy-NL" sz="1350" dirty="0">
                <a:solidFill>
                  <a:srgbClr val="000000"/>
                </a:solidFill>
                <a:latin typeface="Arial" panose="020B0604020202020204"/>
              </a:rPr>
              <a:t>Adult patients</a:t>
            </a:r>
          </a:p>
          <a:p>
            <a:pPr marL="228600" lvl="1">
              <a:spcBef>
                <a:spcPts val="0"/>
              </a:spcBef>
              <a:spcAft>
                <a:spcPts val="600"/>
              </a:spcAft>
            </a:pPr>
            <a:r>
              <a:rPr lang="fy-NL" sz="1350" dirty="0">
                <a:solidFill>
                  <a:srgbClr val="4472C4"/>
                </a:solidFill>
                <a:latin typeface="Arial" panose="020B0604020202020204"/>
              </a:rPr>
              <a:t>Children</a:t>
            </a:r>
            <a:r>
              <a:rPr lang="fy-NL" sz="1350" dirty="0">
                <a:solidFill>
                  <a:srgbClr val="000000"/>
                </a:solidFill>
                <a:latin typeface="Arial" panose="020B0604020202020204"/>
              </a:rPr>
              <a:t> as a</a:t>
            </a:r>
            <a:r>
              <a:rPr lang="fy-NL" sz="1350" dirty="0">
                <a:solidFill>
                  <a:srgbClr val="4472C4"/>
                </a:solidFill>
                <a:latin typeface="Arial" panose="020B0604020202020204"/>
              </a:rPr>
              <a:t> short-course </a:t>
            </a:r>
            <a:r>
              <a:rPr lang="fy-NL" sz="1350" dirty="0">
                <a:solidFill>
                  <a:srgbClr val="000000"/>
                </a:solidFill>
                <a:latin typeface="Arial" panose="020B0604020202020204"/>
              </a:rPr>
              <a:t>therapy if necessary </a:t>
            </a:r>
          </a:p>
          <a:p>
            <a:pPr marL="0" indent="0">
              <a:buFont typeface="Arial" panose="020B0604020202020204" pitchFamily="34" charset="0"/>
              <a:buNone/>
            </a:pPr>
            <a:endParaRPr lang="fy-NL" sz="1600" dirty="0">
              <a:solidFill>
                <a:srgbClr val="000000"/>
              </a:solidFill>
              <a:latin typeface="Arial" panose="020B0604020202020204"/>
            </a:endParaRPr>
          </a:p>
        </p:txBody>
      </p:sp>
      <p:sp>
        <p:nvSpPr>
          <p:cNvPr id="5" name="TextBox 4">
            <a:extLst>
              <a:ext uri="{FF2B5EF4-FFF2-40B4-BE49-F238E27FC236}">
                <a16:creationId xmlns:a16="http://schemas.microsoft.com/office/drawing/2014/main" id="{271B6AC7-AE10-47B4-9387-65BF93AD6876}"/>
              </a:ext>
            </a:extLst>
          </p:cNvPr>
          <p:cNvSpPr txBox="1"/>
          <p:nvPr/>
        </p:nvSpPr>
        <p:spPr>
          <a:xfrm>
            <a:off x="2457991" y="3257921"/>
            <a:ext cx="2626161" cy="715581"/>
          </a:xfrm>
          <a:prstGeom prst="rect">
            <a:avLst/>
          </a:prstGeom>
          <a:noFill/>
        </p:spPr>
        <p:txBody>
          <a:bodyPr wrap="square" rtlCol="0">
            <a:spAutoFit/>
          </a:bodyPr>
          <a:lstStyle/>
          <a:p>
            <a:pPr marL="342900" indent="-342900" defTabSz="914274" fontAlgn="base">
              <a:buFont typeface="Arial" panose="020B0604020202020204" pitchFamily="34" charset="0"/>
              <a:buChar char="•"/>
            </a:pPr>
            <a:r>
              <a:rPr lang="en-US" sz="1350" dirty="0">
                <a:solidFill>
                  <a:srgbClr val="000000"/>
                </a:solidFill>
                <a:latin typeface="Arial" panose="020B0604020202020204"/>
              </a:rPr>
              <a:t>Most commonly used</a:t>
            </a:r>
            <a:r>
              <a:rPr lang="en-US" sz="1350" baseline="30000" dirty="0">
                <a:solidFill>
                  <a:srgbClr val="000000"/>
                </a:solidFill>
                <a:latin typeface="Arial" panose="020B0604020202020204"/>
              </a:rPr>
              <a:t>1</a:t>
            </a:r>
            <a:endParaRPr lang="en-US" sz="1350" dirty="0">
              <a:solidFill>
                <a:srgbClr val="000000"/>
              </a:solidFill>
              <a:latin typeface="Arial" panose="020B0604020202020204"/>
            </a:endParaRPr>
          </a:p>
          <a:p>
            <a:pPr marL="342900" indent="-342900" defTabSz="914274" fontAlgn="base">
              <a:buFont typeface="Arial" panose="020B0604020202020204" pitchFamily="34" charset="0"/>
              <a:buChar char="•"/>
            </a:pPr>
            <a:r>
              <a:rPr lang="en-US" sz="1350" dirty="0">
                <a:solidFill>
                  <a:srgbClr val="000000"/>
                </a:solidFill>
                <a:latin typeface="Arial" panose="020B0604020202020204"/>
              </a:rPr>
              <a:t>Easily accessible</a:t>
            </a:r>
            <a:r>
              <a:rPr lang="en-US" sz="1350" baseline="30000" dirty="0">
                <a:solidFill>
                  <a:srgbClr val="000000"/>
                </a:solidFill>
                <a:latin typeface="Arial" panose="020B0604020202020204"/>
              </a:rPr>
              <a:t>1</a:t>
            </a:r>
          </a:p>
          <a:p>
            <a:pPr marL="342900" indent="-342900" defTabSz="914274" fontAlgn="base">
              <a:buFont typeface="Arial" panose="020B0604020202020204" pitchFamily="34" charset="0"/>
              <a:buChar char="•"/>
            </a:pPr>
            <a:r>
              <a:rPr lang="en-US" sz="1350" dirty="0">
                <a:solidFill>
                  <a:srgbClr val="000000"/>
                </a:solidFill>
                <a:latin typeface="Arial" panose="020B0604020202020204"/>
              </a:rPr>
              <a:t>Effective</a:t>
            </a:r>
            <a:r>
              <a:rPr lang="en-US" sz="1350" baseline="30000" dirty="0">
                <a:solidFill>
                  <a:srgbClr val="000000"/>
                </a:solidFill>
                <a:latin typeface="Arial" panose="020B0604020202020204"/>
              </a:rPr>
              <a:t>2</a:t>
            </a:r>
            <a:endParaRPr lang="en-US" sz="1350" dirty="0">
              <a:solidFill>
                <a:srgbClr val="000000"/>
              </a:solidFill>
              <a:latin typeface="Arial" panose="020B0604020202020204"/>
            </a:endParaRPr>
          </a:p>
        </p:txBody>
      </p:sp>
      <p:sp>
        <p:nvSpPr>
          <p:cNvPr id="6" name="TextBox 5">
            <a:extLst>
              <a:ext uri="{FF2B5EF4-FFF2-40B4-BE49-F238E27FC236}">
                <a16:creationId xmlns:a16="http://schemas.microsoft.com/office/drawing/2014/main" id="{CEC0AD4F-36DC-4476-B0B9-5925CB1FDDBA}"/>
              </a:ext>
            </a:extLst>
          </p:cNvPr>
          <p:cNvSpPr txBox="1"/>
          <p:nvPr/>
        </p:nvSpPr>
        <p:spPr>
          <a:xfrm>
            <a:off x="2581977" y="2827664"/>
            <a:ext cx="3657600" cy="307777"/>
          </a:xfrm>
          <a:prstGeom prst="rect">
            <a:avLst/>
          </a:prstGeom>
          <a:solidFill>
            <a:srgbClr val="70AD47"/>
          </a:solidFill>
        </p:spPr>
        <p:txBody>
          <a:bodyPr wrap="square" rtlCol="0">
            <a:spAutoFit/>
          </a:bodyPr>
          <a:lstStyle/>
          <a:p>
            <a:pPr marL="0" marR="0" lvl="0" indent="0" algn="ctr" defTabSz="91427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panose="020B0604020202020204"/>
              </a:rPr>
              <a:t>PROS</a:t>
            </a:r>
          </a:p>
        </p:txBody>
      </p:sp>
      <p:sp>
        <p:nvSpPr>
          <p:cNvPr id="7" name="TextBox 6">
            <a:extLst>
              <a:ext uri="{FF2B5EF4-FFF2-40B4-BE49-F238E27FC236}">
                <a16:creationId xmlns:a16="http://schemas.microsoft.com/office/drawing/2014/main" id="{8F9791C0-6B47-4816-A60B-980B7A77FDCA}"/>
              </a:ext>
            </a:extLst>
          </p:cNvPr>
          <p:cNvSpPr txBox="1"/>
          <p:nvPr/>
        </p:nvSpPr>
        <p:spPr>
          <a:xfrm>
            <a:off x="6544377" y="2831946"/>
            <a:ext cx="3657600" cy="307777"/>
          </a:xfrm>
          <a:prstGeom prst="rect">
            <a:avLst/>
          </a:prstGeom>
          <a:solidFill>
            <a:srgbClr val="C00000"/>
          </a:solidFill>
        </p:spPr>
        <p:txBody>
          <a:bodyPr wrap="square" rtlCol="0" anchor="ctr">
            <a:spAutoFit/>
          </a:bodyPr>
          <a:lstStyle/>
          <a:p>
            <a:pPr marL="0" marR="0" lvl="0" indent="0" algn="ctr" defTabSz="91427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panose="020B0604020202020204"/>
              </a:rPr>
              <a:t>CONS</a:t>
            </a:r>
          </a:p>
        </p:txBody>
      </p:sp>
      <p:sp>
        <p:nvSpPr>
          <p:cNvPr id="8" name="TextBox 7">
            <a:extLst>
              <a:ext uri="{FF2B5EF4-FFF2-40B4-BE49-F238E27FC236}">
                <a16:creationId xmlns:a16="http://schemas.microsoft.com/office/drawing/2014/main" id="{FB2B28C1-371A-4F9C-A947-0DC39138FD18}"/>
              </a:ext>
            </a:extLst>
          </p:cNvPr>
          <p:cNvSpPr txBox="1"/>
          <p:nvPr/>
        </p:nvSpPr>
        <p:spPr>
          <a:xfrm>
            <a:off x="6468177" y="3257921"/>
            <a:ext cx="3810000" cy="961802"/>
          </a:xfrm>
          <a:prstGeom prst="rect">
            <a:avLst/>
          </a:prstGeom>
          <a:noFill/>
        </p:spPr>
        <p:txBody>
          <a:bodyPr wrap="square" rtlCol="0">
            <a:spAutoFit/>
          </a:bodyPr>
          <a:lstStyle/>
          <a:p>
            <a:pPr marL="342900" indent="-342900" defTabSz="914274" fontAlgn="ctr">
              <a:spcAft>
                <a:spcPts val="300"/>
              </a:spcAft>
              <a:buFont typeface="Arial" panose="020B0604020202020204" pitchFamily="34" charset="0"/>
              <a:buChar char="•"/>
            </a:pPr>
            <a:r>
              <a:rPr lang="en-US" sz="1350" dirty="0">
                <a:solidFill>
                  <a:srgbClr val="4472C4"/>
                </a:solidFill>
                <a:latin typeface="Arial" panose="020B0604020202020204"/>
              </a:rPr>
              <a:t>Most patients relapse </a:t>
            </a:r>
            <a:r>
              <a:rPr lang="en-US" sz="1350" dirty="0">
                <a:solidFill>
                  <a:srgbClr val="000000"/>
                </a:solidFill>
                <a:latin typeface="Arial" panose="020B0604020202020204"/>
              </a:rPr>
              <a:t>when the dose is reduced</a:t>
            </a:r>
            <a:r>
              <a:rPr lang="en-US" sz="1350" baseline="30000" dirty="0">
                <a:solidFill>
                  <a:srgbClr val="000000"/>
                </a:solidFill>
                <a:latin typeface="Arial" panose="020B0604020202020204"/>
              </a:rPr>
              <a:t>3</a:t>
            </a:r>
          </a:p>
          <a:p>
            <a:pPr marL="342900" indent="-342900" defTabSz="914274" fontAlgn="ctr">
              <a:spcAft>
                <a:spcPts val="300"/>
              </a:spcAft>
              <a:buFont typeface="Arial" panose="020B0604020202020204" pitchFamily="34" charset="0"/>
              <a:buChar char="•"/>
            </a:pPr>
            <a:r>
              <a:rPr lang="en-US" sz="1350" dirty="0">
                <a:solidFill>
                  <a:srgbClr val="4472C4"/>
                </a:solidFill>
                <a:latin typeface="Arial" panose="020B0604020202020204"/>
              </a:rPr>
              <a:t>Tolerability decreases with time</a:t>
            </a:r>
            <a:r>
              <a:rPr lang="en-US" sz="1350" dirty="0">
                <a:solidFill>
                  <a:srgbClr val="000000"/>
                </a:solidFill>
                <a:latin typeface="Arial" panose="020B0604020202020204"/>
              </a:rPr>
              <a:t>, leading to multiple AEs impacting on </a:t>
            </a:r>
            <a:r>
              <a:rPr lang="en-US" sz="1350" dirty="0">
                <a:solidFill>
                  <a:srgbClr val="4472C4"/>
                </a:solidFill>
                <a:latin typeface="Arial" panose="020B0604020202020204"/>
              </a:rPr>
              <a:t>QoL</a:t>
            </a:r>
            <a:r>
              <a:rPr lang="en-US" sz="1350" baseline="30000" dirty="0">
                <a:solidFill>
                  <a:srgbClr val="000000"/>
                </a:solidFill>
                <a:latin typeface="Arial" panose="020B0604020202020204"/>
              </a:rPr>
              <a:t>2</a:t>
            </a:r>
          </a:p>
        </p:txBody>
      </p:sp>
      <p:sp>
        <p:nvSpPr>
          <p:cNvPr id="9" name="TextBox 8"/>
          <p:cNvSpPr txBox="1"/>
          <p:nvPr/>
        </p:nvSpPr>
        <p:spPr>
          <a:xfrm>
            <a:off x="2457991" y="5775158"/>
            <a:ext cx="7743986" cy="553998"/>
          </a:xfrm>
          <a:prstGeom prst="rect">
            <a:avLst/>
          </a:prstGeom>
          <a:noFill/>
        </p:spPr>
        <p:txBody>
          <a:bodyPr wrap="square" rtlCol="0">
            <a:spAutoFit/>
          </a:bodyPr>
          <a:lstStyle/>
          <a:p>
            <a:r>
              <a:rPr lang="en-US" sz="1000" dirty="0" smtClean="0"/>
              <a:t>1. Stasi R, Provan D. Mayo </a:t>
            </a:r>
            <a:r>
              <a:rPr lang="en-US" sz="1000" dirty="0" err="1" smtClean="0"/>
              <a:t>Clin</a:t>
            </a:r>
            <a:r>
              <a:rPr lang="en-US" sz="1000" dirty="0" smtClean="0"/>
              <a:t> Proc. 2004;79:504-22.</a:t>
            </a:r>
          </a:p>
          <a:p>
            <a:r>
              <a:rPr lang="en-US" sz="1000" dirty="0" smtClean="0"/>
              <a:t>2. Provan D, et al. Blood. 2010;115:168-86.</a:t>
            </a:r>
          </a:p>
          <a:p>
            <a:r>
              <a:rPr lang="en-US" sz="1000" dirty="0" smtClean="0"/>
              <a:t>3. Stevens W, et al. </a:t>
            </a:r>
            <a:r>
              <a:rPr lang="en-US" sz="1000" dirty="0" err="1" smtClean="0"/>
              <a:t>Neth</a:t>
            </a:r>
            <a:r>
              <a:rPr lang="en-US" sz="1000" dirty="0" smtClean="0"/>
              <a:t> J Med. 2006;64:356-63.</a:t>
            </a:r>
          </a:p>
        </p:txBody>
      </p:sp>
    </p:spTree>
    <p:extLst>
      <p:ext uri="{BB962C8B-B14F-4D97-AF65-F5344CB8AC3E}">
        <p14:creationId xmlns:p14="http://schemas.microsoft.com/office/powerpoint/2010/main" val="2315033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IVIg</a:t>
            </a:r>
            <a:r>
              <a:rPr lang="en-US" dirty="0" smtClean="0"/>
              <a:t> efficacy and safety in the first line</a:t>
            </a:r>
            <a:endParaRPr lang="en-US" dirty="0"/>
          </a:p>
        </p:txBody>
      </p:sp>
      <p:sp>
        <p:nvSpPr>
          <p:cNvPr id="4" name="Rectangle 3">
            <a:extLst>
              <a:ext uri="{FF2B5EF4-FFF2-40B4-BE49-F238E27FC236}">
                <a16:creationId xmlns:a16="http://schemas.microsoft.com/office/drawing/2014/main" id="{F9A493E5-E6BD-4108-BBFD-7C4D0F59C578}"/>
              </a:ext>
            </a:extLst>
          </p:cNvPr>
          <p:cNvSpPr/>
          <p:nvPr/>
        </p:nvSpPr>
        <p:spPr>
          <a:xfrm>
            <a:off x="2209800" y="1412308"/>
            <a:ext cx="7772400" cy="4793620"/>
          </a:xfrm>
          <a:prstGeom prst="rect">
            <a:avLst/>
          </a:prstGeom>
        </p:spPr>
        <p:txBody>
          <a:bodyPr wrap="square">
            <a:spAutoFit/>
          </a:bodyPr>
          <a:lstStyle/>
          <a:p>
            <a:pPr defTabSz="914274">
              <a:spcAft>
                <a:spcPts val="600"/>
              </a:spcAft>
            </a:pPr>
            <a:r>
              <a:rPr lang="en-US" sz="1500" b="1" dirty="0">
                <a:solidFill>
                  <a:srgbClr val="C00000"/>
                </a:solidFill>
                <a:latin typeface="Arial" panose="020B0604020202020204"/>
              </a:rPr>
              <a:t>Dosing regimen</a:t>
            </a:r>
            <a:r>
              <a:rPr lang="en-US" sz="1500" b="1" baseline="30000" dirty="0">
                <a:solidFill>
                  <a:srgbClr val="C00000"/>
                </a:solidFill>
                <a:latin typeface="Arial" panose="020B0604020202020204"/>
              </a:rPr>
              <a:t>1,2</a:t>
            </a:r>
          </a:p>
          <a:p>
            <a:pPr marL="228600" indent="-228600" defTabSz="914274">
              <a:spcAft>
                <a:spcPts val="600"/>
              </a:spcAft>
              <a:buFont typeface="Arial" panose="020B0604020202020204" pitchFamily="34" charset="0"/>
              <a:buChar char="•"/>
            </a:pPr>
            <a:r>
              <a:rPr lang="fy-NL" sz="1350" dirty="0">
                <a:solidFill>
                  <a:srgbClr val="000000"/>
                </a:solidFill>
                <a:latin typeface="Arial" panose="020B0604020202020204"/>
              </a:rPr>
              <a:t>IVIg</a:t>
            </a:r>
            <a:r>
              <a:rPr lang="en-US" sz="1350" dirty="0">
                <a:solidFill>
                  <a:srgbClr val="000000"/>
                </a:solidFill>
                <a:latin typeface="Arial" panose="020B0604020202020204"/>
              </a:rPr>
              <a:t> is administered at the hospital as an infusion over several hours to monitor potential injection-related AEs</a:t>
            </a:r>
          </a:p>
          <a:p>
            <a:pPr marL="228600" indent="-228600" defTabSz="914274">
              <a:spcAft>
                <a:spcPts val="300"/>
              </a:spcAft>
              <a:buFont typeface="Arial" panose="020B0604020202020204" pitchFamily="34" charset="0"/>
              <a:buChar char="•"/>
            </a:pPr>
            <a:r>
              <a:rPr lang="fy-NL" sz="1350" dirty="0">
                <a:solidFill>
                  <a:srgbClr val="000000"/>
                </a:solidFill>
                <a:latin typeface="Arial" panose="020B0604020202020204"/>
              </a:rPr>
              <a:t>Adults</a:t>
            </a:r>
            <a:endParaRPr lang="fy-NL" sz="1350" baseline="30000" dirty="0">
              <a:solidFill>
                <a:srgbClr val="000000"/>
              </a:solidFill>
              <a:latin typeface="Arial" panose="020B0604020202020204"/>
            </a:endParaRPr>
          </a:p>
          <a:p>
            <a:pPr marL="460375" lvl="1" indent="-228600" defTabSz="914274">
              <a:spcAft>
                <a:spcPts val="300"/>
              </a:spcAft>
              <a:buFont typeface="Arial" panose="020B0604020202020204" pitchFamily="34" charset="0"/>
              <a:buChar char="–"/>
            </a:pPr>
            <a:r>
              <a:rPr lang="en-GB" sz="1200" dirty="0">
                <a:solidFill>
                  <a:srgbClr val="4472C4"/>
                </a:solidFill>
                <a:latin typeface="Arial" panose="020B0604020202020204"/>
              </a:rPr>
              <a:t>0.4 g/kg/day </a:t>
            </a:r>
            <a:r>
              <a:rPr lang="en-GB" sz="1200" dirty="0">
                <a:solidFill>
                  <a:srgbClr val="000000"/>
                </a:solidFill>
                <a:latin typeface="Arial" panose="020B0604020202020204"/>
              </a:rPr>
              <a:t>for </a:t>
            </a:r>
            <a:r>
              <a:rPr lang="en-GB" sz="1200" dirty="0">
                <a:solidFill>
                  <a:srgbClr val="4472C4"/>
                </a:solidFill>
                <a:latin typeface="Arial" panose="020B0604020202020204"/>
              </a:rPr>
              <a:t>5 days</a:t>
            </a:r>
            <a:r>
              <a:rPr lang="en-GB" sz="1200" dirty="0">
                <a:solidFill>
                  <a:srgbClr val="000000"/>
                </a:solidFill>
                <a:latin typeface="Arial" panose="020B0604020202020204"/>
              </a:rPr>
              <a:t>; alternatively, </a:t>
            </a:r>
            <a:r>
              <a:rPr lang="en-GB" sz="1200" dirty="0">
                <a:solidFill>
                  <a:srgbClr val="4472C4"/>
                </a:solidFill>
                <a:latin typeface="Arial" panose="020B0604020202020204"/>
              </a:rPr>
              <a:t>1 g/kg/day </a:t>
            </a:r>
            <a:r>
              <a:rPr lang="en-GB" sz="1200" dirty="0">
                <a:solidFill>
                  <a:srgbClr val="000000"/>
                </a:solidFill>
                <a:latin typeface="Arial" panose="020B0604020202020204"/>
              </a:rPr>
              <a:t>for </a:t>
            </a:r>
            <a:r>
              <a:rPr lang="en-GB" sz="1200" dirty="0">
                <a:solidFill>
                  <a:srgbClr val="4472C4"/>
                </a:solidFill>
                <a:latin typeface="Arial" panose="020B0604020202020204"/>
              </a:rPr>
              <a:t>1 or 2 days </a:t>
            </a:r>
            <a:r>
              <a:rPr lang="en-GB" sz="1200" dirty="0">
                <a:solidFill>
                  <a:srgbClr val="000000"/>
                </a:solidFill>
                <a:latin typeface="Arial" panose="020B0604020202020204"/>
              </a:rPr>
              <a:t>has been shown to yield a higher response</a:t>
            </a:r>
          </a:p>
          <a:p>
            <a:pPr marL="228600" indent="-228600" defTabSz="914274">
              <a:spcBef>
                <a:spcPts val="600"/>
              </a:spcBef>
              <a:spcAft>
                <a:spcPts val="300"/>
              </a:spcAft>
              <a:buFont typeface="Arial" panose="020B0604020202020204" pitchFamily="34" charset="0"/>
              <a:buChar char="•"/>
            </a:pPr>
            <a:r>
              <a:rPr lang="fy-NL" sz="1350" dirty="0">
                <a:solidFill>
                  <a:srgbClr val="000000"/>
                </a:solidFill>
                <a:latin typeface="Arial" panose="020B0604020202020204"/>
              </a:rPr>
              <a:t>Children</a:t>
            </a:r>
            <a:endParaRPr lang="fy-NL" sz="1350" baseline="30000" dirty="0">
              <a:solidFill>
                <a:srgbClr val="000000"/>
              </a:solidFill>
              <a:latin typeface="Arial" panose="020B0604020202020204"/>
            </a:endParaRPr>
          </a:p>
          <a:p>
            <a:pPr lvl="1" indent="-228600" defTabSz="914274">
              <a:spcAft>
                <a:spcPts val="1200"/>
              </a:spcAft>
              <a:buFont typeface="Arial" panose="020B0604020202020204" pitchFamily="34" charset="0"/>
              <a:buChar char="–"/>
            </a:pPr>
            <a:r>
              <a:rPr lang="en-US" sz="1200" dirty="0">
                <a:solidFill>
                  <a:srgbClr val="4472C4"/>
                </a:solidFill>
                <a:latin typeface="Arial" panose="020B0604020202020204"/>
              </a:rPr>
              <a:t>Single dose </a:t>
            </a:r>
            <a:r>
              <a:rPr lang="en-US" sz="1200" dirty="0">
                <a:solidFill>
                  <a:srgbClr val="000000"/>
                </a:solidFill>
                <a:latin typeface="Arial" panose="020B0604020202020204"/>
              </a:rPr>
              <a:t>of </a:t>
            </a:r>
            <a:r>
              <a:rPr lang="en-US" sz="1200" dirty="0">
                <a:solidFill>
                  <a:srgbClr val="4472C4"/>
                </a:solidFill>
                <a:latin typeface="Arial" panose="020B0604020202020204"/>
              </a:rPr>
              <a:t>0.8–1 g/kg</a:t>
            </a:r>
            <a:endParaRPr lang="fy-NL" sz="1200" dirty="0">
              <a:solidFill>
                <a:srgbClr val="4472C4"/>
              </a:solidFill>
              <a:latin typeface="Arial" panose="020B0604020202020204"/>
            </a:endParaRPr>
          </a:p>
          <a:p>
            <a:pPr defTabSz="914274">
              <a:spcAft>
                <a:spcPts val="600"/>
              </a:spcAft>
            </a:pPr>
            <a:r>
              <a:rPr lang="fy-NL" sz="1500" b="1" dirty="0">
                <a:solidFill>
                  <a:srgbClr val="C00000"/>
                </a:solidFill>
                <a:latin typeface="Arial" panose="020B0604020202020204"/>
              </a:rPr>
              <a:t>Efficacy</a:t>
            </a:r>
            <a:r>
              <a:rPr lang="fy-NL" sz="1500" b="1" baseline="30000" dirty="0">
                <a:solidFill>
                  <a:srgbClr val="C00000"/>
                </a:solidFill>
                <a:latin typeface="Arial" panose="020B0604020202020204"/>
              </a:rPr>
              <a:t>3,4</a:t>
            </a:r>
          </a:p>
          <a:p>
            <a:pPr marL="228600" indent="-228600" defTabSz="914274">
              <a:spcAft>
                <a:spcPts val="600"/>
              </a:spcAft>
              <a:buFont typeface="Arial" panose="020B0604020202020204" pitchFamily="34" charset="0"/>
              <a:buChar char="•"/>
            </a:pPr>
            <a:r>
              <a:rPr lang="fy-NL" sz="1350" dirty="0">
                <a:solidFill>
                  <a:srgbClr val="000000"/>
                </a:solidFill>
                <a:latin typeface="Arial" panose="020B0604020202020204"/>
              </a:rPr>
              <a:t>A </a:t>
            </a:r>
            <a:r>
              <a:rPr lang="fy-NL" sz="1350" dirty="0">
                <a:solidFill>
                  <a:srgbClr val="4472C4"/>
                </a:solidFill>
                <a:latin typeface="Arial" panose="020B0604020202020204"/>
              </a:rPr>
              <a:t>rapid response </a:t>
            </a:r>
            <a:r>
              <a:rPr lang="fy-NL" sz="1350" dirty="0">
                <a:solidFill>
                  <a:srgbClr val="000000"/>
                </a:solidFill>
                <a:latin typeface="Arial" panose="020B0604020202020204"/>
              </a:rPr>
              <a:t>is observed in </a:t>
            </a:r>
            <a:r>
              <a:rPr lang="fy-NL" sz="1350" dirty="0">
                <a:solidFill>
                  <a:srgbClr val="4472C4"/>
                </a:solidFill>
                <a:latin typeface="Arial" panose="020B0604020202020204"/>
              </a:rPr>
              <a:t>~ 80% </a:t>
            </a:r>
            <a:r>
              <a:rPr lang="fy-NL" sz="1350" dirty="0">
                <a:solidFill>
                  <a:srgbClr val="000000"/>
                </a:solidFill>
                <a:latin typeface="Arial" panose="020B0604020202020204"/>
              </a:rPr>
              <a:t>in </a:t>
            </a:r>
            <a:r>
              <a:rPr lang="fy-NL" sz="1350" dirty="0">
                <a:solidFill>
                  <a:srgbClr val="4472C4"/>
                </a:solidFill>
                <a:latin typeface="Arial" panose="020B0604020202020204"/>
              </a:rPr>
              <a:t>1–4 days</a:t>
            </a:r>
          </a:p>
          <a:p>
            <a:pPr marL="228600" indent="-228600" defTabSz="914274">
              <a:spcAft>
                <a:spcPts val="600"/>
              </a:spcAft>
              <a:buFont typeface="Arial" panose="020B0604020202020204" pitchFamily="34" charset="0"/>
              <a:buChar char="•"/>
            </a:pPr>
            <a:r>
              <a:rPr lang="fy-NL" sz="1350" dirty="0">
                <a:solidFill>
                  <a:srgbClr val="000000"/>
                </a:solidFill>
                <a:latin typeface="Arial" panose="020B0604020202020204"/>
              </a:rPr>
              <a:t>Response only </a:t>
            </a:r>
            <a:r>
              <a:rPr lang="fy-NL" sz="1350" dirty="0">
                <a:solidFill>
                  <a:srgbClr val="4472C4"/>
                </a:solidFill>
                <a:latin typeface="Arial" panose="020B0604020202020204"/>
              </a:rPr>
              <a:t>lasts 2–4 weeks</a:t>
            </a:r>
          </a:p>
          <a:p>
            <a:pPr marL="228600" indent="-228600" defTabSz="914274">
              <a:spcAft>
                <a:spcPts val="600"/>
              </a:spcAft>
              <a:buFont typeface="Arial" panose="020B0604020202020204" pitchFamily="34" charset="0"/>
              <a:buChar char="•"/>
            </a:pPr>
            <a:r>
              <a:rPr lang="fy-NL" sz="1350" dirty="0">
                <a:solidFill>
                  <a:srgbClr val="000000"/>
                </a:solidFill>
                <a:latin typeface="Arial" panose="020B0604020202020204"/>
              </a:rPr>
              <a:t>IVIg is </a:t>
            </a:r>
            <a:r>
              <a:rPr lang="fy-NL" sz="1350" dirty="0">
                <a:solidFill>
                  <a:srgbClr val="4472C4"/>
                </a:solidFill>
                <a:latin typeface="Arial" panose="020B0604020202020204"/>
              </a:rPr>
              <a:t>not a viable continuous/long-term treatment</a:t>
            </a:r>
            <a:r>
              <a:rPr lang="fy-NL" sz="1350" dirty="0">
                <a:solidFill>
                  <a:srgbClr val="000000"/>
                </a:solidFill>
                <a:latin typeface="Arial" panose="020B0604020202020204"/>
              </a:rPr>
              <a:t>. It is</a:t>
            </a:r>
            <a:r>
              <a:rPr lang="fy-NL" sz="1350" dirty="0">
                <a:solidFill>
                  <a:srgbClr val="4472C4"/>
                </a:solidFill>
                <a:latin typeface="Arial" panose="020B0604020202020204"/>
              </a:rPr>
              <a:t> expensive</a:t>
            </a:r>
            <a:r>
              <a:rPr lang="fy-NL" sz="1350" dirty="0">
                <a:solidFill>
                  <a:srgbClr val="000000"/>
                </a:solidFill>
                <a:latin typeface="Arial" panose="020B0604020202020204"/>
              </a:rPr>
              <a:t>, requires long hospital stays and induces only </a:t>
            </a:r>
            <a:r>
              <a:rPr lang="fy-NL" sz="1350" dirty="0">
                <a:solidFill>
                  <a:srgbClr val="4472C4"/>
                </a:solidFill>
                <a:latin typeface="Arial" panose="020B0604020202020204"/>
              </a:rPr>
              <a:t>short-term responses</a:t>
            </a:r>
            <a:r>
              <a:rPr lang="fy-NL" sz="1350" dirty="0">
                <a:solidFill>
                  <a:srgbClr val="000000"/>
                </a:solidFill>
                <a:latin typeface="Arial" panose="020B0604020202020204"/>
              </a:rPr>
              <a:t>. Thus, IVIg is mainly used to sustain platelet counts during </a:t>
            </a:r>
            <a:r>
              <a:rPr lang="fy-NL" sz="1350" dirty="0">
                <a:solidFill>
                  <a:srgbClr val="4472C4"/>
                </a:solidFill>
                <a:latin typeface="Arial" panose="020B0604020202020204"/>
              </a:rPr>
              <a:t>acute thrombocytopenia phases</a:t>
            </a:r>
          </a:p>
          <a:p>
            <a:pPr indent="-173037" defTabSz="914274">
              <a:spcBef>
                <a:spcPts val="600"/>
              </a:spcBef>
              <a:spcAft>
                <a:spcPts val="600"/>
              </a:spcAft>
            </a:pPr>
            <a:r>
              <a:rPr lang="fy-NL" sz="1500" b="1" dirty="0">
                <a:solidFill>
                  <a:srgbClr val="C00000"/>
                </a:solidFill>
                <a:latin typeface="Arial" panose="020B0604020202020204"/>
              </a:rPr>
              <a:t>Safety profile</a:t>
            </a:r>
            <a:r>
              <a:rPr lang="fy-NL" sz="1500" b="1" baseline="30000" dirty="0">
                <a:solidFill>
                  <a:srgbClr val="C00000"/>
                </a:solidFill>
                <a:latin typeface="Arial" panose="020B0604020202020204"/>
              </a:rPr>
              <a:t>5</a:t>
            </a:r>
          </a:p>
          <a:p>
            <a:pPr marL="228600" indent="-228600" defTabSz="914274">
              <a:spcAft>
                <a:spcPts val="600"/>
              </a:spcAft>
              <a:buFont typeface="Arial" panose="020B0604020202020204" pitchFamily="34" charset="0"/>
              <a:buChar char="•"/>
            </a:pPr>
            <a:r>
              <a:rPr lang="en-US" sz="1350" dirty="0">
                <a:solidFill>
                  <a:srgbClr val="000000"/>
                </a:solidFill>
                <a:latin typeface="Arial" panose="020B0604020202020204"/>
              </a:rPr>
              <a:t>Headache, chills, nausea, vomiting, anemia, </a:t>
            </a:r>
            <a:r>
              <a:rPr lang="en-GB" sz="1350" dirty="0">
                <a:solidFill>
                  <a:srgbClr val="000000"/>
                </a:solidFill>
                <a:latin typeface="Arial" panose="020B0604020202020204"/>
              </a:rPr>
              <a:t>tachycardia</a:t>
            </a:r>
          </a:p>
          <a:p>
            <a:pPr marL="228600" indent="-228600" defTabSz="914274">
              <a:spcAft>
                <a:spcPts val="600"/>
              </a:spcAft>
              <a:buFont typeface="Arial" panose="020B0604020202020204" pitchFamily="34" charset="0"/>
              <a:buChar char="•"/>
            </a:pPr>
            <a:r>
              <a:rPr lang="en-US" sz="1350" dirty="0">
                <a:solidFill>
                  <a:srgbClr val="000000"/>
                </a:solidFill>
                <a:latin typeface="Arial" panose="020B0604020202020204"/>
              </a:rPr>
              <a:t>Rarely, anaphylactoid reactions, thrombotic events</a:t>
            </a:r>
          </a:p>
        </p:txBody>
      </p:sp>
      <p:sp>
        <p:nvSpPr>
          <p:cNvPr id="5" name="TextBox 4"/>
          <p:cNvSpPr txBox="1"/>
          <p:nvPr/>
        </p:nvSpPr>
        <p:spPr>
          <a:xfrm>
            <a:off x="8710863" y="5775041"/>
            <a:ext cx="3301465" cy="861774"/>
          </a:xfrm>
          <a:prstGeom prst="rect">
            <a:avLst/>
          </a:prstGeom>
          <a:noFill/>
        </p:spPr>
        <p:txBody>
          <a:bodyPr wrap="square" rtlCol="0">
            <a:spAutoFit/>
          </a:bodyPr>
          <a:lstStyle/>
          <a:p>
            <a:r>
              <a:rPr lang="en-US" sz="1000" dirty="0" smtClean="0"/>
              <a:t>1. </a:t>
            </a:r>
            <a:r>
              <a:rPr lang="en-US" sz="1000" dirty="0" err="1" smtClean="0"/>
              <a:t>Neunert</a:t>
            </a:r>
            <a:r>
              <a:rPr lang="en-US" sz="1000" dirty="0" smtClean="0"/>
              <a:t> C, et al. Blood. 2011;117:4190-207.</a:t>
            </a:r>
          </a:p>
          <a:p>
            <a:r>
              <a:rPr lang="en-US" sz="1000" dirty="0" smtClean="0"/>
              <a:t>2. Stasi R, Provan D. Mayo </a:t>
            </a:r>
            <a:r>
              <a:rPr lang="en-US" sz="1000" dirty="0" err="1" smtClean="0"/>
              <a:t>Clin</a:t>
            </a:r>
            <a:r>
              <a:rPr lang="en-US" sz="1000" dirty="0" smtClean="0"/>
              <a:t> Proc. 2004;79:504-22.</a:t>
            </a:r>
          </a:p>
          <a:p>
            <a:r>
              <a:rPr lang="en-US" sz="1000" dirty="0" smtClean="0"/>
              <a:t>3. Provan D, et al. Blood. 2010;115:168-86.</a:t>
            </a:r>
          </a:p>
          <a:p>
            <a:r>
              <a:rPr lang="en-US" sz="1000" dirty="0" smtClean="0"/>
              <a:t>4. Stevens W, et al. </a:t>
            </a:r>
            <a:r>
              <a:rPr lang="en-US" sz="1000" dirty="0" err="1" smtClean="0"/>
              <a:t>Neth</a:t>
            </a:r>
            <a:r>
              <a:rPr lang="en-US" sz="1000" dirty="0" smtClean="0"/>
              <a:t> J Med. 2006;64:356-63.</a:t>
            </a:r>
          </a:p>
          <a:p>
            <a:r>
              <a:rPr lang="en-US" sz="1000" dirty="0" smtClean="0"/>
              <a:t>5. </a:t>
            </a:r>
            <a:r>
              <a:rPr lang="en-US" sz="1000" dirty="0" err="1" smtClean="0"/>
              <a:t>Ammam</a:t>
            </a:r>
            <a:r>
              <a:rPr lang="en-US" sz="1000" dirty="0" smtClean="0"/>
              <a:t> EM, et al. Am J </a:t>
            </a:r>
            <a:r>
              <a:rPr lang="en-US" sz="1000" dirty="0" err="1" smtClean="0"/>
              <a:t>Hematol</a:t>
            </a:r>
            <a:r>
              <a:rPr lang="en-US" sz="1000" dirty="0" smtClean="0"/>
              <a:t>. 2016;91:594-605</a:t>
            </a:r>
            <a:endParaRPr lang="en-US" sz="1000" dirty="0"/>
          </a:p>
        </p:txBody>
      </p:sp>
    </p:spTree>
    <p:extLst>
      <p:ext uri="{BB962C8B-B14F-4D97-AF65-F5344CB8AC3E}">
        <p14:creationId xmlns:p14="http://schemas.microsoft.com/office/powerpoint/2010/main" val="2864294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Anti-D Ig efficacy and safety in the first line</a:t>
            </a:r>
            <a:endParaRPr lang="en-US" dirty="0"/>
          </a:p>
        </p:txBody>
      </p:sp>
      <p:sp>
        <p:nvSpPr>
          <p:cNvPr id="4" name="Rectangle 3">
            <a:extLst>
              <a:ext uri="{FF2B5EF4-FFF2-40B4-BE49-F238E27FC236}">
                <a16:creationId xmlns:a16="http://schemas.microsoft.com/office/drawing/2014/main" id="{606013AC-82C4-4461-B3D1-5A5DD3DDBF77}"/>
              </a:ext>
            </a:extLst>
          </p:cNvPr>
          <p:cNvSpPr/>
          <p:nvPr/>
        </p:nvSpPr>
        <p:spPr>
          <a:xfrm>
            <a:off x="2311035" y="1490448"/>
            <a:ext cx="7772400" cy="4085734"/>
          </a:xfrm>
          <a:prstGeom prst="rect">
            <a:avLst/>
          </a:prstGeom>
        </p:spPr>
        <p:txBody>
          <a:bodyPr wrap="square">
            <a:spAutoFit/>
          </a:bodyPr>
          <a:lstStyle/>
          <a:p>
            <a:pPr defTabSz="914274">
              <a:spcAft>
                <a:spcPts val="600"/>
              </a:spcAft>
            </a:pPr>
            <a:r>
              <a:rPr lang="en-US" sz="1500" b="1" dirty="0">
                <a:solidFill>
                  <a:srgbClr val="C00000"/>
                </a:solidFill>
                <a:latin typeface="Arial" panose="020B0604020202020204"/>
              </a:rPr>
              <a:t>Dosing regimen</a:t>
            </a:r>
            <a:r>
              <a:rPr lang="en-US" sz="1500" b="1" baseline="30000" dirty="0">
                <a:solidFill>
                  <a:srgbClr val="C00000"/>
                </a:solidFill>
                <a:latin typeface="Arial" panose="020B0604020202020204"/>
              </a:rPr>
              <a:t>1–3</a:t>
            </a:r>
          </a:p>
          <a:p>
            <a:pPr marL="228600" indent="-228600" defTabSz="914274">
              <a:spcAft>
                <a:spcPts val="600"/>
              </a:spcAft>
              <a:buFont typeface="Arial" panose="020B0604020202020204" pitchFamily="34" charset="0"/>
              <a:buChar char="•"/>
            </a:pPr>
            <a:r>
              <a:rPr lang="fy-NL" sz="1350" dirty="0">
                <a:solidFill>
                  <a:srgbClr val="000000"/>
                </a:solidFill>
                <a:latin typeface="Arial" panose="020B0604020202020204"/>
              </a:rPr>
              <a:t>Anti-D </a:t>
            </a:r>
            <a:r>
              <a:rPr lang="en-US" sz="1350" dirty="0">
                <a:solidFill>
                  <a:srgbClr val="000000"/>
                </a:solidFill>
                <a:latin typeface="Arial" panose="020B0604020202020204"/>
              </a:rPr>
              <a:t>Ig are administrated at the hospital as an infusion over several hours to avoid injection-related AEs. An </a:t>
            </a:r>
            <a:r>
              <a:rPr lang="en-US" sz="1350" dirty="0">
                <a:solidFill>
                  <a:srgbClr val="4472C4"/>
                </a:solidFill>
                <a:latin typeface="Arial" panose="020B0604020202020204"/>
              </a:rPr>
              <a:t>observation period </a:t>
            </a:r>
            <a:r>
              <a:rPr lang="en-US" sz="1350" dirty="0">
                <a:solidFill>
                  <a:srgbClr val="000000"/>
                </a:solidFill>
                <a:latin typeface="Arial" panose="020B0604020202020204"/>
              </a:rPr>
              <a:t>of </a:t>
            </a:r>
            <a:r>
              <a:rPr lang="en-US" sz="1350" dirty="0">
                <a:solidFill>
                  <a:srgbClr val="4472C4"/>
                </a:solidFill>
                <a:latin typeface="Arial" panose="020B0604020202020204"/>
              </a:rPr>
              <a:t>at least 8 hours </a:t>
            </a:r>
            <a:r>
              <a:rPr lang="en-US" sz="1350" dirty="0">
                <a:solidFill>
                  <a:srgbClr val="000000"/>
                </a:solidFill>
                <a:latin typeface="Arial" panose="020B0604020202020204"/>
              </a:rPr>
              <a:t>is necessary due to rare serious AEs</a:t>
            </a:r>
          </a:p>
          <a:p>
            <a:pPr marL="228600" indent="-228600" defTabSz="914274">
              <a:spcAft>
                <a:spcPts val="600"/>
              </a:spcAft>
              <a:buFont typeface="Arial" panose="020B0604020202020204" pitchFamily="34" charset="0"/>
              <a:buChar char="•"/>
            </a:pPr>
            <a:r>
              <a:rPr lang="fy-NL" sz="1350" dirty="0">
                <a:solidFill>
                  <a:srgbClr val="000000"/>
                </a:solidFill>
                <a:latin typeface="Arial" panose="020B0604020202020204"/>
              </a:rPr>
              <a:t>A</a:t>
            </a:r>
            <a:r>
              <a:rPr lang="en-US" sz="1350" dirty="0">
                <a:solidFill>
                  <a:srgbClr val="000000"/>
                </a:solidFill>
                <a:latin typeface="Arial" panose="020B0604020202020204"/>
              </a:rPr>
              <a:t>nti-D Ig can only be used in </a:t>
            </a:r>
            <a:r>
              <a:rPr lang="en-US" sz="1350" dirty="0">
                <a:solidFill>
                  <a:srgbClr val="4472C4"/>
                </a:solidFill>
                <a:latin typeface="Arial" panose="020B0604020202020204"/>
              </a:rPr>
              <a:t>non-splenectomized rhesus-positive patients</a:t>
            </a:r>
          </a:p>
          <a:p>
            <a:pPr marL="228600" indent="-228600" defTabSz="914274">
              <a:buFont typeface="Arial" panose="020B0604020202020204" pitchFamily="34" charset="0"/>
              <a:buChar char="•"/>
            </a:pPr>
            <a:r>
              <a:rPr lang="fy-NL" sz="1350" dirty="0">
                <a:solidFill>
                  <a:srgbClr val="000000"/>
                </a:solidFill>
                <a:latin typeface="Arial" panose="020B0604020202020204"/>
              </a:rPr>
              <a:t>The recommended dosing in adults and children is </a:t>
            </a:r>
            <a:r>
              <a:rPr lang="el-GR" sz="1350" dirty="0">
                <a:solidFill>
                  <a:srgbClr val="4472C4"/>
                </a:solidFill>
                <a:latin typeface="Arial" panose="020B0604020202020204"/>
              </a:rPr>
              <a:t>50–75 μ</a:t>
            </a:r>
            <a:r>
              <a:rPr lang="en-GB" sz="1350" dirty="0">
                <a:solidFill>
                  <a:srgbClr val="4472C4"/>
                </a:solidFill>
                <a:latin typeface="Arial" panose="020B0604020202020204"/>
              </a:rPr>
              <a:t>g/kg</a:t>
            </a:r>
          </a:p>
          <a:p>
            <a:pPr defTabSz="914274">
              <a:spcBef>
                <a:spcPts val="1200"/>
              </a:spcBef>
              <a:spcAft>
                <a:spcPts val="600"/>
              </a:spcAft>
            </a:pPr>
            <a:r>
              <a:rPr lang="fy-NL" sz="1500" b="1" dirty="0">
                <a:solidFill>
                  <a:srgbClr val="C00000"/>
                </a:solidFill>
                <a:latin typeface="Arial" panose="020B0604020202020204"/>
              </a:rPr>
              <a:t>Efficacy</a:t>
            </a:r>
            <a:r>
              <a:rPr lang="fy-NL" sz="1500" b="1" baseline="30000" dirty="0">
                <a:solidFill>
                  <a:srgbClr val="C00000"/>
                </a:solidFill>
                <a:latin typeface="Arial" panose="020B0604020202020204"/>
              </a:rPr>
              <a:t>1,2</a:t>
            </a:r>
          </a:p>
          <a:p>
            <a:pPr marL="228600" indent="-228600" defTabSz="914274">
              <a:spcAft>
                <a:spcPts val="600"/>
              </a:spcAft>
              <a:buFont typeface="Arial" panose="020B0604020202020204" pitchFamily="34" charset="0"/>
              <a:buChar char="•"/>
            </a:pPr>
            <a:r>
              <a:rPr lang="fy-NL" sz="1350" dirty="0">
                <a:solidFill>
                  <a:srgbClr val="000000"/>
                </a:solidFill>
                <a:latin typeface="Arial" panose="020B0604020202020204"/>
              </a:rPr>
              <a:t>Response rates are similar to IVIg </a:t>
            </a:r>
            <a:r>
              <a:rPr lang="fy-NL" sz="1350" dirty="0">
                <a:solidFill>
                  <a:srgbClr val="4472C4"/>
                </a:solidFill>
                <a:latin typeface="Arial" panose="020B0604020202020204"/>
              </a:rPr>
              <a:t>~ 80% in 1–4 days</a:t>
            </a:r>
          </a:p>
          <a:p>
            <a:pPr marL="228600" indent="-228600" defTabSz="914274">
              <a:spcAft>
                <a:spcPts val="600"/>
              </a:spcAft>
              <a:buFont typeface="Arial" panose="020B0604020202020204" pitchFamily="34" charset="0"/>
              <a:buChar char="•"/>
            </a:pPr>
            <a:r>
              <a:rPr lang="fy-NL" sz="1350" dirty="0">
                <a:solidFill>
                  <a:srgbClr val="000000"/>
                </a:solidFill>
                <a:latin typeface="Arial" panose="020B0604020202020204"/>
              </a:rPr>
              <a:t>Response duration is similar to IVIg: </a:t>
            </a:r>
            <a:r>
              <a:rPr lang="fy-NL" sz="1350" dirty="0">
                <a:solidFill>
                  <a:srgbClr val="4472C4"/>
                </a:solidFill>
                <a:latin typeface="Arial" panose="020B0604020202020204"/>
              </a:rPr>
              <a:t>only lasts 3–4 weeks</a:t>
            </a:r>
          </a:p>
          <a:p>
            <a:pPr marL="228600" indent="-228600" defTabSz="914274">
              <a:spcAft>
                <a:spcPts val="300"/>
              </a:spcAft>
              <a:buFont typeface="Arial" panose="020B0604020202020204" pitchFamily="34" charset="0"/>
              <a:buChar char="•"/>
            </a:pPr>
            <a:r>
              <a:rPr lang="fy-NL" sz="1350" dirty="0">
                <a:solidFill>
                  <a:srgbClr val="000000"/>
                </a:solidFill>
                <a:latin typeface="Arial" panose="020B0604020202020204"/>
              </a:rPr>
              <a:t>Anti-D Ig is </a:t>
            </a:r>
            <a:r>
              <a:rPr lang="fy-NL" sz="1350" dirty="0">
                <a:solidFill>
                  <a:srgbClr val="4472C4"/>
                </a:solidFill>
                <a:latin typeface="Arial" panose="020B0604020202020204"/>
              </a:rPr>
              <a:t>not a viable continuous/long-term treatment</a:t>
            </a:r>
            <a:r>
              <a:rPr lang="fy-NL" sz="1350" dirty="0">
                <a:solidFill>
                  <a:srgbClr val="000000"/>
                </a:solidFill>
                <a:latin typeface="Arial" panose="020B0604020202020204"/>
              </a:rPr>
              <a:t>. It is </a:t>
            </a:r>
            <a:r>
              <a:rPr lang="fy-NL" sz="1200" dirty="0">
                <a:solidFill>
                  <a:srgbClr val="4472C4"/>
                </a:solidFill>
                <a:latin typeface="Arial" panose="020B0604020202020204"/>
              </a:rPr>
              <a:t>expensive</a:t>
            </a:r>
            <a:r>
              <a:rPr lang="fy-NL" sz="1200" dirty="0">
                <a:solidFill>
                  <a:srgbClr val="000000"/>
                </a:solidFill>
                <a:latin typeface="Arial" panose="020B0604020202020204"/>
              </a:rPr>
              <a:t>, requires </a:t>
            </a:r>
            <a:r>
              <a:rPr lang="fy-NL" sz="1200" dirty="0">
                <a:solidFill>
                  <a:srgbClr val="4472C4"/>
                </a:solidFill>
                <a:latin typeface="Arial" panose="020B0604020202020204"/>
              </a:rPr>
              <a:t>long hospital stays </a:t>
            </a:r>
            <a:r>
              <a:rPr lang="fy-NL" sz="1200" dirty="0">
                <a:solidFill>
                  <a:srgbClr val="000000"/>
                </a:solidFill>
                <a:latin typeface="Arial" panose="020B0604020202020204"/>
              </a:rPr>
              <a:t>and induces </a:t>
            </a:r>
            <a:r>
              <a:rPr lang="fy-NL" sz="1200" dirty="0">
                <a:solidFill>
                  <a:srgbClr val="4472C4"/>
                </a:solidFill>
                <a:latin typeface="Arial" panose="020B0604020202020204"/>
              </a:rPr>
              <a:t>short-term responses</a:t>
            </a:r>
            <a:r>
              <a:rPr lang="fy-NL" sz="1200" dirty="0">
                <a:solidFill>
                  <a:srgbClr val="000000"/>
                </a:solidFill>
                <a:latin typeface="Arial" panose="020B0604020202020204"/>
              </a:rPr>
              <a:t>. </a:t>
            </a:r>
            <a:r>
              <a:rPr lang="fy-NL" sz="1350" dirty="0">
                <a:solidFill>
                  <a:srgbClr val="000000"/>
                </a:solidFill>
                <a:latin typeface="Arial" panose="020B0604020202020204"/>
              </a:rPr>
              <a:t>Anti-D Ig are mainly used to sustain platelet counts during </a:t>
            </a:r>
            <a:r>
              <a:rPr lang="fy-NL" sz="1350" dirty="0">
                <a:solidFill>
                  <a:srgbClr val="4472C4"/>
                </a:solidFill>
                <a:latin typeface="Arial" panose="020B0604020202020204"/>
              </a:rPr>
              <a:t>acute thrombocytopenia phases</a:t>
            </a:r>
          </a:p>
          <a:p>
            <a:pPr indent="-173037" defTabSz="914274">
              <a:spcBef>
                <a:spcPts val="1200"/>
              </a:spcBef>
              <a:spcAft>
                <a:spcPts val="600"/>
              </a:spcAft>
            </a:pPr>
            <a:r>
              <a:rPr lang="fy-NL" sz="1500" b="1" dirty="0">
                <a:solidFill>
                  <a:srgbClr val="C00000"/>
                </a:solidFill>
                <a:latin typeface="Arial" panose="020B0604020202020204"/>
              </a:rPr>
              <a:t>Safety profile</a:t>
            </a:r>
            <a:r>
              <a:rPr lang="fy-NL" sz="1500" b="1" baseline="30000" dirty="0">
                <a:solidFill>
                  <a:srgbClr val="C00000"/>
                </a:solidFill>
                <a:latin typeface="Arial" panose="020B0604020202020204"/>
              </a:rPr>
              <a:t>1,2</a:t>
            </a:r>
          </a:p>
          <a:p>
            <a:pPr marL="228600" indent="-228600" defTabSz="914274">
              <a:spcAft>
                <a:spcPts val="600"/>
              </a:spcAft>
              <a:buFont typeface="Arial" panose="020B0604020202020204" pitchFamily="34" charset="0"/>
              <a:buChar char="•"/>
            </a:pPr>
            <a:r>
              <a:rPr lang="en-US" sz="1350" dirty="0">
                <a:solidFill>
                  <a:srgbClr val="000000"/>
                </a:solidFill>
                <a:latin typeface="Arial" panose="020B0604020202020204"/>
              </a:rPr>
              <a:t>Common: hemolytic anemia (dose-limiting toxicity) and fever/chills</a:t>
            </a:r>
          </a:p>
          <a:p>
            <a:pPr marL="228600" indent="-228600" defTabSz="914274">
              <a:spcAft>
                <a:spcPts val="600"/>
              </a:spcAft>
              <a:buFont typeface="Arial" panose="020B0604020202020204" pitchFamily="34" charset="0"/>
              <a:buChar char="•"/>
            </a:pPr>
            <a:r>
              <a:rPr lang="en-US" sz="1350" dirty="0">
                <a:solidFill>
                  <a:srgbClr val="000000"/>
                </a:solidFill>
                <a:latin typeface="Arial" panose="020B0604020202020204"/>
              </a:rPr>
              <a:t>Rare: intravascular hemolysis, multiorgan dysfunction, renal failure, and death</a:t>
            </a:r>
          </a:p>
        </p:txBody>
      </p:sp>
      <p:sp>
        <p:nvSpPr>
          <p:cNvPr id="5" name="TextBox 4"/>
          <p:cNvSpPr txBox="1"/>
          <p:nvPr/>
        </p:nvSpPr>
        <p:spPr>
          <a:xfrm>
            <a:off x="2337335" y="6147507"/>
            <a:ext cx="7517330" cy="553998"/>
          </a:xfrm>
          <a:prstGeom prst="rect">
            <a:avLst/>
          </a:prstGeom>
          <a:noFill/>
        </p:spPr>
        <p:txBody>
          <a:bodyPr wrap="square" rtlCol="0">
            <a:spAutoFit/>
          </a:bodyPr>
          <a:lstStyle/>
          <a:p>
            <a:r>
              <a:rPr lang="en-US" sz="1000" dirty="0" smtClean="0"/>
              <a:t>1. Lazarus AH, Crow AR. </a:t>
            </a:r>
            <a:r>
              <a:rPr lang="en-US" sz="1000" dirty="0" err="1" smtClean="0"/>
              <a:t>Transfus</a:t>
            </a:r>
            <a:r>
              <a:rPr lang="en-US" sz="1000" dirty="0" smtClean="0"/>
              <a:t> </a:t>
            </a:r>
            <a:r>
              <a:rPr lang="en-US" sz="1000" dirty="0" err="1" smtClean="0"/>
              <a:t>Apher</a:t>
            </a:r>
            <a:r>
              <a:rPr lang="en-US" sz="1000" dirty="0" smtClean="0"/>
              <a:t> Sci. 2003;28:249-55.</a:t>
            </a:r>
          </a:p>
          <a:p>
            <a:r>
              <a:rPr lang="en-US" sz="1000" dirty="0" smtClean="0"/>
              <a:t>2. Provan D, et al. Blood. 2010;115:168-86.</a:t>
            </a:r>
          </a:p>
          <a:p>
            <a:r>
              <a:rPr lang="en-US" sz="1000" dirty="0" smtClean="0"/>
              <a:t>3. Tarantino MD, et al. Blood. 2007;109:5527; author reply 5528.</a:t>
            </a:r>
          </a:p>
        </p:txBody>
      </p:sp>
    </p:spTree>
    <p:extLst>
      <p:ext uri="{BB962C8B-B14F-4D97-AF65-F5344CB8AC3E}">
        <p14:creationId xmlns:p14="http://schemas.microsoft.com/office/powerpoint/2010/main" val="3645533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line intravenous globulins summary</a:t>
            </a:r>
            <a:endParaRPr lang="en-US" dirty="0"/>
          </a:p>
        </p:txBody>
      </p:sp>
      <p:sp>
        <p:nvSpPr>
          <p:cNvPr id="4" name="TextBox 3">
            <a:extLst>
              <a:ext uri="{FF2B5EF4-FFF2-40B4-BE49-F238E27FC236}">
                <a16:creationId xmlns:a16="http://schemas.microsoft.com/office/drawing/2014/main" id="{F3F63C5C-A066-4F4A-A880-93525A7D7380}"/>
              </a:ext>
            </a:extLst>
          </p:cNvPr>
          <p:cNvSpPr txBox="1"/>
          <p:nvPr/>
        </p:nvSpPr>
        <p:spPr>
          <a:xfrm>
            <a:off x="2359263" y="3035262"/>
            <a:ext cx="3733800" cy="307777"/>
          </a:xfrm>
          <a:prstGeom prst="rect">
            <a:avLst/>
          </a:prstGeom>
          <a:solidFill>
            <a:srgbClr val="70AD47"/>
          </a:solidFill>
        </p:spPr>
        <p:txBody>
          <a:bodyPr wrap="square" rtlCol="0">
            <a:spAutoFit/>
          </a:bodyPr>
          <a:lstStyle/>
          <a:p>
            <a:pPr marL="0" marR="0" lvl="0" indent="0" algn="ctr" defTabSz="91427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panose="020B0604020202020204"/>
              </a:rPr>
              <a:t>PROS</a:t>
            </a:r>
          </a:p>
        </p:txBody>
      </p:sp>
      <p:sp>
        <p:nvSpPr>
          <p:cNvPr id="5" name="TextBox 4">
            <a:extLst>
              <a:ext uri="{FF2B5EF4-FFF2-40B4-BE49-F238E27FC236}">
                <a16:creationId xmlns:a16="http://schemas.microsoft.com/office/drawing/2014/main" id="{081B990D-37AA-4AB8-BBC6-CCBF235475C3}"/>
              </a:ext>
            </a:extLst>
          </p:cNvPr>
          <p:cNvSpPr txBox="1"/>
          <p:nvPr/>
        </p:nvSpPr>
        <p:spPr>
          <a:xfrm>
            <a:off x="6388135" y="3039544"/>
            <a:ext cx="3733800" cy="307777"/>
          </a:xfrm>
          <a:prstGeom prst="rect">
            <a:avLst/>
          </a:prstGeom>
          <a:solidFill>
            <a:srgbClr val="C00000"/>
          </a:solidFill>
        </p:spPr>
        <p:txBody>
          <a:bodyPr wrap="square" rtlCol="0" anchor="ctr">
            <a:spAutoFit/>
          </a:bodyPr>
          <a:lstStyle/>
          <a:p>
            <a:pPr marL="0" marR="0" lvl="0" indent="0" algn="ctr" defTabSz="91427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panose="020B0604020202020204"/>
              </a:rPr>
              <a:t>CONS</a:t>
            </a:r>
          </a:p>
        </p:txBody>
      </p:sp>
      <p:sp>
        <p:nvSpPr>
          <p:cNvPr id="6" name="TextBox 5">
            <a:extLst>
              <a:ext uri="{FF2B5EF4-FFF2-40B4-BE49-F238E27FC236}">
                <a16:creationId xmlns:a16="http://schemas.microsoft.com/office/drawing/2014/main" id="{5E71D1BF-10A0-47EF-8CC3-F43EF2987432}"/>
              </a:ext>
            </a:extLst>
          </p:cNvPr>
          <p:cNvSpPr txBox="1"/>
          <p:nvPr/>
        </p:nvSpPr>
        <p:spPr>
          <a:xfrm>
            <a:off x="2340989" y="3425396"/>
            <a:ext cx="3675873" cy="1038233"/>
          </a:xfrm>
          <a:prstGeom prst="rect">
            <a:avLst/>
          </a:prstGeom>
          <a:noFill/>
        </p:spPr>
        <p:txBody>
          <a:bodyPr wrap="square" rtlCol="0">
            <a:spAutoFit/>
          </a:bodyPr>
          <a:lstStyle/>
          <a:p>
            <a:pPr marL="285750" indent="-285750" defTabSz="914274" eaLnBrk="0" fontAlgn="ctr" hangingPunct="0">
              <a:lnSpc>
                <a:spcPct val="95000"/>
              </a:lnSpc>
              <a:spcBef>
                <a:spcPct val="60000"/>
              </a:spcBef>
              <a:spcAft>
                <a:spcPts val="600"/>
              </a:spcAft>
              <a:buFont typeface="Arial" panose="020B0604020202020204" pitchFamily="34" charset="0"/>
              <a:buChar char="•"/>
              <a:defRPr/>
            </a:pPr>
            <a:r>
              <a:rPr lang="en-US" sz="1350" dirty="0">
                <a:solidFill>
                  <a:srgbClr val="000000"/>
                </a:solidFill>
                <a:latin typeface="Arial" panose="020B0604020202020204"/>
              </a:rPr>
              <a:t>Mild adverse effects (most of which can be minimized with slow infusion rates)</a:t>
            </a:r>
            <a:r>
              <a:rPr lang="en-US" sz="1350" baseline="30000" dirty="0">
                <a:solidFill>
                  <a:srgbClr val="000000"/>
                </a:solidFill>
                <a:latin typeface="Arial" panose="020B0604020202020204"/>
              </a:rPr>
              <a:t>1</a:t>
            </a:r>
          </a:p>
          <a:p>
            <a:pPr marL="285750" indent="-285750" defTabSz="914274" eaLnBrk="0" fontAlgn="ctr" hangingPunct="0">
              <a:lnSpc>
                <a:spcPct val="95000"/>
              </a:lnSpc>
              <a:spcAft>
                <a:spcPts val="600"/>
              </a:spcAft>
              <a:buFont typeface="Arial" panose="020B0604020202020204" pitchFamily="34" charset="0"/>
              <a:buChar char="•"/>
              <a:defRPr/>
            </a:pPr>
            <a:r>
              <a:rPr lang="en-US" sz="1350" dirty="0">
                <a:solidFill>
                  <a:srgbClr val="000000"/>
                </a:solidFill>
                <a:latin typeface="Arial" panose="020B0604020202020204"/>
              </a:rPr>
              <a:t>High response rates</a:t>
            </a:r>
            <a:r>
              <a:rPr lang="en-US" sz="1350" baseline="30000" dirty="0">
                <a:solidFill>
                  <a:srgbClr val="000000"/>
                </a:solidFill>
                <a:latin typeface="Arial" panose="020B0604020202020204"/>
              </a:rPr>
              <a:t>1</a:t>
            </a:r>
          </a:p>
          <a:p>
            <a:pPr marL="285750" indent="-285750" defTabSz="914274" eaLnBrk="0" fontAlgn="ctr" hangingPunct="0">
              <a:lnSpc>
                <a:spcPct val="95000"/>
              </a:lnSpc>
              <a:spcAft>
                <a:spcPts val="600"/>
              </a:spcAft>
              <a:buFont typeface="Arial" panose="020B0604020202020204" pitchFamily="34" charset="0"/>
              <a:buChar char="•"/>
              <a:defRPr/>
            </a:pPr>
            <a:r>
              <a:rPr lang="fy-NL" sz="1350" dirty="0">
                <a:solidFill>
                  <a:srgbClr val="000000"/>
                </a:solidFill>
                <a:latin typeface="Arial" panose="020B0604020202020204"/>
              </a:rPr>
              <a:t>R</a:t>
            </a:r>
            <a:r>
              <a:rPr lang="en-US" sz="1350" dirty="0">
                <a:solidFill>
                  <a:srgbClr val="000000"/>
                </a:solidFill>
                <a:latin typeface="Arial" panose="020B0604020202020204"/>
              </a:rPr>
              <a:t>apid response</a:t>
            </a:r>
            <a:r>
              <a:rPr lang="en-US" sz="1350" baseline="30000" dirty="0">
                <a:solidFill>
                  <a:srgbClr val="000000"/>
                </a:solidFill>
                <a:latin typeface="Arial" panose="020B0604020202020204"/>
              </a:rPr>
              <a:t>1</a:t>
            </a:r>
          </a:p>
        </p:txBody>
      </p:sp>
      <p:sp>
        <p:nvSpPr>
          <p:cNvPr id="7" name="TextBox 6">
            <a:extLst>
              <a:ext uri="{FF2B5EF4-FFF2-40B4-BE49-F238E27FC236}">
                <a16:creationId xmlns:a16="http://schemas.microsoft.com/office/drawing/2014/main" id="{60FDA2F1-CF60-421A-A938-2DC4CAD6ED14}"/>
              </a:ext>
            </a:extLst>
          </p:cNvPr>
          <p:cNvSpPr txBox="1"/>
          <p:nvPr/>
        </p:nvSpPr>
        <p:spPr>
          <a:xfrm>
            <a:off x="6311935" y="3365903"/>
            <a:ext cx="3828274" cy="1938992"/>
          </a:xfrm>
          <a:prstGeom prst="rect">
            <a:avLst/>
          </a:prstGeom>
          <a:noFill/>
        </p:spPr>
        <p:txBody>
          <a:bodyPr wrap="square" rtlCol="0">
            <a:spAutoFit/>
          </a:bodyPr>
          <a:lstStyle/>
          <a:p>
            <a:pPr marL="233363" indent="-233363" defTabSz="914274" fontAlgn="ctr">
              <a:spcAft>
                <a:spcPts val="300"/>
              </a:spcAft>
              <a:buFont typeface="Arial" panose="020B0604020202020204" pitchFamily="34" charset="0"/>
              <a:buChar char="•"/>
            </a:pPr>
            <a:r>
              <a:rPr lang="en-US" sz="1350" dirty="0">
                <a:solidFill>
                  <a:srgbClr val="000000"/>
                </a:solidFill>
                <a:latin typeface="Arial" panose="020B0604020202020204"/>
              </a:rPr>
              <a:t>Transient response (3</a:t>
            </a:r>
            <a:r>
              <a:rPr lang="en-GB" sz="1350" dirty="0">
                <a:solidFill>
                  <a:srgbClr val="000000"/>
                </a:solidFill>
                <a:latin typeface="Arial" panose="020B0604020202020204"/>
              </a:rPr>
              <a:t>–</a:t>
            </a:r>
            <a:r>
              <a:rPr lang="en-US" sz="1350" dirty="0">
                <a:solidFill>
                  <a:srgbClr val="000000"/>
                </a:solidFill>
                <a:latin typeface="Arial" panose="020B0604020202020204"/>
              </a:rPr>
              <a:t>4 weeks)</a:t>
            </a:r>
            <a:r>
              <a:rPr lang="en-US" sz="1350" baseline="30000" dirty="0">
                <a:solidFill>
                  <a:srgbClr val="000000"/>
                </a:solidFill>
                <a:latin typeface="Arial" panose="020B0604020202020204"/>
              </a:rPr>
              <a:t>2</a:t>
            </a:r>
          </a:p>
          <a:p>
            <a:pPr marL="233363" indent="-233363" defTabSz="914274" fontAlgn="ctr">
              <a:spcAft>
                <a:spcPts val="300"/>
              </a:spcAft>
              <a:buFont typeface="Arial" panose="020B0604020202020204" pitchFamily="34" charset="0"/>
              <a:buChar char="•"/>
            </a:pPr>
            <a:r>
              <a:rPr lang="en-US" sz="1350" dirty="0">
                <a:solidFill>
                  <a:srgbClr val="000000"/>
                </a:solidFill>
                <a:latin typeface="Arial" panose="020B0604020202020204"/>
              </a:rPr>
              <a:t>Risk of transmission of blood-borne pathogens</a:t>
            </a:r>
            <a:r>
              <a:rPr lang="en-US" sz="1350" baseline="30000" dirty="0">
                <a:solidFill>
                  <a:srgbClr val="000000"/>
                </a:solidFill>
                <a:latin typeface="Arial" panose="020B0604020202020204"/>
              </a:rPr>
              <a:t>3</a:t>
            </a:r>
          </a:p>
          <a:p>
            <a:pPr marL="233363" indent="-233363" defTabSz="914274" fontAlgn="ctr">
              <a:spcAft>
                <a:spcPts val="300"/>
              </a:spcAft>
              <a:buFont typeface="Arial" panose="020B0604020202020204" pitchFamily="34" charset="0"/>
              <a:buChar char="•"/>
            </a:pPr>
            <a:r>
              <a:rPr lang="en-US" sz="1350" dirty="0">
                <a:solidFill>
                  <a:srgbClr val="000000"/>
                </a:solidFill>
                <a:latin typeface="Arial" panose="020B0604020202020204"/>
              </a:rPr>
              <a:t>High cost</a:t>
            </a:r>
            <a:r>
              <a:rPr lang="en-US" sz="1350" baseline="30000" dirty="0">
                <a:solidFill>
                  <a:srgbClr val="000000"/>
                </a:solidFill>
                <a:latin typeface="Arial" panose="020B0604020202020204"/>
              </a:rPr>
              <a:t>2</a:t>
            </a:r>
          </a:p>
          <a:p>
            <a:pPr marL="233363" indent="-233363" defTabSz="914274" fontAlgn="ctr">
              <a:spcAft>
                <a:spcPts val="300"/>
              </a:spcAft>
              <a:buFont typeface="Arial" panose="020B0604020202020204" pitchFamily="34" charset="0"/>
              <a:buChar char="•"/>
            </a:pPr>
            <a:r>
              <a:rPr lang="en-US" sz="1350" dirty="0">
                <a:solidFill>
                  <a:srgbClr val="000000"/>
                </a:solidFill>
                <a:latin typeface="Arial" panose="020B0604020202020204"/>
              </a:rPr>
              <a:t>Anti-D Ig only effective in Rh(D)-positive, non-splenectomized patients</a:t>
            </a:r>
          </a:p>
          <a:p>
            <a:pPr marL="233363" indent="-233363" defTabSz="914274" fontAlgn="ctr">
              <a:spcAft>
                <a:spcPts val="300"/>
              </a:spcAft>
              <a:buFont typeface="Arial" panose="020B0604020202020204" pitchFamily="34" charset="0"/>
              <a:buChar char="•"/>
            </a:pPr>
            <a:r>
              <a:rPr lang="en-US" sz="1350" dirty="0">
                <a:solidFill>
                  <a:srgbClr val="000000"/>
                </a:solidFill>
                <a:latin typeface="Arial" panose="020B0604020202020204"/>
              </a:rPr>
              <a:t>Anti-D Ig not licensed in Europe, not available in all countries</a:t>
            </a:r>
          </a:p>
        </p:txBody>
      </p:sp>
      <p:sp>
        <p:nvSpPr>
          <p:cNvPr id="8" name="Content Placeholder 9">
            <a:extLst>
              <a:ext uri="{FF2B5EF4-FFF2-40B4-BE49-F238E27FC236}">
                <a16:creationId xmlns:a16="http://schemas.microsoft.com/office/drawing/2014/main" id="{17B883E4-91F8-42CF-99C6-1FAFBF9DAF9F}"/>
              </a:ext>
            </a:extLst>
          </p:cNvPr>
          <p:cNvSpPr txBox="1">
            <a:spLocks/>
          </p:cNvSpPr>
          <p:nvPr/>
        </p:nvSpPr>
        <p:spPr>
          <a:xfrm>
            <a:off x="2352175" y="1517530"/>
            <a:ext cx="7772400" cy="13026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50" dirty="0">
                <a:solidFill>
                  <a:srgbClr val="000000"/>
                </a:solidFill>
                <a:latin typeface="Arial" panose="020B0604020202020204"/>
              </a:rPr>
              <a:t>IVIg and anti-D Ig use in patients with newly diagnosed ITP results in a </a:t>
            </a:r>
            <a:r>
              <a:rPr lang="en-US" sz="1350" dirty="0">
                <a:solidFill>
                  <a:srgbClr val="4472C4"/>
                </a:solidFill>
                <a:latin typeface="Arial" panose="020B0604020202020204"/>
              </a:rPr>
              <a:t>rapid, short-term response</a:t>
            </a:r>
            <a:r>
              <a:rPr lang="en-US" sz="1350" dirty="0">
                <a:solidFill>
                  <a:srgbClr val="000000"/>
                </a:solidFill>
                <a:latin typeface="Arial" panose="020B0604020202020204"/>
              </a:rPr>
              <a:t> in most patients</a:t>
            </a:r>
          </a:p>
          <a:p>
            <a:r>
              <a:rPr lang="en-US" sz="1350" dirty="0">
                <a:solidFill>
                  <a:srgbClr val="000000"/>
                </a:solidFill>
                <a:latin typeface="Arial" panose="020B0604020202020204"/>
              </a:rPr>
              <a:t>The mode of administration (infusions at the hospital), cost, potential AEs, and </a:t>
            </a:r>
            <a:r>
              <a:rPr lang="en-US" sz="1350" dirty="0">
                <a:solidFill>
                  <a:srgbClr val="4472C4"/>
                </a:solidFill>
                <a:latin typeface="Arial" panose="020B0604020202020204"/>
              </a:rPr>
              <a:t>short response duration</a:t>
            </a:r>
            <a:r>
              <a:rPr lang="en-US" sz="1350" dirty="0">
                <a:solidFill>
                  <a:srgbClr val="000000"/>
                </a:solidFill>
                <a:latin typeface="Arial" panose="020B0604020202020204"/>
              </a:rPr>
              <a:t> make immunoglobulins a therapy of choice to treat </a:t>
            </a:r>
            <a:r>
              <a:rPr lang="en-US" sz="1350" dirty="0">
                <a:solidFill>
                  <a:srgbClr val="4472C4"/>
                </a:solidFill>
                <a:latin typeface="Arial" panose="020B0604020202020204"/>
              </a:rPr>
              <a:t>acute thrombocytopenia</a:t>
            </a:r>
            <a:r>
              <a:rPr lang="en-US" sz="1350" dirty="0">
                <a:solidFill>
                  <a:srgbClr val="000000"/>
                </a:solidFill>
                <a:latin typeface="Arial" panose="020B0604020202020204"/>
              </a:rPr>
              <a:t>, but they are </a:t>
            </a:r>
            <a:r>
              <a:rPr lang="en-US" sz="1350" dirty="0">
                <a:solidFill>
                  <a:srgbClr val="4472C4"/>
                </a:solidFill>
                <a:latin typeface="Arial" panose="020B0604020202020204"/>
              </a:rPr>
              <a:t>not viable in the long-term</a:t>
            </a:r>
          </a:p>
          <a:p>
            <a:pPr marL="0" indent="0">
              <a:buFont typeface="Arial" panose="020B0604020202020204" pitchFamily="34" charset="0"/>
              <a:buNone/>
            </a:pPr>
            <a:endParaRPr lang="fy-NL" sz="1600" dirty="0">
              <a:solidFill>
                <a:srgbClr val="000000"/>
              </a:solidFill>
              <a:latin typeface="Arial" panose="020B0604020202020204"/>
            </a:endParaRPr>
          </a:p>
          <a:p>
            <a:pPr marL="0" indent="0">
              <a:buFont typeface="Arial" panose="020B0604020202020204" pitchFamily="34" charset="0"/>
              <a:buNone/>
            </a:pPr>
            <a:endParaRPr lang="fy-NL" sz="1600" dirty="0">
              <a:solidFill>
                <a:srgbClr val="000000"/>
              </a:solidFill>
              <a:latin typeface="Arial" panose="020B0604020202020204"/>
            </a:endParaRPr>
          </a:p>
        </p:txBody>
      </p:sp>
      <p:sp>
        <p:nvSpPr>
          <p:cNvPr id="9" name="TextBox 8"/>
          <p:cNvSpPr txBox="1"/>
          <p:nvPr/>
        </p:nvSpPr>
        <p:spPr>
          <a:xfrm>
            <a:off x="2359263" y="5958038"/>
            <a:ext cx="6919491" cy="553998"/>
          </a:xfrm>
          <a:prstGeom prst="rect">
            <a:avLst/>
          </a:prstGeom>
          <a:noFill/>
        </p:spPr>
        <p:txBody>
          <a:bodyPr wrap="square" rtlCol="0">
            <a:spAutoFit/>
          </a:bodyPr>
          <a:lstStyle/>
          <a:p>
            <a:r>
              <a:rPr lang="en-US" sz="1000" dirty="0" smtClean="0"/>
              <a:t>1. Provan D, et al. Blood. 2010;115:168-86.</a:t>
            </a:r>
          </a:p>
          <a:p>
            <a:r>
              <a:rPr lang="en-US" sz="1000" dirty="0" smtClean="0"/>
              <a:t>2. Stasi R, Provan D. Mayo </a:t>
            </a:r>
            <a:r>
              <a:rPr lang="en-US" sz="1000" dirty="0" err="1" smtClean="0"/>
              <a:t>Clin</a:t>
            </a:r>
            <a:r>
              <a:rPr lang="en-US" sz="1000" dirty="0" smtClean="0"/>
              <a:t> Proc. 2004;79:504-22.</a:t>
            </a:r>
          </a:p>
          <a:p>
            <a:r>
              <a:rPr lang="en-US" sz="1000" dirty="0" smtClean="0"/>
              <a:t>3. Gupta V, et al. Indian J </a:t>
            </a:r>
            <a:r>
              <a:rPr lang="en-US" sz="1000" dirty="0" err="1" smtClean="0"/>
              <a:t>Pediatr</a:t>
            </a:r>
            <a:r>
              <a:rPr lang="en-US" sz="1000" dirty="0" smtClean="0"/>
              <a:t>. 2008;75:723-8.</a:t>
            </a:r>
          </a:p>
        </p:txBody>
      </p:sp>
    </p:spTree>
    <p:extLst>
      <p:ext uri="{BB962C8B-B14F-4D97-AF65-F5344CB8AC3E}">
        <p14:creationId xmlns:p14="http://schemas.microsoft.com/office/powerpoint/2010/main" val="902815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of platelet</a:t>
            </a:r>
            <a:endParaRPr lang="en-US" dirty="0"/>
          </a:p>
        </p:txBody>
      </p:sp>
      <p:grpSp>
        <p:nvGrpSpPr>
          <p:cNvPr id="4" name="Group 3">
            <a:extLst>
              <a:ext uri="{FF2B5EF4-FFF2-40B4-BE49-F238E27FC236}">
                <a16:creationId xmlns:a16="http://schemas.microsoft.com/office/drawing/2014/main" id="{47C2782E-4E4E-46F8-A68F-41401F9DEB90}"/>
              </a:ext>
            </a:extLst>
          </p:cNvPr>
          <p:cNvGrpSpPr/>
          <p:nvPr/>
        </p:nvGrpSpPr>
        <p:grpSpPr>
          <a:xfrm>
            <a:off x="1965959" y="2036465"/>
            <a:ext cx="8260082" cy="3793864"/>
            <a:chOff x="441959" y="900684"/>
            <a:chExt cx="8260082" cy="3793864"/>
          </a:xfrm>
        </p:grpSpPr>
        <p:sp>
          <p:nvSpPr>
            <p:cNvPr id="5" name="Rectangle: Rounded Corners 42">
              <a:extLst>
                <a:ext uri="{FF2B5EF4-FFF2-40B4-BE49-F238E27FC236}">
                  <a16:creationId xmlns:a16="http://schemas.microsoft.com/office/drawing/2014/main" id="{75310CBC-FAC5-42A7-99C2-4221E3A6213F}"/>
                </a:ext>
              </a:extLst>
            </p:cNvPr>
            <p:cNvSpPr/>
            <p:nvPr/>
          </p:nvSpPr>
          <p:spPr>
            <a:xfrm>
              <a:off x="441959" y="943667"/>
              <a:ext cx="8260082" cy="3750881"/>
            </a:xfrm>
            <a:prstGeom prst="roundRect">
              <a:avLst/>
            </a:prstGeom>
            <a:noFill/>
            <a:ln w="12700" cap="sq" cmpd="sng" algn="ctr">
              <a:solidFill>
                <a:srgbClr val="8D1F1B"/>
              </a:solidFill>
              <a:prstDash val="solid"/>
            </a:ln>
            <a:effectLst/>
          </p:spPr>
          <p:txBody>
            <a:bodyPr rtlCol="0" anchor="ctr"/>
            <a:lstStyle/>
            <a:p>
              <a:pPr algn="ctr">
                <a:defRPr/>
              </a:pPr>
              <a:endParaRPr lang="en-US" kern="0" dirty="0">
                <a:solidFill>
                  <a:srgbClr val="FFFFFF"/>
                </a:solidFill>
                <a:latin typeface="Arial"/>
              </a:endParaRPr>
            </a:p>
          </p:txBody>
        </p:sp>
        <p:sp>
          <p:nvSpPr>
            <p:cNvPr id="6" name="Content Placeholder 2">
              <a:extLst>
                <a:ext uri="{FF2B5EF4-FFF2-40B4-BE49-F238E27FC236}">
                  <a16:creationId xmlns:a16="http://schemas.microsoft.com/office/drawing/2014/main" id="{58F97BAF-550F-4FFB-A448-269621528DD6}"/>
                </a:ext>
              </a:extLst>
            </p:cNvPr>
            <p:cNvSpPr txBox="1">
              <a:spLocks/>
            </p:cNvSpPr>
            <p:nvPr/>
          </p:nvSpPr>
          <p:spPr>
            <a:xfrm>
              <a:off x="839533" y="1952785"/>
              <a:ext cx="3444810" cy="2620629"/>
            </a:xfrm>
            <a:prstGeom prst="rect">
              <a:avLst/>
            </a:prstGeom>
          </p:spPr>
          <p:txBody>
            <a:bodyPr/>
            <a:lst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ct val="100000"/>
              </a:pPr>
              <a:r>
                <a:rPr lang="en-US" sz="1400" dirty="0">
                  <a:solidFill>
                    <a:srgbClr val="000000"/>
                  </a:solidFill>
                  <a:latin typeface="Arial"/>
                </a:rPr>
                <a:t>Also called </a:t>
              </a:r>
              <a:r>
                <a:rPr lang="en-US" sz="1400" dirty="0">
                  <a:solidFill>
                    <a:srgbClr val="C00000"/>
                  </a:solidFill>
                  <a:latin typeface="Arial"/>
                </a:rPr>
                <a:t>thrombocytes</a:t>
              </a:r>
            </a:p>
            <a:p>
              <a:pPr>
                <a:buSzPct val="100000"/>
              </a:pPr>
              <a:r>
                <a:rPr lang="en-US" sz="1400" dirty="0">
                  <a:solidFill>
                    <a:srgbClr val="000000"/>
                  </a:solidFill>
                  <a:latin typeface="Arial"/>
                </a:rPr>
                <a:t>Platelets are critical for </a:t>
              </a:r>
              <a:r>
                <a:rPr lang="en-US" sz="1400" dirty="0">
                  <a:solidFill>
                    <a:srgbClr val="C00000"/>
                  </a:solidFill>
                  <a:latin typeface="Arial"/>
                </a:rPr>
                <a:t>blood clotting </a:t>
              </a:r>
              <a:r>
                <a:rPr lang="en-US" sz="1400" dirty="0">
                  <a:solidFill>
                    <a:srgbClr val="000000"/>
                  </a:solidFill>
                  <a:latin typeface="Arial"/>
                </a:rPr>
                <a:t>to protect against excessive blood loss after injury</a:t>
              </a:r>
              <a:r>
                <a:rPr lang="en-US" sz="1400" baseline="30000" dirty="0">
                  <a:solidFill>
                    <a:srgbClr val="000000"/>
                  </a:solidFill>
                  <a:latin typeface="Arial"/>
                </a:rPr>
                <a:t>1</a:t>
              </a:r>
            </a:p>
            <a:p>
              <a:pPr>
                <a:buSzPct val="100000"/>
              </a:pPr>
              <a:r>
                <a:rPr lang="en-US" sz="1400" dirty="0">
                  <a:solidFill>
                    <a:srgbClr val="000000"/>
                  </a:solidFill>
                  <a:latin typeface="Arial"/>
                </a:rPr>
                <a:t>Platelets </a:t>
              </a:r>
              <a:r>
                <a:rPr lang="en-US" sz="1400" dirty="0">
                  <a:solidFill>
                    <a:srgbClr val="C00000"/>
                  </a:solidFill>
                  <a:latin typeface="Arial"/>
                </a:rPr>
                <a:t>adhere</a:t>
              </a:r>
              <a:r>
                <a:rPr lang="en-US" sz="1400" dirty="0">
                  <a:solidFill>
                    <a:srgbClr val="000000"/>
                  </a:solidFill>
                  <a:latin typeface="Arial"/>
                </a:rPr>
                <a:t> to </a:t>
              </a:r>
              <a:r>
                <a:rPr lang="en-US" sz="1400" dirty="0">
                  <a:solidFill>
                    <a:srgbClr val="C00000"/>
                  </a:solidFill>
                  <a:latin typeface="Arial"/>
                </a:rPr>
                <a:t>damaged</a:t>
              </a:r>
              <a:r>
                <a:rPr lang="en-US" sz="1400" dirty="0">
                  <a:solidFill>
                    <a:srgbClr val="000000"/>
                  </a:solidFill>
                  <a:latin typeface="Arial"/>
                </a:rPr>
                <a:t> blood vessels, become </a:t>
              </a:r>
              <a:r>
                <a:rPr lang="en-US" sz="1400" dirty="0">
                  <a:solidFill>
                    <a:srgbClr val="C00000"/>
                  </a:solidFill>
                  <a:latin typeface="Arial"/>
                </a:rPr>
                <a:t>activated</a:t>
              </a:r>
              <a:r>
                <a:rPr lang="en-US" sz="1400" dirty="0">
                  <a:solidFill>
                    <a:srgbClr val="000000"/>
                  </a:solidFill>
                  <a:latin typeface="Arial"/>
                </a:rPr>
                <a:t>, and release </a:t>
              </a:r>
              <a:r>
                <a:rPr lang="en-US" sz="1400" dirty="0">
                  <a:solidFill>
                    <a:srgbClr val="C00000"/>
                  </a:solidFill>
                  <a:latin typeface="Arial"/>
                </a:rPr>
                <a:t>fibrin</a:t>
              </a:r>
              <a:r>
                <a:rPr lang="en-US" sz="1400" dirty="0">
                  <a:solidFill>
                    <a:srgbClr val="000000"/>
                  </a:solidFill>
                  <a:latin typeface="Arial"/>
                </a:rPr>
                <a:t>, forming a </a:t>
              </a:r>
              <a:r>
                <a:rPr lang="en-US" sz="1400" dirty="0">
                  <a:solidFill>
                    <a:srgbClr val="C00000"/>
                  </a:solidFill>
                  <a:latin typeface="Arial"/>
                </a:rPr>
                <a:t>net </a:t>
              </a:r>
              <a:r>
                <a:rPr lang="en-US" sz="1400" dirty="0">
                  <a:solidFill>
                    <a:srgbClr val="000000"/>
                  </a:solidFill>
                  <a:latin typeface="Arial"/>
                </a:rPr>
                <a:t>to catch surrounding </a:t>
              </a:r>
              <a:r>
                <a:rPr lang="en-US" sz="1400" dirty="0">
                  <a:solidFill>
                    <a:srgbClr val="C00000"/>
                  </a:solidFill>
                  <a:latin typeface="Arial"/>
                </a:rPr>
                <a:t>platelets</a:t>
              </a:r>
              <a:r>
                <a:rPr lang="en-US" sz="1400" dirty="0">
                  <a:solidFill>
                    <a:srgbClr val="000000"/>
                  </a:solidFill>
                  <a:latin typeface="Arial"/>
                </a:rPr>
                <a:t> and </a:t>
              </a:r>
              <a:r>
                <a:rPr lang="en-US" sz="1400" dirty="0">
                  <a:solidFill>
                    <a:srgbClr val="C00000"/>
                  </a:solidFill>
                  <a:latin typeface="Arial"/>
                </a:rPr>
                <a:t>red blood cells</a:t>
              </a:r>
              <a:r>
                <a:rPr lang="en-US" sz="1400" dirty="0">
                  <a:solidFill>
                    <a:srgbClr val="000000"/>
                  </a:solidFill>
                  <a:latin typeface="Arial"/>
                </a:rPr>
                <a:t> to form a </a:t>
              </a:r>
              <a:r>
                <a:rPr lang="en-US" sz="1400" dirty="0">
                  <a:solidFill>
                    <a:srgbClr val="C00000"/>
                  </a:solidFill>
                  <a:latin typeface="Arial"/>
                </a:rPr>
                <a:t>platelet plug</a:t>
              </a:r>
              <a:r>
                <a:rPr lang="en-US" sz="1400" baseline="30000" dirty="0">
                  <a:solidFill>
                    <a:srgbClr val="000000"/>
                  </a:solidFill>
                  <a:latin typeface="Arial"/>
                </a:rPr>
                <a:t>1</a:t>
              </a:r>
              <a:endParaRPr lang="en-US" sz="1400" dirty="0">
                <a:solidFill>
                  <a:srgbClr val="000000"/>
                </a:solidFill>
                <a:latin typeface="Arial"/>
              </a:endParaRPr>
            </a:p>
          </p:txBody>
        </p:sp>
        <p:sp>
          <p:nvSpPr>
            <p:cNvPr id="7" name="Rectangle 6">
              <a:extLst>
                <a:ext uri="{FF2B5EF4-FFF2-40B4-BE49-F238E27FC236}">
                  <a16:creationId xmlns:a16="http://schemas.microsoft.com/office/drawing/2014/main" id="{0236CFC8-0775-4CD6-AE16-8518A4DA051E}"/>
                </a:ext>
              </a:extLst>
            </p:cNvPr>
            <p:cNvSpPr/>
            <p:nvPr/>
          </p:nvSpPr>
          <p:spPr>
            <a:xfrm>
              <a:off x="1371600" y="1312602"/>
              <a:ext cx="1133644" cy="369332"/>
            </a:xfrm>
            <a:prstGeom prst="rect">
              <a:avLst/>
            </a:prstGeom>
            <a:noFill/>
          </p:spPr>
          <p:txBody>
            <a:bodyPr wrap="none">
              <a:spAutoFit/>
            </a:bodyPr>
            <a:lstStyle/>
            <a:p>
              <a:r>
                <a:rPr lang="fy-NL" b="1" dirty="0">
                  <a:solidFill>
                    <a:srgbClr val="8D1F1B"/>
                  </a:solidFill>
                  <a:latin typeface="Arial"/>
                </a:rPr>
                <a:t>Platelets</a:t>
              </a:r>
            </a:p>
          </p:txBody>
        </p:sp>
        <p:sp>
          <p:nvSpPr>
            <p:cNvPr id="8" name="Oval 7">
              <a:extLst>
                <a:ext uri="{FF2B5EF4-FFF2-40B4-BE49-F238E27FC236}">
                  <a16:creationId xmlns:a16="http://schemas.microsoft.com/office/drawing/2014/main" id="{B99EC010-E2C9-419A-86B4-9E4127494DDF}"/>
                </a:ext>
              </a:extLst>
            </p:cNvPr>
            <p:cNvSpPr/>
            <p:nvPr/>
          </p:nvSpPr>
          <p:spPr>
            <a:xfrm>
              <a:off x="441959" y="900684"/>
              <a:ext cx="1005840" cy="1005840"/>
            </a:xfrm>
            <a:prstGeom prst="ellipse">
              <a:avLst/>
            </a:prstGeom>
            <a:no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pic>
          <p:nvPicPr>
            <p:cNvPr id="9" name="Picture 8" descr="HSC-01.png">
              <a:extLst>
                <a:ext uri="{FF2B5EF4-FFF2-40B4-BE49-F238E27FC236}">
                  <a16:creationId xmlns:a16="http://schemas.microsoft.com/office/drawing/2014/main" id="{88B03CA8-D973-4810-AE83-8C379C6F3671}"/>
                </a:ext>
              </a:extLst>
            </p:cNvPr>
            <p:cNvPicPr>
              <a:picLocks noChangeAspect="1"/>
            </p:cNvPicPr>
            <p:nvPr/>
          </p:nvPicPr>
          <p:blipFill rotWithShape="1">
            <a:blip r:embed="rId2"/>
            <a:srcRect l="2809" t="76311" r="90961" b="14604"/>
            <a:stretch/>
          </p:blipFill>
          <p:spPr>
            <a:xfrm>
              <a:off x="761999" y="1243584"/>
              <a:ext cx="563309" cy="507369"/>
            </a:xfrm>
            <a:prstGeom prst="rect">
              <a:avLst/>
            </a:prstGeom>
          </p:spPr>
        </p:pic>
        <p:grpSp>
          <p:nvGrpSpPr>
            <p:cNvPr id="10" name="Group 9">
              <a:extLst>
                <a:ext uri="{FF2B5EF4-FFF2-40B4-BE49-F238E27FC236}">
                  <a16:creationId xmlns:a16="http://schemas.microsoft.com/office/drawing/2014/main" id="{10BBC08C-E0D8-4FA5-87D7-7997FF8EE1B8}"/>
                </a:ext>
              </a:extLst>
            </p:cNvPr>
            <p:cNvGrpSpPr/>
            <p:nvPr/>
          </p:nvGrpSpPr>
          <p:grpSpPr>
            <a:xfrm>
              <a:off x="4545328" y="1881517"/>
              <a:ext cx="3989071" cy="2136577"/>
              <a:chOff x="2577458" y="4401171"/>
              <a:chExt cx="3989071" cy="2136577"/>
            </a:xfrm>
          </p:grpSpPr>
          <p:sp>
            <p:nvSpPr>
              <p:cNvPr id="12" name="Rectangle 11">
                <a:extLst>
                  <a:ext uri="{FF2B5EF4-FFF2-40B4-BE49-F238E27FC236}">
                    <a16:creationId xmlns:a16="http://schemas.microsoft.com/office/drawing/2014/main" id="{F0C1D387-263C-4865-90BE-8B8F499659E7}"/>
                  </a:ext>
                </a:extLst>
              </p:cNvPr>
              <p:cNvSpPr/>
              <p:nvPr/>
            </p:nvSpPr>
            <p:spPr>
              <a:xfrm rot="5400000">
                <a:off x="4429119" y="4073511"/>
                <a:ext cx="45719" cy="3749040"/>
              </a:xfrm>
              <a:prstGeom prst="rect">
                <a:avLst/>
              </a:prstGeom>
              <a:solidFill>
                <a:srgbClr val="8D1F1B"/>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sp>
            <p:nvSpPr>
              <p:cNvPr id="13" name="Rectangle 12">
                <a:extLst>
                  <a:ext uri="{FF2B5EF4-FFF2-40B4-BE49-F238E27FC236}">
                    <a16:creationId xmlns:a16="http://schemas.microsoft.com/office/drawing/2014/main" id="{D85D8754-45A5-4F2B-B6CC-9281033A655D}"/>
                  </a:ext>
                </a:extLst>
              </p:cNvPr>
              <p:cNvSpPr/>
              <p:nvPr/>
            </p:nvSpPr>
            <p:spPr>
              <a:xfrm rot="5400000">
                <a:off x="4429118" y="3175297"/>
                <a:ext cx="45719" cy="3749040"/>
              </a:xfrm>
              <a:prstGeom prst="rect">
                <a:avLst/>
              </a:prstGeom>
              <a:solidFill>
                <a:srgbClr val="8D1F1B"/>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sp>
            <p:nvSpPr>
              <p:cNvPr id="14" name="Rectangle 13">
                <a:extLst>
                  <a:ext uri="{FF2B5EF4-FFF2-40B4-BE49-F238E27FC236}">
                    <a16:creationId xmlns:a16="http://schemas.microsoft.com/office/drawing/2014/main" id="{81EA5B02-9EBA-4820-950E-A5D356AEE9E7}"/>
                  </a:ext>
                </a:extLst>
              </p:cNvPr>
              <p:cNvSpPr/>
              <p:nvPr/>
            </p:nvSpPr>
            <p:spPr>
              <a:xfrm>
                <a:off x="3918579" y="4934571"/>
                <a:ext cx="1188720" cy="259080"/>
              </a:xfrm>
              <a:prstGeom prst="rect">
                <a:avLst/>
              </a:prstGeom>
              <a:solidFill>
                <a:srgbClr val="FFFFFF"/>
              </a:solidFill>
              <a:ln w="12700" cap="sq" cmpd="sng" algn="ctr">
                <a:solidFill>
                  <a:srgbClr val="FFFFFF"/>
                </a:solidFill>
                <a:prstDash val="solid"/>
              </a:ln>
              <a:effectLst/>
            </p:spPr>
            <p:txBody>
              <a:bodyPr rtlCol="0" anchor="ctr"/>
              <a:lstStyle/>
              <a:p>
                <a:pPr algn="ctr">
                  <a:defRPr/>
                </a:pPr>
                <a:endParaRPr lang="en-GB" kern="0" dirty="0">
                  <a:solidFill>
                    <a:srgbClr val="FFFFFF"/>
                  </a:solidFill>
                  <a:latin typeface="Arial"/>
                </a:endParaRPr>
              </a:p>
            </p:txBody>
          </p:sp>
          <p:sp>
            <p:nvSpPr>
              <p:cNvPr id="15" name="TextBox 14">
                <a:extLst>
                  <a:ext uri="{FF2B5EF4-FFF2-40B4-BE49-F238E27FC236}">
                    <a16:creationId xmlns:a16="http://schemas.microsoft.com/office/drawing/2014/main" id="{628F9F82-CDD6-46CE-ABEF-9BD70A361120}"/>
                  </a:ext>
                </a:extLst>
              </p:cNvPr>
              <p:cNvSpPr txBox="1"/>
              <p:nvPr/>
            </p:nvSpPr>
            <p:spPr>
              <a:xfrm>
                <a:off x="5042529" y="5663114"/>
                <a:ext cx="1524000" cy="307777"/>
              </a:xfrm>
              <a:prstGeom prst="rect">
                <a:avLst/>
              </a:prstGeom>
              <a:noFill/>
            </p:spPr>
            <p:txBody>
              <a:bodyPr wrap="square" rtlCol="0">
                <a:spAutoFit/>
              </a:bodyPr>
              <a:lstStyle/>
              <a:p>
                <a:pPr algn="ctr">
                  <a:defRPr/>
                </a:pPr>
                <a:r>
                  <a:rPr lang="fy-NL" sz="1400" kern="0" dirty="0">
                    <a:solidFill>
                      <a:srgbClr val="000000"/>
                    </a:solidFill>
                    <a:latin typeface="Arial"/>
                  </a:rPr>
                  <a:t>Blood vessel</a:t>
                </a:r>
                <a:endParaRPr lang="en-GB" sz="1400" kern="0" dirty="0">
                  <a:solidFill>
                    <a:srgbClr val="000000"/>
                  </a:solidFill>
                  <a:latin typeface="Arial"/>
                </a:endParaRPr>
              </a:p>
            </p:txBody>
          </p:sp>
          <p:pic>
            <p:nvPicPr>
              <p:cNvPr id="16" name="Picture 15" descr="HSC-01.png">
                <a:extLst>
                  <a:ext uri="{FF2B5EF4-FFF2-40B4-BE49-F238E27FC236}">
                    <a16:creationId xmlns:a16="http://schemas.microsoft.com/office/drawing/2014/main" id="{AADE2856-1807-470B-9CD0-E6AD1C0267A8}"/>
                  </a:ext>
                </a:extLst>
              </p:cNvPr>
              <p:cNvPicPr>
                <a:picLocks noChangeAspect="1"/>
              </p:cNvPicPr>
              <p:nvPr/>
            </p:nvPicPr>
            <p:blipFill rotWithShape="1">
              <a:blip r:embed="rId2"/>
              <a:srcRect l="12654" t="79514" r="83128" b="15023"/>
              <a:stretch/>
            </p:blipFill>
            <p:spPr>
              <a:xfrm>
                <a:off x="3975729" y="5186977"/>
                <a:ext cx="476250" cy="381000"/>
              </a:xfrm>
              <a:prstGeom prst="rect">
                <a:avLst/>
              </a:prstGeom>
            </p:spPr>
          </p:pic>
          <p:pic>
            <p:nvPicPr>
              <p:cNvPr id="17" name="Picture 16" descr="HSC-01.png">
                <a:extLst>
                  <a:ext uri="{FF2B5EF4-FFF2-40B4-BE49-F238E27FC236}">
                    <a16:creationId xmlns:a16="http://schemas.microsoft.com/office/drawing/2014/main" id="{CCAE45BC-8111-42E4-B911-58FC0229A595}"/>
                  </a:ext>
                </a:extLst>
              </p:cNvPr>
              <p:cNvPicPr>
                <a:picLocks noChangeAspect="1"/>
              </p:cNvPicPr>
              <p:nvPr/>
            </p:nvPicPr>
            <p:blipFill rotWithShape="1">
              <a:blip r:embed="rId2"/>
              <a:srcRect l="12654" t="79514" r="83128" b="15023"/>
              <a:stretch/>
            </p:blipFill>
            <p:spPr>
              <a:xfrm>
                <a:off x="4128129" y="5339377"/>
                <a:ext cx="476250" cy="381000"/>
              </a:xfrm>
              <a:prstGeom prst="rect">
                <a:avLst/>
              </a:prstGeom>
            </p:spPr>
          </p:pic>
          <p:pic>
            <p:nvPicPr>
              <p:cNvPr id="18" name="Picture 17" descr="HSC-01.png">
                <a:extLst>
                  <a:ext uri="{FF2B5EF4-FFF2-40B4-BE49-F238E27FC236}">
                    <a16:creationId xmlns:a16="http://schemas.microsoft.com/office/drawing/2014/main" id="{78C96D87-13A3-4CDE-9221-1F1C271B0E35}"/>
                  </a:ext>
                </a:extLst>
              </p:cNvPr>
              <p:cNvPicPr>
                <a:picLocks noChangeAspect="1"/>
              </p:cNvPicPr>
              <p:nvPr/>
            </p:nvPicPr>
            <p:blipFill rotWithShape="1">
              <a:blip r:embed="rId2"/>
              <a:srcRect l="12654" t="79514" r="83128" b="15023"/>
              <a:stretch/>
            </p:blipFill>
            <p:spPr>
              <a:xfrm>
                <a:off x="4756779" y="4958377"/>
                <a:ext cx="476250" cy="381000"/>
              </a:xfrm>
              <a:prstGeom prst="rect">
                <a:avLst/>
              </a:prstGeom>
            </p:spPr>
          </p:pic>
          <p:pic>
            <p:nvPicPr>
              <p:cNvPr id="19" name="Picture 18" descr="HSC-01.png">
                <a:extLst>
                  <a:ext uri="{FF2B5EF4-FFF2-40B4-BE49-F238E27FC236}">
                    <a16:creationId xmlns:a16="http://schemas.microsoft.com/office/drawing/2014/main" id="{32B70EC5-94CB-49E6-81A8-786306242A27}"/>
                  </a:ext>
                </a:extLst>
              </p:cNvPr>
              <p:cNvPicPr>
                <a:picLocks noChangeAspect="1"/>
              </p:cNvPicPr>
              <p:nvPr/>
            </p:nvPicPr>
            <p:blipFill rotWithShape="1">
              <a:blip r:embed="rId2"/>
              <a:srcRect l="12654" t="79514" r="83128" b="15023"/>
              <a:stretch/>
            </p:blipFill>
            <p:spPr>
              <a:xfrm>
                <a:off x="3842379" y="4936949"/>
                <a:ext cx="476250" cy="381000"/>
              </a:xfrm>
              <a:prstGeom prst="rect">
                <a:avLst/>
              </a:prstGeom>
            </p:spPr>
          </p:pic>
          <p:pic>
            <p:nvPicPr>
              <p:cNvPr id="20" name="Picture 19" descr="HSC-01.png">
                <a:extLst>
                  <a:ext uri="{FF2B5EF4-FFF2-40B4-BE49-F238E27FC236}">
                    <a16:creationId xmlns:a16="http://schemas.microsoft.com/office/drawing/2014/main" id="{64B06247-2161-479A-9173-81EB61230D15}"/>
                  </a:ext>
                </a:extLst>
              </p:cNvPr>
              <p:cNvPicPr>
                <a:picLocks noChangeAspect="1"/>
              </p:cNvPicPr>
              <p:nvPr/>
            </p:nvPicPr>
            <p:blipFill rotWithShape="1">
              <a:blip r:embed="rId2"/>
              <a:srcRect l="12654" t="79514" r="83128" b="15023"/>
              <a:stretch/>
            </p:blipFill>
            <p:spPr>
              <a:xfrm>
                <a:off x="4070979" y="4970280"/>
                <a:ext cx="476250" cy="381000"/>
              </a:xfrm>
              <a:prstGeom prst="rect">
                <a:avLst/>
              </a:prstGeom>
            </p:spPr>
          </p:pic>
          <p:pic>
            <p:nvPicPr>
              <p:cNvPr id="21" name="Picture 20" descr="HSC-01.png">
                <a:extLst>
                  <a:ext uri="{FF2B5EF4-FFF2-40B4-BE49-F238E27FC236}">
                    <a16:creationId xmlns:a16="http://schemas.microsoft.com/office/drawing/2014/main" id="{3D3B0D9E-0D1D-4187-924D-C9712D7E1CDF}"/>
                  </a:ext>
                </a:extLst>
              </p:cNvPr>
              <p:cNvPicPr>
                <a:picLocks noChangeAspect="1"/>
              </p:cNvPicPr>
              <p:nvPr/>
            </p:nvPicPr>
            <p:blipFill rotWithShape="1">
              <a:blip r:embed="rId2"/>
              <a:srcRect l="12654" t="79514" r="83128" b="15023"/>
              <a:stretch/>
            </p:blipFill>
            <p:spPr>
              <a:xfrm>
                <a:off x="4490079" y="4932180"/>
                <a:ext cx="476250" cy="381000"/>
              </a:xfrm>
              <a:prstGeom prst="rect">
                <a:avLst/>
              </a:prstGeom>
            </p:spPr>
          </p:pic>
          <p:pic>
            <p:nvPicPr>
              <p:cNvPr id="22" name="Picture 21" descr="HSC-01.png">
                <a:extLst>
                  <a:ext uri="{FF2B5EF4-FFF2-40B4-BE49-F238E27FC236}">
                    <a16:creationId xmlns:a16="http://schemas.microsoft.com/office/drawing/2014/main" id="{DE912F36-7C79-4545-B8B8-3BF8D6F07E4D}"/>
                  </a:ext>
                </a:extLst>
              </p:cNvPr>
              <p:cNvPicPr>
                <a:picLocks noChangeAspect="1"/>
              </p:cNvPicPr>
              <p:nvPr/>
            </p:nvPicPr>
            <p:blipFill rotWithShape="1">
              <a:blip r:embed="rId2"/>
              <a:srcRect l="12654" t="79514" r="83128" b="15023"/>
              <a:stretch/>
            </p:blipFill>
            <p:spPr>
              <a:xfrm>
                <a:off x="4271004" y="5072677"/>
                <a:ext cx="476250" cy="381000"/>
              </a:xfrm>
              <a:prstGeom prst="rect">
                <a:avLst/>
              </a:prstGeom>
            </p:spPr>
          </p:pic>
          <p:pic>
            <p:nvPicPr>
              <p:cNvPr id="23" name="Picture 22" descr="HSC-01.png">
                <a:extLst>
                  <a:ext uri="{FF2B5EF4-FFF2-40B4-BE49-F238E27FC236}">
                    <a16:creationId xmlns:a16="http://schemas.microsoft.com/office/drawing/2014/main" id="{FC663DDF-5428-4D86-B37C-550150909079}"/>
                  </a:ext>
                </a:extLst>
              </p:cNvPr>
              <p:cNvPicPr>
                <a:picLocks noChangeAspect="1"/>
              </p:cNvPicPr>
              <p:nvPr/>
            </p:nvPicPr>
            <p:blipFill rotWithShape="1">
              <a:blip r:embed="rId2"/>
              <a:srcRect l="12654" t="79514" r="83128" b="15023"/>
              <a:stretch/>
            </p:blipFill>
            <p:spPr>
              <a:xfrm>
                <a:off x="4547229" y="5148877"/>
                <a:ext cx="476250" cy="381000"/>
              </a:xfrm>
              <a:prstGeom prst="rect">
                <a:avLst/>
              </a:prstGeom>
            </p:spPr>
          </p:pic>
          <p:pic>
            <p:nvPicPr>
              <p:cNvPr id="24" name="Picture 23" descr="HSC-01.png">
                <a:extLst>
                  <a:ext uri="{FF2B5EF4-FFF2-40B4-BE49-F238E27FC236}">
                    <a16:creationId xmlns:a16="http://schemas.microsoft.com/office/drawing/2014/main" id="{5A900660-F139-4C4D-AD6D-71BA62743F97}"/>
                  </a:ext>
                </a:extLst>
              </p:cNvPr>
              <p:cNvPicPr>
                <a:picLocks noChangeAspect="1"/>
              </p:cNvPicPr>
              <p:nvPr/>
            </p:nvPicPr>
            <p:blipFill rotWithShape="1">
              <a:blip r:embed="rId2"/>
              <a:srcRect l="12654" t="79514" r="83128" b="15023"/>
              <a:stretch/>
            </p:blipFill>
            <p:spPr>
              <a:xfrm>
                <a:off x="4356729" y="5292079"/>
                <a:ext cx="476250" cy="381000"/>
              </a:xfrm>
              <a:prstGeom prst="rect">
                <a:avLst/>
              </a:prstGeom>
            </p:spPr>
          </p:pic>
          <p:pic>
            <p:nvPicPr>
              <p:cNvPr id="25" name="Picture 24" descr="HSC-01.png">
                <a:extLst>
                  <a:ext uri="{FF2B5EF4-FFF2-40B4-BE49-F238E27FC236}">
                    <a16:creationId xmlns:a16="http://schemas.microsoft.com/office/drawing/2014/main" id="{121A6C95-A6D4-4812-A7BA-48E79C4C205E}"/>
                  </a:ext>
                </a:extLst>
              </p:cNvPr>
              <p:cNvPicPr>
                <a:picLocks noChangeAspect="1"/>
              </p:cNvPicPr>
              <p:nvPr/>
            </p:nvPicPr>
            <p:blipFill rotWithShape="1">
              <a:blip r:embed="rId2"/>
              <a:srcRect l="6076" t="76311" r="90554" b="19264"/>
              <a:stretch/>
            </p:blipFill>
            <p:spPr>
              <a:xfrm>
                <a:off x="4109079" y="5141257"/>
                <a:ext cx="152400" cy="123557"/>
              </a:xfrm>
              <a:prstGeom prst="rect">
                <a:avLst/>
              </a:prstGeom>
            </p:spPr>
          </p:pic>
          <p:pic>
            <p:nvPicPr>
              <p:cNvPr id="26" name="Picture 25" descr="HSC-01.png">
                <a:extLst>
                  <a:ext uri="{FF2B5EF4-FFF2-40B4-BE49-F238E27FC236}">
                    <a16:creationId xmlns:a16="http://schemas.microsoft.com/office/drawing/2014/main" id="{25513F33-EA14-450F-89D1-6B41C4786434}"/>
                  </a:ext>
                </a:extLst>
              </p:cNvPr>
              <p:cNvPicPr>
                <a:picLocks noChangeAspect="1"/>
              </p:cNvPicPr>
              <p:nvPr/>
            </p:nvPicPr>
            <p:blipFill rotWithShape="1">
              <a:blip r:embed="rId2"/>
              <a:srcRect l="6076" t="76311" r="90554" b="19264"/>
              <a:stretch/>
            </p:blipFill>
            <p:spPr>
              <a:xfrm>
                <a:off x="4261479" y="5293657"/>
                <a:ext cx="152400" cy="123557"/>
              </a:xfrm>
              <a:prstGeom prst="rect">
                <a:avLst/>
              </a:prstGeom>
            </p:spPr>
          </p:pic>
          <p:pic>
            <p:nvPicPr>
              <p:cNvPr id="27" name="Picture 26" descr="HSC-01.png">
                <a:extLst>
                  <a:ext uri="{FF2B5EF4-FFF2-40B4-BE49-F238E27FC236}">
                    <a16:creationId xmlns:a16="http://schemas.microsoft.com/office/drawing/2014/main" id="{0EEBDB8B-B5F1-4DC5-92D0-DBDBA27127FA}"/>
                  </a:ext>
                </a:extLst>
              </p:cNvPr>
              <p:cNvPicPr>
                <a:picLocks noChangeAspect="1"/>
              </p:cNvPicPr>
              <p:nvPr/>
            </p:nvPicPr>
            <p:blipFill rotWithShape="1">
              <a:blip r:embed="rId2"/>
              <a:srcRect l="6076" t="76311" r="90554" b="19264"/>
              <a:stretch/>
            </p:blipFill>
            <p:spPr>
              <a:xfrm>
                <a:off x="4413879" y="5446057"/>
                <a:ext cx="152400" cy="123557"/>
              </a:xfrm>
              <a:prstGeom prst="rect">
                <a:avLst/>
              </a:prstGeom>
            </p:spPr>
          </p:pic>
          <p:pic>
            <p:nvPicPr>
              <p:cNvPr id="28" name="Picture 27" descr="HSC-01.png">
                <a:extLst>
                  <a:ext uri="{FF2B5EF4-FFF2-40B4-BE49-F238E27FC236}">
                    <a16:creationId xmlns:a16="http://schemas.microsoft.com/office/drawing/2014/main" id="{E33A1342-7B1D-479C-BBEA-118262A10CD8}"/>
                  </a:ext>
                </a:extLst>
              </p:cNvPr>
              <p:cNvPicPr>
                <a:picLocks noChangeAspect="1"/>
              </p:cNvPicPr>
              <p:nvPr/>
            </p:nvPicPr>
            <p:blipFill rotWithShape="1">
              <a:blip r:embed="rId2"/>
              <a:srcRect l="6076" t="76311" r="90554" b="19264"/>
              <a:stretch/>
            </p:blipFill>
            <p:spPr>
              <a:xfrm>
                <a:off x="4528179" y="5239371"/>
                <a:ext cx="152400" cy="123557"/>
              </a:xfrm>
              <a:prstGeom prst="rect">
                <a:avLst/>
              </a:prstGeom>
            </p:spPr>
          </p:pic>
          <p:pic>
            <p:nvPicPr>
              <p:cNvPr id="29" name="Picture 28" descr="HSC-01.png">
                <a:extLst>
                  <a:ext uri="{FF2B5EF4-FFF2-40B4-BE49-F238E27FC236}">
                    <a16:creationId xmlns:a16="http://schemas.microsoft.com/office/drawing/2014/main" id="{ACDF46FC-4239-43C8-946A-7CD1292C1850}"/>
                  </a:ext>
                </a:extLst>
              </p:cNvPr>
              <p:cNvPicPr>
                <a:picLocks noChangeAspect="1"/>
              </p:cNvPicPr>
              <p:nvPr/>
            </p:nvPicPr>
            <p:blipFill rotWithShape="1">
              <a:blip r:embed="rId2"/>
              <a:srcRect l="6076" t="76311" r="90554" b="19264"/>
              <a:stretch/>
            </p:blipFill>
            <p:spPr>
              <a:xfrm>
                <a:off x="4756779" y="5086971"/>
                <a:ext cx="152400" cy="123557"/>
              </a:xfrm>
              <a:prstGeom prst="rect">
                <a:avLst/>
              </a:prstGeom>
            </p:spPr>
          </p:pic>
          <p:pic>
            <p:nvPicPr>
              <p:cNvPr id="30" name="Picture 29" descr="HSC-01.png">
                <a:extLst>
                  <a:ext uri="{FF2B5EF4-FFF2-40B4-BE49-F238E27FC236}">
                    <a16:creationId xmlns:a16="http://schemas.microsoft.com/office/drawing/2014/main" id="{87FC34B2-65CD-446A-A3E9-02266EDEFCD8}"/>
                  </a:ext>
                </a:extLst>
              </p:cNvPr>
              <p:cNvPicPr>
                <a:picLocks noChangeAspect="1"/>
              </p:cNvPicPr>
              <p:nvPr/>
            </p:nvPicPr>
            <p:blipFill rotWithShape="1">
              <a:blip r:embed="rId2"/>
              <a:srcRect l="6076" t="76311" r="90554" b="19264"/>
              <a:stretch/>
            </p:blipFill>
            <p:spPr>
              <a:xfrm>
                <a:off x="3766179" y="5420614"/>
                <a:ext cx="152400" cy="123557"/>
              </a:xfrm>
              <a:prstGeom prst="rect">
                <a:avLst/>
              </a:prstGeom>
            </p:spPr>
          </p:pic>
          <p:pic>
            <p:nvPicPr>
              <p:cNvPr id="31" name="Picture 30" descr="HSC-01.png">
                <a:extLst>
                  <a:ext uri="{FF2B5EF4-FFF2-40B4-BE49-F238E27FC236}">
                    <a16:creationId xmlns:a16="http://schemas.microsoft.com/office/drawing/2014/main" id="{F97B7B0C-4F6D-4E0E-B91A-633C7D9045D2}"/>
                  </a:ext>
                </a:extLst>
              </p:cNvPr>
              <p:cNvPicPr>
                <a:picLocks noChangeAspect="1"/>
              </p:cNvPicPr>
              <p:nvPr/>
            </p:nvPicPr>
            <p:blipFill rotWithShape="1">
              <a:blip r:embed="rId2"/>
              <a:srcRect l="6076" t="76311" r="90554" b="19264"/>
              <a:stretch/>
            </p:blipFill>
            <p:spPr>
              <a:xfrm>
                <a:off x="5366379" y="5344414"/>
                <a:ext cx="152400" cy="123557"/>
              </a:xfrm>
              <a:prstGeom prst="rect">
                <a:avLst/>
              </a:prstGeom>
            </p:spPr>
          </p:pic>
          <p:pic>
            <p:nvPicPr>
              <p:cNvPr id="32" name="Picture 31" descr="HSC-01.png">
                <a:extLst>
                  <a:ext uri="{FF2B5EF4-FFF2-40B4-BE49-F238E27FC236}">
                    <a16:creationId xmlns:a16="http://schemas.microsoft.com/office/drawing/2014/main" id="{E85A0437-F6BE-473A-8B4C-B962A0D10092}"/>
                  </a:ext>
                </a:extLst>
              </p:cNvPr>
              <p:cNvPicPr>
                <a:picLocks noChangeAspect="1"/>
              </p:cNvPicPr>
              <p:nvPr/>
            </p:nvPicPr>
            <p:blipFill rotWithShape="1">
              <a:blip r:embed="rId2"/>
              <a:srcRect l="6076" t="76311" r="90554" b="19264"/>
              <a:stretch/>
            </p:blipFill>
            <p:spPr>
              <a:xfrm>
                <a:off x="3156579" y="5467971"/>
                <a:ext cx="152400" cy="123557"/>
              </a:xfrm>
              <a:prstGeom prst="rect">
                <a:avLst/>
              </a:prstGeom>
            </p:spPr>
          </p:pic>
          <p:pic>
            <p:nvPicPr>
              <p:cNvPr id="33" name="Picture 32" descr="HSC-01.png">
                <a:extLst>
                  <a:ext uri="{FF2B5EF4-FFF2-40B4-BE49-F238E27FC236}">
                    <a16:creationId xmlns:a16="http://schemas.microsoft.com/office/drawing/2014/main" id="{D0900E5F-104E-41DE-8CD4-9DDBDE79B601}"/>
                  </a:ext>
                </a:extLst>
              </p:cNvPr>
              <p:cNvPicPr>
                <a:picLocks noChangeAspect="1"/>
              </p:cNvPicPr>
              <p:nvPr/>
            </p:nvPicPr>
            <p:blipFill rotWithShape="1">
              <a:blip r:embed="rId2"/>
              <a:srcRect l="6076" t="76311" r="90554" b="19264"/>
              <a:stretch/>
            </p:blipFill>
            <p:spPr>
              <a:xfrm>
                <a:off x="2775579" y="5163171"/>
                <a:ext cx="152400" cy="123557"/>
              </a:xfrm>
              <a:prstGeom prst="rect">
                <a:avLst/>
              </a:prstGeom>
            </p:spPr>
          </p:pic>
          <p:pic>
            <p:nvPicPr>
              <p:cNvPr id="34" name="Picture 33" descr="HSC-01.png">
                <a:extLst>
                  <a:ext uri="{FF2B5EF4-FFF2-40B4-BE49-F238E27FC236}">
                    <a16:creationId xmlns:a16="http://schemas.microsoft.com/office/drawing/2014/main" id="{BBE18F0C-D7D5-4A6D-A1B7-AE7142FC810E}"/>
                  </a:ext>
                </a:extLst>
              </p:cNvPr>
              <p:cNvPicPr>
                <a:picLocks noChangeAspect="1"/>
              </p:cNvPicPr>
              <p:nvPr/>
            </p:nvPicPr>
            <p:blipFill rotWithShape="1">
              <a:blip r:embed="rId2"/>
              <a:srcRect l="12654" t="79514" r="83128" b="15023"/>
              <a:stretch/>
            </p:blipFill>
            <p:spPr>
              <a:xfrm>
                <a:off x="2661279" y="5491522"/>
                <a:ext cx="476250" cy="381000"/>
              </a:xfrm>
              <a:prstGeom prst="rect">
                <a:avLst/>
              </a:prstGeom>
            </p:spPr>
          </p:pic>
          <p:pic>
            <p:nvPicPr>
              <p:cNvPr id="35" name="Picture 34" descr="HSC-01.png">
                <a:extLst>
                  <a:ext uri="{FF2B5EF4-FFF2-40B4-BE49-F238E27FC236}">
                    <a16:creationId xmlns:a16="http://schemas.microsoft.com/office/drawing/2014/main" id="{C0D36AF6-F634-4865-98FF-43E317EA5496}"/>
                  </a:ext>
                </a:extLst>
              </p:cNvPr>
              <p:cNvPicPr>
                <a:picLocks noChangeAspect="1"/>
              </p:cNvPicPr>
              <p:nvPr/>
            </p:nvPicPr>
            <p:blipFill rotWithShape="1">
              <a:blip r:embed="rId2"/>
              <a:srcRect l="12654" t="79514" r="83128" b="15023"/>
              <a:stretch/>
            </p:blipFill>
            <p:spPr>
              <a:xfrm>
                <a:off x="3175629" y="5079824"/>
                <a:ext cx="476250" cy="381000"/>
              </a:xfrm>
              <a:prstGeom prst="rect">
                <a:avLst/>
              </a:prstGeom>
            </p:spPr>
          </p:pic>
          <p:pic>
            <p:nvPicPr>
              <p:cNvPr id="36" name="Picture 35" descr="HSC-01.png">
                <a:extLst>
                  <a:ext uri="{FF2B5EF4-FFF2-40B4-BE49-F238E27FC236}">
                    <a16:creationId xmlns:a16="http://schemas.microsoft.com/office/drawing/2014/main" id="{A5C00351-3172-490C-BC45-F44F62E97586}"/>
                  </a:ext>
                </a:extLst>
              </p:cNvPr>
              <p:cNvPicPr>
                <a:picLocks noChangeAspect="1"/>
              </p:cNvPicPr>
              <p:nvPr/>
            </p:nvPicPr>
            <p:blipFill rotWithShape="1">
              <a:blip r:embed="rId2"/>
              <a:srcRect l="12654" t="79514" r="83128" b="15023"/>
              <a:stretch/>
            </p:blipFill>
            <p:spPr>
              <a:xfrm>
                <a:off x="5728329" y="5175074"/>
                <a:ext cx="476250" cy="381000"/>
              </a:xfrm>
              <a:prstGeom prst="rect">
                <a:avLst/>
              </a:prstGeom>
            </p:spPr>
          </p:pic>
          <p:pic>
            <p:nvPicPr>
              <p:cNvPr id="37" name="Picture 36" descr="HSC-01.png">
                <a:extLst>
                  <a:ext uri="{FF2B5EF4-FFF2-40B4-BE49-F238E27FC236}">
                    <a16:creationId xmlns:a16="http://schemas.microsoft.com/office/drawing/2014/main" id="{B97CE804-ABC1-4E4B-9A68-6A2A29830FDE}"/>
                  </a:ext>
                </a:extLst>
              </p:cNvPr>
              <p:cNvPicPr>
                <a:picLocks noChangeAspect="1"/>
              </p:cNvPicPr>
              <p:nvPr/>
            </p:nvPicPr>
            <p:blipFill rotWithShape="1">
              <a:blip r:embed="rId2"/>
              <a:srcRect l="12654" t="79514" r="83128" b="15023"/>
              <a:stretch/>
            </p:blipFill>
            <p:spPr>
              <a:xfrm>
                <a:off x="3299454" y="5544171"/>
                <a:ext cx="476250" cy="381000"/>
              </a:xfrm>
              <a:prstGeom prst="rect">
                <a:avLst/>
              </a:prstGeom>
            </p:spPr>
          </p:pic>
          <p:pic>
            <p:nvPicPr>
              <p:cNvPr id="38" name="Picture 37" descr="HSC-01.png">
                <a:extLst>
                  <a:ext uri="{FF2B5EF4-FFF2-40B4-BE49-F238E27FC236}">
                    <a16:creationId xmlns:a16="http://schemas.microsoft.com/office/drawing/2014/main" id="{119817AA-C5FF-408E-B4C6-8FC2D5CFB0DD}"/>
                  </a:ext>
                </a:extLst>
              </p:cNvPr>
              <p:cNvPicPr>
                <a:picLocks noChangeAspect="1"/>
              </p:cNvPicPr>
              <p:nvPr/>
            </p:nvPicPr>
            <p:blipFill rotWithShape="1">
              <a:blip r:embed="rId2"/>
              <a:srcRect l="12654" t="79514" r="83128" b="15023"/>
              <a:stretch/>
            </p:blipFill>
            <p:spPr>
              <a:xfrm>
                <a:off x="4716774" y="5519829"/>
                <a:ext cx="476250" cy="381000"/>
              </a:xfrm>
              <a:prstGeom prst="rect">
                <a:avLst/>
              </a:prstGeom>
            </p:spPr>
          </p:pic>
          <p:sp>
            <p:nvSpPr>
              <p:cNvPr id="39" name="Freeform: Shape 75">
                <a:extLst>
                  <a:ext uri="{FF2B5EF4-FFF2-40B4-BE49-F238E27FC236}">
                    <a16:creationId xmlns:a16="http://schemas.microsoft.com/office/drawing/2014/main" id="{DF6B1063-41E0-4F14-B2A5-C14DC589BC49}"/>
                  </a:ext>
                </a:extLst>
              </p:cNvPr>
              <p:cNvSpPr/>
              <p:nvPr/>
            </p:nvSpPr>
            <p:spPr>
              <a:xfrm>
                <a:off x="4128129" y="5125071"/>
                <a:ext cx="314325" cy="371475"/>
              </a:xfrm>
              <a:custGeom>
                <a:avLst/>
                <a:gdLst>
                  <a:gd name="connsiteX0" fmla="*/ 314325 w 314325"/>
                  <a:gd name="connsiteY0" fmla="*/ 371475 h 371475"/>
                  <a:gd name="connsiteX1" fmla="*/ 228600 w 314325"/>
                  <a:gd name="connsiteY1" fmla="*/ 266700 h 371475"/>
                  <a:gd name="connsiteX2" fmla="*/ 57150 w 314325"/>
                  <a:gd name="connsiteY2" fmla="*/ 114300 h 371475"/>
                  <a:gd name="connsiteX3" fmla="*/ 0 w 314325"/>
                  <a:gd name="connsiteY3" fmla="*/ 0 h 371475"/>
                </a:gdLst>
                <a:ahLst/>
                <a:cxnLst>
                  <a:cxn ang="0">
                    <a:pos x="connsiteX0" y="connsiteY0"/>
                  </a:cxn>
                  <a:cxn ang="0">
                    <a:pos x="connsiteX1" y="connsiteY1"/>
                  </a:cxn>
                  <a:cxn ang="0">
                    <a:pos x="connsiteX2" y="connsiteY2"/>
                  </a:cxn>
                  <a:cxn ang="0">
                    <a:pos x="connsiteX3" y="connsiteY3"/>
                  </a:cxn>
                </a:cxnLst>
                <a:rect l="l" t="t" r="r" b="b"/>
                <a:pathLst>
                  <a:path w="314325" h="371475">
                    <a:moveTo>
                      <a:pt x="314325" y="371475"/>
                    </a:moveTo>
                    <a:cubicBezTo>
                      <a:pt x="292893" y="340518"/>
                      <a:pt x="271462" y="309562"/>
                      <a:pt x="228600" y="266700"/>
                    </a:cubicBezTo>
                    <a:cubicBezTo>
                      <a:pt x="185738" y="223838"/>
                      <a:pt x="95250" y="158750"/>
                      <a:pt x="57150" y="114300"/>
                    </a:cubicBezTo>
                    <a:cubicBezTo>
                      <a:pt x="19050" y="69850"/>
                      <a:pt x="9525" y="34925"/>
                      <a:pt x="0" y="0"/>
                    </a:cubicBezTo>
                  </a:path>
                </a:pathLst>
              </a:custGeom>
              <a:noFill/>
              <a:ln w="12700" cap="sq" cmpd="sng" algn="ctr">
                <a:solidFill>
                  <a:srgbClr val="EC9A1E">
                    <a:lumMod val="60000"/>
                    <a:lumOff val="40000"/>
                  </a:srgbClr>
                </a:solidFill>
                <a:prstDash val="solid"/>
              </a:ln>
              <a:effectLst/>
            </p:spPr>
            <p:txBody>
              <a:bodyPr rtlCol="0" anchor="ctr"/>
              <a:lstStyle/>
              <a:p>
                <a:pPr algn="ctr">
                  <a:defRPr/>
                </a:pPr>
                <a:endParaRPr lang="en-GB" kern="0" dirty="0">
                  <a:solidFill>
                    <a:srgbClr val="FFFFFF"/>
                  </a:solidFill>
                  <a:latin typeface="Arial"/>
                </a:endParaRPr>
              </a:p>
            </p:txBody>
          </p:sp>
          <p:sp>
            <p:nvSpPr>
              <p:cNvPr id="40" name="Freeform: Shape 76">
                <a:extLst>
                  <a:ext uri="{FF2B5EF4-FFF2-40B4-BE49-F238E27FC236}">
                    <a16:creationId xmlns:a16="http://schemas.microsoft.com/office/drawing/2014/main" id="{FB919AC8-A060-4219-9300-E70E5D267E53}"/>
                  </a:ext>
                </a:extLst>
              </p:cNvPr>
              <p:cNvSpPr/>
              <p:nvPr/>
            </p:nvSpPr>
            <p:spPr>
              <a:xfrm>
                <a:off x="4448165" y="5029821"/>
                <a:ext cx="413389" cy="438150"/>
              </a:xfrm>
              <a:custGeom>
                <a:avLst/>
                <a:gdLst>
                  <a:gd name="connsiteX0" fmla="*/ 60964 w 413389"/>
                  <a:gd name="connsiteY0" fmla="*/ 438150 h 438150"/>
                  <a:gd name="connsiteX1" fmla="*/ 3814 w 413389"/>
                  <a:gd name="connsiteY1" fmla="*/ 314325 h 438150"/>
                  <a:gd name="connsiteX2" fmla="*/ 156214 w 413389"/>
                  <a:gd name="connsiteY2" fmla="*/ 276225 h 438150"/>
                  <a:gd name="connsiteX3" fmla="*/ 318139 w 413389"/>
                  <a:gd name="connsiteY3" fmla="*/ 123825 h 438150"/>
                  <a:gd name="connsiteX4" fmla="*/ 413389 w 413389"/>
                  <a:gd name="connsiteY4" fmla="*/ 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389" h="438150">
                    <a:moveTo>
                      <a:pt x="60964" y="438150"/>
                    </a:moveTo>
                    <a:cubicBezTo>
                      <a:pt x="24451" y="389731"/>
                      <a:pt x="-12061" y="341312"/>
                      <a:pt x="3814" y="314325"/>
                    </a:cubicBezTo>
                    <a:cubicBezTo>
                      <a:pt x="19689" y="287337"/>
                      <a:pt x="103827" y="307975"/>
                      <a:pt x="156214" y="276225"/>
                    </a:cubicBezTo>
                    <a:cubicBezTo>
                      <a:pt x="208601" y="244475"/>
                      <a:pt x="275277" y="169862"/>
                      <a:pt x="318139" y="123825"/>
                    </a:cubicBezTo>
                    <a:cubicBezTo>
                      <a:pt x="361001" y="77788"/>
                      <a:pt x="387195" y="38894"/>
                      <a:pt x="413389" y="0"/>
                    </a:cubicBezTo>
                  </a:path>
                </a:pathLst>
              </a:custGeom>
              <a:noFill/>
              <a:ln w="12700" cap="sq" cmpd="sng" algn="ctr">
                <a:solidFill>
                  <a:srgbClr val="EC9A1E">
                    <a:lumMod val="60000"/>
                    <a:lumOff val="40000"/>
                  </a:srgbClr>
                </a:solidFill>
                <a:prstDash val="solid"/>
              </a:ln>
              <a:effectLst/>
            </p:spPr>
            <p:txBody>
              <a:bodyPr rtlCol="0" anchor="ctr"/>
              <a:lstStyle/>
              <a:p>
                <a:pPr algn="ctr">
                  <a:defRPr/>
                </a:pPr>
                <a:endParaRPr lang="en-GB" kern="0" dirty="0">
                  <a:solidFill>
                    <a:srgbClr val="FFFFFF"/>
                  </a:solidFill>
                  <a:latin typeface="Arial"/>
                </a:endParaRPr>
              </a:p>
            </p:txBody>
          </p:sp>
          <p:sp>
            <p:nvSpPr>
              <p:cNvPr id="41" name="Freeform: Shape 77">
                <a:extLst>
                  <a:ext uri="{FF2B5EF4-FFF2-40B4-BE49-F238E27FC236}">
                    <a16:creationId xmlns:a16="http://schemas.microsoft.com/office/drawing/2014/main" id="{F4227D42-B47A-46B5-A2EC-8E3339F94F3E}"/>
                  </a:ext>
                </a:extLst>
              </p:cNvPr>
              <p:cNvSpPr/>
              <p:nvPr/>
            </p:nvSpPr>
            <p:spPr>
              <a:xfrm>
                <a:off x="4303618" y="5086971"/>
                <a:ext cx="157886" cy="295275"/>
              </a:xfrm>
              <a:custGeom>
                <a:avLst/>
                <a:gdLst>
                  <a:gd name="connsiteX0" fmla="*/ 157886 w 157886"/>
                  <a:gd name="connsiteY0" fmla="*/ 295275 h 295275"/>
                  <a:gd name="connsiteX1" fmla="*/ 5486 w 157886"/>
                  <a:gd name="connsiteY1" fmla="*/ 247650 h 295275"/>
                  <a:gd name="connsiteX2" fmla="*/ 43586 w 157886"/>
                  <a:gd name="connsiteY2" fmla="*/ 47625 h 295275"/>
                  <a:gd name="connsiteX3" fmla="*/ 138836 w 157886"/>
                  <a:gd name="connsiteY3" fmla="*/ 0 h 295275"/>
                </a:gdLst>
                <a:ahLst/>
                <a:cxnLst>
                  <a:cxn ang="0">
                    <a:pos x="connsiteX0" y="connsiteY0"/>
                  </a:cxn>
                  <a:cxn ang="0">
                    <a:pos x="connsiteX1" y="connsiteY1"/>
                  </a:cxn>
                  <a:cxn ang="0">
                    <a:pos x="connsiteX2" y="connsiteY2"/>
                  </a:cxn>
                  <a:cxn ang="0">
                    <a:pos x="connsiteX3" y="connsiteY3"/>
                  </a:cxn>
                </a:cxnLst>
                <a:rect l="l" t="t" r="r" b="b"/>
                <a:pathLst>
                  <a:path w="157886" h="295275">
                    <a:moveTo>
                      <a:pt x="157886" y="295275"/>
                    </a:moveTo>
                    <a:cubicBezTo>
                      <a:pt x="91211" y="292100"/>
                      <a:pt x="24536" y="288925"/>
                      <a:pt x="5486" y="247650"/>
                    </a:cubicBezTo>
                    <a:cubicBezTo>
                      <a:pt x="-13564" y="206375"/>
                      <a:pt x="21361" y="88900"/>
                      <a:pt x="43586" y="47625"/>
                    </a:cubicBezTo>
                    <a:cubicBezTo>
                      <a:pt x="65811" y="6350"/>
                      <a:pt x="102323" y="3175"/>
                      <a:pt x="138836" y="0"/>
                    </a:cubicBezTo>
                  </a:path>
                </a:pathLst>
              </a:custGeom>
              <a:noFill/>
              <a:ln w="12700" cap="sq" cmpd="sng" algn="ctr">
                <a:solidFill>
                  <a:srgbClr val="EC9A1E">
                    <a:lumMod val="60000"/>
                    <a:lumOff val="40000"/>
                  </a:srgbClr>
                </a:solidFill>
                <a:prstDash val="solid"/>
              </a:ln>
              <a:effectLst/>
            </p:spPr>
            <p:txBody>
              <a:bodyPr rtlCol="0" anchor="ctr"/>
              <a:lstStyle/>
              <a:p>
                <a:pPr algn="ctr">
                  <a:defRPr/>
                </a:pPr>
                <a:endParaRPr lang="en-GB" kern="0" dirty="0">
                  <a:solidFill>
                    <a:srgbClr val="FFFFFF"/>
                  </a:solidFill>
                  <a:latin typeface="Arial"/>
                </a:endParaRPr>
              </a:p>
            </p:txBody>
          </p:sp>
          <p:sp>
            <p:nvSpPr>
              <p:cNvPr id="42" name="Freeform: Shape 78">
                <a:extLst>
                  <a:ext uri="{FF2B5EF4-FFF2-40B4-BE49-F238E27FC236}">
                    <a16:creationId xmlns:a16="http://schemas.microsoft.com/office/drawing/2014/main" id="{B1D14F02-B864-4D1E-9C41-8B491E5D9269}"/>
                  </a:ext>
                </a:extLst>
              </p:cNvPr>
              <p:cNvSpPr/>
              <p:nvPr/>
            </p:nvSpPr>
            <p:spPr>
              <a:xfrm>
                <a:off x="4547229" y="5039346"/>
                <a:ext cx="152400" cy="361950"/>
              </a:xfrm>
              <a:custGeom>
                <a:avLst/>
                <a:gdLst>
                  <a:gd name="connsiteX0" fmla="*/ 0 w 152400"/>
                  <a:gd name="connsiteY0" fmla="*/ 0 h 361950"/>
                  <a:gd name="connsiteX1" fmla="*/ 85725 w 152400"/>
                  <a:gd name="connsiteY1" fmla="*/ 114300 h 361950"/>
                  <a:gd name="connsiteX2" fmla="*/ 95250 w 152400"/>
                  <a:gd name="connsiteY2" fmla="*/ 276225 h 361950"/>
                  <a:gd name="connsiteX3" fmla="*/ 152400 w 152400"/>
                  <a:gd name="connsiteY3" fmla="*/ 361950 h 361950"/>
                </a:gdLst>
                <a:ahLst/>
                <a:cxnLst>
                  <a:cxn ang="0">
                    <a:pos x="connsiteX0" y="connsiteY0"/>
                  </a:cxn>
                  <a:cxn ang="0">
                    <a:pos x="connsiteX1" y="connsiteY1"/>
                  </a:cxn>
                  <a:cxn ang="0">
                    <a:pos x="connsiteX2" y="connsiteY2"/>
                  </a:cxn>
                  <a:cxn ang="0">
                    <a:pos x="connsiteX3" y="connsiteY3"/>
                  </a:cxn>
                </a:cxnLst>
                <a:rect l="l" t="t" r="r" b="b"/>
                <a:pathLst>
                  <a:path w="152400" h="361950">
                    <a:moveTo>
                      <a:pt x="0" y="0"/>
                    </a:moveTo>
                    <a:cubicBezTo>
                      <a:pt x="34925" y="34131"/>
                      <a:pt x="69850" y="68263"/>
                      <a:pt x="85725" y="114300"/>
                    </a:cubicBezTo>
                    <a:cubicBezTo>
                      <a:pt x="101600" y="160338"/>
                      <a:pt x="84138" y="234950"/>
                      <a:pt x="95250" y="276225"/>
                    </a:cubicBezTo>
                    <a:cubicBezTo>
                      <a:pt x="106362" y="317500"/>
                      <a:pt x="129381" y="339725"/>
                      <a:pt x="152400" y="361950"/>
                    </a:cubicBezTo>
                  </a:path>
                </a:pathLst>
              </a:custGeom>
              <a:noFill/>
              <a:ln w="12700" cap="sq" cmpd="sng" algn="ctr">
                <a:solidFill>
                  <a:srgbClr val="EC9A1E">
                    <a:lumMod val="60000"/>
                    <a:lumOff val="40000"/>
                  </a:srgbClr>
                </a:solidFill>
                <a:prstDash val="solid"/>
              </a:ln>
              <a:effectLst/>
            </p:spPr>
            <p:txBody>
              <a:bodyPr rtlCol="0" anchor="ctr"/>
              <a:lstStyle/>
              <a:p>
                <a:pPr algn="ctr">
                  <a:defRPr/>
                </a:pPr>
                <a:endParaRPr lang="en-GB" kern="0" dirty="0">
                  <a:solidFill>
                    <a:srgbClr val="FFFFFF"/>
                  </a:solidFill>
                  <a:latin typeface="Arial"/>
                </a:endParaRPr>
              </a:p>
            </p:txBody>
          </p:sp>
          <p:sp>
            <p:nvSpPr>
              <p:cNvPr id="43" name="Freeform: Shape 79">
                <a:extLst>
                  <a:ext uri="{FF2B5EF4-FFF2-40B4-BE49-F238E27FC236}">
                    <a16:creationId xmlns:a16="http://schemas.microsoft.com/office/drawing/2014/main" id="{FC3B4F77-60E2-4E1B-9BC5-AB936AEE0EDE}"/>
                  </a:ext>
                </a:extLst>
              </p:cNvPr>
              <p:cNvSpPr/>
              <p:nvPr/>
            </p:nvSpPr>
            <p:spPr>
              <a:xfrm>
                <a:off x="4147179" y="5163171"/>
                <a:ext cx="756285" cy="371153"/>
              </a:xfrm>
              <a:custGeom>
                <a:avLst/>
                <a:gdLst>
                  <a:gd name="connsiteX0" fmla="*/ 0 w 800100"/>
                  <a:gd name="connsiteY0" fmla="*/ 343101 h 343101"/>
                  <a:gd name="connsiteX1" fmla="*/ 95250 w 800100"/>
                  <a:gd name="connsiteY1" fmla="*/ 200226 h 343101"/>
                  <a:gd name="connsiteX2" fmla="*/ 180975 w 800100"/>
                  <a:gd name="connsiteY2" fmla="*/ 162126 h 343101"/>
                  <a:gd name="connsiteX3" fmla="*/ 495300 w 800100"/>
                  <a:gd name="connsiteY3" fmla="*/ 85926 h 343101"/>
                  <a:gd name="connsiteX4" fmla="*/ 695325 w 800100"/>
                  <a:gd name="connsiteY4" fmla="*/ 201 h 343101"/>
                  <a:gd name="connsiteX5" fmla="*/ 800100 w 800100"/>
                  <a:gd name="connsiteY5" fmla="*/ 66876 h 34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343101">
                    <a:moveTo>
                      <a:pt x="0" y="343101"/>
                    </a:moveTo>
                    <a:cubicBezTo>
                      <a:pt x="32544" y="286744"/>
                      <a:pt x="65088" y="230388"/>
                      <a:pt x="95250" y="200226"/>
                    </a:cubicBezTo>
                    <a:cubicBezTo>
                      <a:pt x="125412" y="170064"/>
                      <a:pt x="114300" y="181176"/>
                      <a:pt x="180975" y="162126"/>
                    </a:cubicBezTo>
                    <a:cubicBezTo>
                      <a:pt x="247650" y="143076"/>
                      <a:pt x="409575" y="112913"/>
                      <a:pt x="495300" y="85926"/>
                    </a:cubicBezTo>
                    <a:cubicBezTo>
                      <a:pt x="581025" y="58938"/>
                      <a:pt x="644525" y="3376"/>
                      <a:pt x="695325" y="201"/>
                    </a:cubicBezTo>
                    <a:cubicBezTo>
                      <a:pt x="746125" y="-2974"/>
                      <a:pt x="773112" y="31951"/>
                      <a:pt x="800100" y="66876"/>
                    </a:cubicBezTo>
                  </a:path>
                </a:pathLst>
              </a:custGeom>
              <a:noFill/>
              <a:ln w="12700" cap="sq" cmpd="sng" algn="ctr">
                <a:solidFill>
                  <a:srgbClr val="EC9A1E">
                    <a:lumMod val="60000"/>
                    <a:lumOff val="40000"/>
                  </a:srgbClr>
                </a:solidFill>
                <a:prstDash val="solid"/>
              </a:ln>
              <a:effectLst/>
            </p:spPr>
            <p:txBody>
              <a:bodyPr rtlCol="0" anchor="ctr"/>
              <a:lstStyle/>
              <a:p>
                <a:pPr algn="ctr">
                  <a:defRPr/>
                </a:pPr>
                <a:endParaRPr lang="en-GB" kern="0" dirty="0">
                  <a:solidFill>
                    <a:srgbClr val="FFFFFF"/>
                  </a:solidFill>
                  <a:latin typeface="Arial"/>
                </a:endParaRPr>
              </a:p>
            </p:txBody>
          </p:sp>
          <p:sp>
            <p:nvSpPr>
              <p:cNvPr id="44" name="Freeform: Shape 80">
                <a:extLst>
                  <a:ext uri="{FF2B5EF4-FFF2-40B4-BE49-F238E27FC236}">
                    <a16:creationId xmlns:a16="http://schemas.microsoft.com/office/drawing/2014/main" id="{1BC8090D-88CC-468C-BB65-2E869461B9CA}"/>
                  </a:ext>
                </a:extLst>
              </p:cNvPr>
              <p:cNvSpPr/>
              <p:nvPr/>
            </p:nvSpPr>
            <p:spPr>
              <a:xfrm>
                <a:off x="4121714" y="5001246"/>
                <a:ext cx="73090" cy="190500"/>
              </a:xfrm>
              <a:custGeom>
                <a:avLst/>
                <a:gdLst>
                  <a:gd name="connsiteX0" fmla="*/ 73090 w 73090"/>
                  <a:gd name="connsiteY0" fmla="*/ 0 h 190500"/>
                  <a:gd name="connsiteX1" fmla="*/ 6415 w 73090"/>
                  <a:gd name="connsiteY1" fmla="*/ 85725 h 190500"/>
                  <a:gd name="connsiteX2" fmla="*/ 6415 w 73090"/>
                  <a:gd name="connsiteY2" fmla="*/ 190500 h 190500"/>
                </a:gdLst>
                <a:ahLst/>
                <a:cxnLst>
                  <a:cxn ang="0">
                    <a:pos x="connsiteX0" y="connsiteY0"/>
                  </a:cxn>
                  <a:cxn ang="0">
                    <a:pos x="connsiteX1" y="connsiteY1"/>
                  </a:cxn>
                  <a:cxn ang="0">
                    <a:pos x="connsiteX2" y="connsiteY2"/>
                  </a:cxn>
                </a:cxnLst>
                <a:rect l="l" t="t" r="r" b="b"/>
                <a:pathLst>
                  <a:path w="73090" h="190500">
                    <a:moveTo>
                      <a:pt x="73090" y="0"/>
                    </a:moveTo>
                    <a:cubicBezTo>
                      <a:pt x="45308" y="26987"/>
                      <a:pt x="17527" y="53975"/>
                      <a:pt x="6415" y="85725"/>
                    </a:cubicBezTo>
                    <a:cubicBezTo>
                      <a:pt x="-4697" y="117475"/>
                      <a:pt x="859" y="153987"/>
                      <a:pt x="6415" y="190500"/>
                    </a:cubicBezTo>
                  </a:path>
                </a:pathLst>
              </a:custGeom>
              <a:noFill/>
              <a:ln w="12700" cap="sq" cmpd="sng" algn="ctr">
                <a:solidFill>
                  <a:srgbClr val="EC9A1E">
                    <a:lumMod val="60000"/>
                    <a:lumOff val="40000"/>
                  </a:srgbClr>
                </a:solidFill>
                <a:prstDash val="solid"/>
              </a:ln>
              <a:effectLst/>
            </p:spPr>
            <p:txBody>
              <a:bodyPr rtlCol="0" anchor="ctr"/>
              <a:lstStyle/>
              <a:p>
                <a:pPr algn="ctr">
                  <a:defRPr/>
                </a:pPr>
                <a:endParaRPr lang="en-GB" kern="0" dirty="0">
                  <a:solidFill>
                    <a:srgbClr val="FFFFFF"/>
                  </a:solidFill>
                  <a:latin typeface="Arial"/>
                </a:endParaRPr>
              </a:p>
            </p:txBody>
          </p:sp>
          <p:sp>
            <p:nvSpPr>
              <p:cNvPr id="45" name="Freeform: Shape 81">
                <a:extLst>
                  <a:ext uri="{FF2B5EF4-FFF2-40B4-BE49-F238E27FC236}">
                    <a16:creationId xmlns:a16="http://schemas.microsoft.com/office/drawing/2014/main" id="{4D0DC43B-1F31-48CF-8D89-501105EA3BF9}"/>
                  </a:ext>
                </a:extLst>
              </p:cNvPr>
              <p:cNvSpPr/>
              <p:nvPr/>
            </p:nvSpPr>
            <p:spPr>
              <a:xfrm>
                <a:off x="4194804" y="5152456"/>
                <a:ext cx="750042" cy="305990"/>
              </a:xfrm>
              <a:custGeom>
                <a:avLst/>
                <a:gdLst>
                  <a:gd name="connsiteX0" fmla="*/ 0 w 750042"/>
                  <a:gd name="connsiteY0" fmla="*/ 58340 h 305990"/>
                  <a:gd name="connsiteX1" fmla="*/ 133350 w 750042"/>
                  <a:gd name="connsiteY1" fmla="*/ 1190 h 305990"/>
                  <a:gd name="connsiteX2" fmla="*/ 247650 w 750042"/>
                  <a:gd name="connsiteY2" fmla="*/ 29765 h 305990"/>
                  <a:gd name="connsiteX3" fmla="*/ 409575 w 750042"/>
                  <a:gd name="connsiteY3" fmla="*/ 144065 h 305990"/>
                  <a:gd name="connsiteX4" fmla="*/ 542925 w 750042"/>
                  <a:gd name="connsiteY4" fmla="*/ 305990 h 305990"/>
                  <a:gd name="connsiteX5" fmla="*/ 742950 w 750042"/>
                  <a:gd name="connsiteY5" fmla="*/ 144065 h 305990"/>
                  <a:gd name="connsiteX6" fmla="*/ 685800 w 750042"/>
                  <a:gd name="connsiteY6" fmla="*/ 39290 h 30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42" h="305990">
                    <a:moveTo>
                      <a:pt x="0" y="58340"/>
                    </a:moveTo>
                    <a:cubicBezTo>
                      <a:pt x="46037" y="32146"/>
                      <a:pt x="92075" y="5952"/>
                      <a:pt x="133350" y="1190"/>
                    </a:cubicBezTo>
                    <a:cubicBezTo>
                      <a:pt x="174625" y="-3572"/>
                      <a:pt x="201613" y="5952"/>
                      <a:pt x="247650" y="29765"/>
                    </a:cubicBezTo>
                    <a:cubicBezTo>
                      <a:pt x="293688" y="53577"/>
                      <a:pt x="360362" y="98027"/>
                      <a:pt x="409575" y="144065"/>
                    </a:cubicBezTo>
                    <a:cubicBezTo>
                      <a:pt x="458788" y="190103"/>
                      <a:pt x="487363" y="305990"/>
                      <a:pt x="542925" y="305990"/>
                    </a:cubicBezTo>
                    <a:cubicBezTo>
                      <a:pt x="598487" y="305990"/>
                      <a:pt x="719138" y="188515"/>
                      <a:pt x="742950" y="144065"/>
                    </a:cubicBezTo>
                    <a:cubicBezTo>
                      <a:pt x="766762" y="99615"/>
                      <a:pt x="726281" y="69452"/>
                      <a:pt x="685800" y="39290"/>
                    </a:cubicBezTo>
                  </a:path>
                </a:pathLst>
              </a:custGeom>
              <a:noFill/>
              <a:ln w="12700" cap="sq" cmpd="sng" algn="ctr">
                <a:solidFill>
                  <a:srgbClr val="EC9A1E">
                    <a:lumMod val="60000"/>
                    <a:lumOff val="40000"/>
                  </a:srgbClr>
                </a:solidFill>
                <a:prstDash val="solid"/>
              </a:ln>
              <a:effectLst/>
            </p:spPr>
            <p:txBody>
              <a:bodyPr rtlCol="0" anchor="ctr"/>
              <a:lstStyle/>
              <a:p>
                <a:pPr algn="ctr">
                  <a:defRPr/>
                </a:pPr>
                <a:endParaRPr lang="en-GB" kern="0" dirty="0">
                  <a:solidFill>
                    <a:srgbClr val="FFFFFF"/>
                  </a:solidFill>
                  <a:latin typeface="Arial"/>
                </a:endParaRPr>
              </a:p>
            </p:txBody>
          </p:sp>
          <p:cxnSp>
            <p:nvCxnSpPr>
              <p:cNvPr id="46" name="Straight Connector 45">
                <a:extLst>
                  <a:ext uri="{FF2B5EF4-FFF2-40B4-BE49-F238E27FC236}">
                    <a16:creationId xmlns:a16="http://schemas.microsoft.com/office/drawing/2014/main" id="{0C93CA5D-3709-43EA-A1AD-219CBCBDBBB7}"/>
                  </a:ext>
                </a:extLst>
              </p:cNvPr>
              <p:cNvCxnSpPr/>
              <p:nvPr/>
            </p:nvCxnSpPr>
            <p:spPr>
              <a:xfrm>
                <a:off x="5942451" y="4705971"/>
                <a:ext cx="0" cy="457200"/>
              </a:xfrm>
              <a:prstGeom prst="line">
                <a:avLst/>
              </a:prstGeom>
              <a:noFill/>
              <a:ln w="12700" cap="sq" cmpd="sng" algn="ctr">
                <a:solidFill>
                  <a:srgbClr val="000000"/>
                </a:solidFill>
                <a:prstDash val="solid"/>
              </a:ln>
              <a:effectLst/>
            </p:spPr>
          </p:cxnSp>
          <p:sp>
            <p:nvSpPr>
              <p:cNvPr id="47" name="TextBox 46">
                <a:extLst>
                  <a:ext uri="{FF2B5EF4-FFF2-40B4-BE49-F238E27FC236}">
                    <a16:creationId xmlns:a16="http://schemas.microsoft.com/office/drawing/2014/main" id="{7405D6B5-FA04-412E-B69C-C258D8FBF00A}"/>
                  </a:ext>
                </a:extLst>
              </p:cNvPr>
              <p:cNvSpPr txBox="1"/>
              <p:nvPr/>
            </p:nvSpPr>
            <p:spPr>
              <a:xfrm>
                <a:off x="5349615" y="4401171"/>
                <a:ext cx="1185672" cy="307777"/>
              </a:xfrm>
              <a:prstGeom prst="rect">
                <a:avLst/>
              </a:prstGeom>
              <a:noFill/>
            </p:spPr>
            <p:txBody>
              <a:bodyPr wrap="square" rtlCol="0">
                <a:spAutoFit/>
              </a:bodyPr>
              <a:lstStyle/>
              <a:p>
                <a:pPr algn="ctr">
                  <a:defRPr/>
                </a:pPr>
                <a:r>
                  <a:rPr lang="fy-NL" sz="1400" kern="0" dirty="0">
                    <a:solidFill>
                      <a:srgbClr val="000000"/>
                    </a:solidFill>
                    <a:latin typeface="Arial"/>
                  </a:rPr>
                  <a:t>Erythrocyte</a:t>
                </a:r>
                <a:endParaRPr lang="en-GB" sz="1400" kern="0" dirty="0">
                  <a:solidFill>
                    <a:srgbClr val="000000"/>
                  </a:solidFill>
                  <a:latin typeface="Arial"/>
                </a:endParaRPr>
              </a:p>
            </p:txBody>
          </p:sp>
          <p:sp>
            <p:nvSpPr>
              <p:cNvPr id="48" name="TextBox 47">
                <a:extLst>
                  <a:ext uri="{FF2B5EF4-FFF2-40B4-BE49-F238E27FC236}">
                    <a16:creationId xmlns:a16="http://schemas.microsoft.com/office/drawing/2014/main" id="{D9EAA113-8A9C-4CCF-A759-B6A93467E8C1}"/>
                  </a:ext>
                </a:extLst>
              </p:cNvPr>
              <p:cNvSpPr txBox="1"/>
              <p:nvPr/>
            </p:nvSpPr>
            <p:spPr>
              <a:xfrm>
                <a:off x="3249162" y="6229971"/>
                <a:ext cx="1185672" cy="307777"/>
              </a:xfrm>
              <a:prstGeom prst="rect">
                <a:avLst/>
              </a:prstGeom>
              <a:noFill/>
            </p:spPr>
            <p:txBody>
              <a:bodyPr wrap="square" rtlCol="0">
                <a:spAutoFit/>
              </a:bodyPr>
              <a:lstStyle/>
              <a:p>
                <a:pPr algn="ctr">
                  <a:defRPr/>
                </a:pPr>
                <a:r>
                  <a:rPr lang="fy-NL" sz="1400" kern="0" dirty="0">
                    <a:solidFill>
                      <a:srgbClr val="000000"/>
                    </a:solidFill>
                    <a:latin typeface="Arial"/>
                  </a:rPr>
                  <a:t>Platelet</a:t>
                </a:r>
                <a:endParaRPr lang="en-GB" sz="1400" kern="0" dirty="0">
                  <a:solidFill>
                    <a:srgbClr val="000000"/>
                  </a:solidFill>
                  <a:latin typeface="Arial"/>
                </a:endParaRPr>
              </a:p>
            </p:txBody>
          </p:sp>
          <p:cxnSp>
            <p:nvCxnSpPr>
              <p:cNvPr id="49" name="Straight Connector 48">
                <a:extLst>
                  <a:ext uri="{FF2B5EF4-FFF2-40B4-BE49-F238E27FC236}">
                    <a16:creationId xmlns:a16="http://schemas.microsoft.com/office/drawing/2014/main" id="{83187AB8-8E67-4B83-A5CE-596ABC5F514A}"/>
                  </a:ext>
                </a:extLst>
              </p:cNvPr>
              <p:cNvCxnSpPr/>
              <p:nvPr/>
            </p:nvCxnSpPr>
            <p:spPr>
              <a:xfrm>
                <a:off x="3830187" y="5586984"/>
                <a:ext cx="0" cy="667512"/>
              </a:xfrm>
              <a:prstGeom prst="line">
                <a:avLst/>
              </a:prstGeom>
              <a:noFill/>
              <a:ln w="12700" cap="sq" cmpd="sng" algn="ctr">
                <a:solidFill>
                  <a:srgbClr val="000000"/>
                </a:solidFill>
                <a:prstDash val="solid"/>
              </a:ln>
              <a:effectLst/>
            </p:spPr>
          </p:cxnSp>
          <p:cxnSp>
            <p:nvCxnSpPr>
              <p:cNvPr id="50" name="Straight Connector 49">
                <a:extLst>
                  <a:ext uri="{FF2B5EF4-FFF2-40B4-BE49-F238E27FC236}">
                    <a16:creationId xmlns:a16="http://schemas.microsoft.com/office/drawing/2014/main" id="{2ABCE73C-221A-408E-88A6-F960D94424E1}"/>
                  </a:ext>
                </a:extLst>
              </p:cNvPr>
              <p:cNvCxnSpPr/>
              <p:nvPr/>
            </p:nvCxnSpPr>
            <p:spPr>
              <a:xfrm>
                <a:off x="3912483" y="4705971"/>
                <a:ext cx="0" cy="274320"/>
              </a:xfrm>
              <a:prstGeom prst="line">
                <a:avLst/>
              </a:prstGeom>
              <a:noFill/>
              <a:ln w="12700" cap="sq" cmpd="sng" algn="ctr">
                <a:solidFill>
                  <a:srgbClr val="000000"/>
                </a:solidFill>
                <a:prstDash val="solid"/>
              </a:ln>
              <a:effectLst/>
            </p:spPr>
          </p:cxnSp>
          <p:cxnSp>
            <p:nvCxnSpPr>
              <p:cNvPr id="51" name="Straight Connector 50">
                <a:extLst>
                  <a:ext uri="{FF2B5EF4-FFF2-40B4-BE49-F238E27FC236}">
                    <a16:creationId xmlns:a16="http://schemas.microsoft.com/office/drawing/2014/main" id="{5CE8001E-80A6-41E6-8C5E-6BFB6AAB5867}"/>
                  </a:ext>
                </a:extLst>
              </p:cNvPr>
              <p:cNvCxnSpPr/>
              <p:nvPr/>
            </p:nvCxnSpPr>
            <p:spPr>
              <a:xfrm>
                <a:off x="5119491" y="4705971"/>
                <a:ext cx="0" cy="274320"/>
              </a:xfrm>
              <a:prstGeom prst="line">
                <a:avLst/>
              </a:prstGeom>
              <a:noFill/>
              <a:ln w="12700" cap="sq" cmpd="sng" algn="ctr">
                <a:solidFill>
                  <a:srgbClr val="000000"/>
                </a:solidFill>
                <a:prstDash val="solid"/>
              </a:ln>
              <a:effectLst/>
            </p:spPr>
          </p:cxnSp>
          <p:cxnSp>
            <p:nvCxnSpPr>
              <p:cNvPr id="52" name="Straight Connector 51">
                <a:extLst>
                  <a:ext uri="{FF2B5EF4-FFF2-40B4-BE49-F238E27FC236}">
                    <a16:creationId xmlns:a16="http://schemas.microsoft.com/office/drawing/2014/main" id="{ADDCA49B-F9C2-4038-83EF-C40E57592CFF}"/>
                  </a:ext>
                </a:extLst>
              </p:cNvPr>
              <p:cNvCxnSpPr>
                <a:cxnSpLocks/>
              </p:cNvCxnSpPr>
              <p:nvPr/>
            </p:nvCxnSpPr>
            <p:spPr>
              <a:xfrm flipH="1">
                <a:off x="3921627" y="4705971"/>
                <a:ext cx="1188720" cy="0"/>
              </a:xfrm>
              <a:prstGeom prst="line">
                <a:avLst/>
              </a:prstGeom>
              <a:noFill/>
              <a:ln w="12700" cap="sq" cmpd="sng" algn="ctr">
                <a:solidFill>
                  <a:srgbClr val="000000"/>
                </a:solidFill>
                <a:prstDash val="solid"/>
              </a:ln>
              <a:effectLst/>
            </p:spPr>
          </p:cxnSp>
          <p:sp>
            <p:nvSpPr>
              <p:cNvPr id="53" name="TextBox 52">
                <a:extLst>
                  <a:ext uri="{FF2B5EF4-FFF2-40B4-BE49-F238E27FC236}">
                    <a16:creationId xmlns:a16="http://schemas.microsoft.com/office/drawing/2014/main" id="{EBD1CDDB-CE4D-442E-8056-891275B92FEB}"/>
                  </a:ext>
                </a:extLst>
              </p:cNvPr>
              <p:cNvSpPr txBox="1"/>
              <p:nvPr/>
            </p:nvSpPr>
            <p:spPr>
              <a:xfrm>
                <a:off x="3916293" y="4401171"/>
                <a:ext cx="1185672" cy="307777"/>
              </a:xfrm>
              <a:prstGeom prst="rect">
                <a:avLst/>
              </a:prstGeom>
              <a:noFill/>
            </p:spPr>
            <p:txBody>
              <a:bodyPr wrap="square" rtlCol="0">
                <a:spAutoFit/>
              </a:bodyPr>
              <a:lstStyle/>
              <a:p>
                <a:pPr algn="ctr">
                  <a:defRPr/>
                </a:pPr>
                <a:r>
                  <a:rPr lang="fy-NL" sz="1400" kern="0" dirty="0">
                    <a:solidFill>
                      <a:srgbClr val="000000"/>
                    </a:solidFill>
                    <a:latin typeface="Arial"/>
                  </a:rPr>
                  <a:t>Blood clot</a:t>
                </a:r>
                <a:endParaRPr lang="en-GB" sz="1400" kern="0" dirty="0">
                  <a:solidFill>
                    <a:srgbClr val="000000"/>
                  </a:solidFill>
                  <a:latin typeface="Arial"/>
                </a:endParaRPr>
              </a:p>
            </p:txBody>
          </p:sp>
          <p:cxnSp>
            <p:nvCxnSpPr>
              <p:cNvPr id="54" name="Straight Connector 53">
                <a:extLst>
                  <a:ext uri="{FF2B5EF4-FFF2-40B4-BE49-F238E27FC236}">
                    <a16:creationId xmlns:a16="http://schemas.microsoft.com/office/drawing/2014/main" id="{4EF2FCB7-74BD-4F6D-AAE7-6194FB9319A1}"/>
                  </a:ext>
                </a:extLst>
              </p:cNvPr>
              <p:cNvCxnSpPr/>
              <p:nvPr/>
            </p:nvCxnSpPr>
            <p:spPr>
              <a:xfrm>
                <a:off x="4747254" y="5468112"/>
                <a:ext cx="0" cy="786384"/>
              </a:xfrm>
              <a:prstGeom prst="line">
                <a:avLst/>
              </a:prstGeom>
              <a:noFill/>
              <a:ln w="12700" cap="sq" cmpd="sng" algn="ctr">
                <a:solidFill>
                  <a:srgbClr val="000000"/>
                </a:solidFill>
                <a:prstDash val="solid"/>
              </a:ln>
              <a:effectLst/>
            </p:spPr>
          </p:cxnSp>
          <p:sp>
            <p:nvSpPr>
              <p:cNvPr id="55" name="TextBox 54">
                <a:extLst>
                  <a:ext uri="{FF2B5EF4-FFF2-40B4-BE49-F238E27FC236}">
                    <a16:creationId xmlns:a16="http://schemas.microsoft.com/office/drawing/2014/main" id="{FF2C84B3-3D63-4310-B283-9D7C5AA69D53}"/>
                  </a:ext>
                </a:extLst>
              </p:cNvPr>
              <p:cNvSpPr txBox="1"/>
              <p:nvPr/>
            </p:nvSpPr>
            <p:spPr>
              <a:xfrm>
                <a:off x="4163943" y="6229971"/>
                <a:ext cx="1185672" cy="307777"/>
              </a:xfrm>
              <a:prstGeom prst="rect">
                <a:avLst/>
              </a:prstGeom>
              <a:noFill/>
            </p:spPr>
            <p:txBody>
              <a:bodyPr wrap="square" rtlCol="0">
                <a:spAutoFit/>
              </a:bodyPr>
              <a:lstStyle/>
              <a:p>
                <a:pPr algn="ctr">
                  <a:defRPr/>
                </a:pPr>
                <a:r>
                  <a:rPr lang="fy-NL" sz="1400" kern="0" dirty="0">
                    <a:solidFill>
                      <a:srgbClr val="000000"/>
                    </a:solidFill>
                    <a:latin typeface="Arial"/>
                  </a:rPr>
                  <a:t>Fibrin</a:t>
                </a:r>
                <a:endParaRPr lang="en-GB" sz="1400" kern="0" dirty="0">
                  <a:solidFill>
                    <a:srgbClr val="000000"/>
                  </a:solidFill>
                  <a:latin typeface="Arial"/>
                </a:endParaRPr>
              </a:p>
            </p:txBody>
          </p:sp>
        </p:grpSp>
        <p:sp>
          <p:nvSpPr>
            <p:cNvPr id="11" name="Rectangle 10">
              <a:extLst>
                <a:ext uri="{FF2B5EF4-FFF2-40B4-BE49-F238E27FC236}">
                  <a16:creationId xmlns:a16="http://schemas.microsoft.com/office/drawing/2014/main" id="{4FC0DCDB-7747-4271-9DEF-16481FEB4911}"/>
                </a:ext>
              </a:extLst>
            </p:cNvPr>
            <p:cNvSpPr/>
            <p:nvPr/>
          </p:nvSpPr>
          <p:spPr>
            <a:xfrm>
              <a:off x="838199" y="4313497"/>
              <a:ext cx="7345680" cy="235962"/>
            </a:xfrm>
            <a:prstGeom prst="rect">
              <a:avLst/>
            </a:prstGeom>
          </p:spPr>
          <p:txBody>
            <a:bodyPr wrap="square">
              <a:spAutoFit/>
            </a:bodyPr>
            <a:lstStyle/>
            <a:p>
              <a:pPr marL="228600" indent="-228600">
                <a:buSzPct val="100000"/>
                <a:buFont typeface="Arial" panose="020B0604020202020204" pitchFamily="34" charset="0"/>
                <a:buChar char="•"/>
              </a:pPr>
              <a:endParaRPr lang="en-US" sz="1400" baseline="30000" dirty="0">
                <a:solidFill>
                  <a:srgbClr val="000000"/>
                </a:solidFill>
                <a:latin typeface="Arial"/>
              </a:endParaRPr>
            </a:p>
          </p:txBody>
        </p:sp>
      </p:grpSp>
      <p:sp>
        <p:nvSpPr>
          <p:cNvPr id="56" name="TextBox 55"/>
          <p:cNvSpPr txBox="1"/>
          <p:nvPr/>
        </p:nvSpPr>
        <p:spPr>
          <a:xfrm>
            <a:off x="943276" y="6179419"/>
            <a:ext cx="2573140" cy="246221"/>
          </a:xfrm>
          <a:prstGeom prst="rect">
            <a:avLst/>
          </a:prstGeom>
          <a:noFill/>
        </p:spPr>
        <p:txBody>
          <a:bodyPr wrap="none" rtlCol="0">
            <a:spAutoFit/>
          </a:bodyPr>
          <a:lstStyle/>
          <a:p>
            <a:r>
              <a:rPr lang="en-US" sz="1000" dirty="0" smtClean="0"/>
              <a:t>1. </a:t>
            </a:r>
            <a:r>
              <a:rPr lang="it-IT" sz="1000" dirty="0" smtClean="0"/>
              <a:t>Angiolillo DJ, et al. </a:t>
            </a:r>
            <a:r>
              <a:rPr lang="it-IT" sz="1000" dirty="0" err="1" smtClean="0"/>
              <a:t>Circ</a:t>
            </a:r>
            <a:r>
              <a:rPr lang="it-IT" sz="1000" dirty="0" smtClean="0"/>
              <a:t> J. 2010;74:597-607. </a:t>
            </a:r>
          </a:p>
        </p:txBody>
      </p:sp>
    </p:spTree>
    <p:extLst>
      <p:ext uri="{BB962C8B-B14F-4D97-AF65-F5344CB8AC3E}">
        <p14:creationId xmlns:p14="http://schemas.microsoft.com/office/powerpoint/2010/main" val="42043704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Mechanism of Action of Second-Line Therapeutic Options</a:t>
            </a:r>
            <a:endParaRPr lang="en-US" dirty="0"/>
          </a:p>
        </p:txBody>
      </p:sp>
      <p:sp>
        <p:nvSpPr>
          <p:cNvPr id="4" name="Rectangle 3">
            <a:extLst>
              <a:ext uri="{FF2B5EF4-FFF2-40B4-BE49-F238E27FC236}">
                <a16:creationId xmlns:a16="http://schemas.microsoft.com/office/drawing/2014/main" id="{D6EB0728-0311-4B7C-8DF1-3CDE816E2884}"/>
              </a:ext>
            </a:extLst>
          </p:cNvPr>
          <p:cNvSpPr/>
          <p:nvPr/>
        </p:nvSpPr>
        <p:spPr>
          <a:xfrm>
            <a:off x="2294331" y="1912963"/>
            <a:ext cx="7848600" cy="2985433"/>
          </a:xfrm>
          <a:prstGeom prst="rect">
            <a:avLst/>
          </a:prstGeom>
        </p:spPr>
        <p:txBody>
          <a:bodyPr wrap="square">
            <a:spAutoFit/>
          </a:bodyPr>
          <a:lstStyle/>
          <a:p>
            <a:pPr defTabSz="914274">
              <a:spcAft>
                <a:spcPts val="600"/>
              </a:spcAft>
            </a:pPr>
            <a:r>
              <a:rPr lang="fy-NL" sz="1500" b="1" dirty="0">
                <a:solidFill>
                  <a:srgbClr val="C00000"/>
                </a:solidFill>
                <a:latin typeface="Arial" panose="020B0604020202020204"/>
              </a:rPr>
              <a:t>Splenectomy</a:t>
            </a:r>
            <a:r>
              <a:rPr lang="fy-NL" sz="1500" b="1" baseline="30000" dirty="0">
                <a:solidFill>
                  <a:srgbClr val="C00000"/>
                </a:solidFill>
                <a:latin typeface="Arial" panose="020B0604020202020204"/>
              </a:rPr>
              <a:t>1</a:t>
            </a:r>
          </a:p>
          <a:p>
            <a:pPr defTabSz="914274">
              <a:spcAft>
                <a:spcPts val="1200"/>
              </a:spcAft>
            </a:pPr>
            <a:r>
              <a:rPr lang="en-US" sz="1350" dirty="0">
                <a:solidFill>
                  <a:srgbClr val="000000"/>
                </a:solidFill>
                <a:latin typeface="Arial" panose="020B0604020202020204"/>
              </a:rPr>
              <a:t>Splenectomy is a definitive approach that consists of the </a:t>
            </a:r>
            <a:r>
              <a:rPr lang="en-US" sz="1350" dirty="0">
                <a:solidFill>
                  <a:srgbClr val="4472C4"/>
                </a:solidFill>
                <a:latin typeface="Arial" panose="020B0604020202020204"/>
              </a:rPr>
              <a:t>removal of the spleen </a:t>
            </a:r>
            <a:r>
              <a:rPr lang="en-US" sz="1350" dirty="0">
                <a:solidFill>
                  <a:srgbClr val="000000"/>
                </a:solidFill>
                <a:latin typeface="Arial" panose="020B0604020202020204"/>
              </a:rPr>
              <a:t>to </a:t>
            </a:r>
            <a:r>
              <a:rPr lang="en-US" sz="1350" dirty="0">
                <a:solidFill>
                  <a:srgbClr val="4472C4"/>
                </a:solidFill>
                <a:latin typeface="Arial" panose="020B0604020202020204"/>
              </a:rPr>
              <a:t>prevent platelet clearance by splenic macrophages.</a:t>
            </a:r>
          </a:p>
          <a:p>
            <a:pPr defTabSz="914274">
              <a:spcAft>
                <a:spcPts val="600"/>
              </a:spcAft>
            </a:pPr>
            <a:r>
              <a:rPr lang="fy-NL" sz="1500" b="1" dirty="0">
                <a:solidFill>
                  <a:srgbClr val="C00000"/>
                </a:solidFill>
                <a:latin typeface="Arial" panose="020B0604020202020204"/>
              </a:rPr>
              <a:t>Rituximab</a:t>
            </a:r>
            <a:r>
              <a:rPr lang="fy-NL" sz="1500" b="1" baseline="30000" dirty="0">
                <a:solidFill>
                  <a:srgbClr val="C00000"/>
                </a:solidFill>
                <a:latin typeface="Arial" panose="020B0604020202020204"/>
              </a:rPr>
              <a:t>2</a:t>
            </a:r>
          </a:p>
          <a:p>
            <a:pPr defTabSz="914274">
              <a:spcAft>
                <a:spcPts val="1200"/>
              </a:spcAft>
            </a:pPr>
            <a:r>
              <a:rPr lang="en-US" sz="1350" dirty="0">
                <a:solidFill>
                  <a:srgbClr val="000000"/>
                </a:solidFill>
                <a:latin typeface="Arial" panose="020B0604020202020204"/>
              </a:rPr>
              <a:t>Rituximab is an antibody that targets </a:t>
            </a:r>
            <a:r>
              <a:rPr lang="en-US" sz="1350" dirty="0">
                <a:solidFill>
                  <a:srgbClr val="4472C4"/>
                </a:solidFill>
                <a:latin typeface="Arial" panose="020B0604020202020204"/>
              </a:rPr>
              <a:t>CD20</a:t>
            </a:r>
            <a:r>
              <a:rPr lang="en-US" sz="1350" dirty="0">
                <a:solidFill>
                  <a:srgbClr val="000000"/>
                </a:solidFill>
                <a:latin typeface="Arial" panose="020B0604020202020204"/>
              </a:rPr>
              <a:t>, a molecule expressed by most </a:t>
            </a:r>
            <a:r>
              <a:rPr lang="en-US" sz="1350" dirty="0">
                <a:solidFill>
                  <a:srgbClr val="4472C4"/>
                </a:solidFill>
                <a:latin typeface="Arial" panose="020B0604020202020204"/>
              </a:rPr>
              <a:t>B cells</a:t>
            </a:r>
            <a:r>
              <a:rPr lang="en-US" sz="1350" dirty="0">
                <a:solidFill>
                  <a:srgbClr val="000000"/>
                </a:solidFill>
                <a:latin typeface="Arial" panose="020B0604020202020204"/>
              </a:rPr>
              <a:t>, leading to </a:t>
            </a:r>
            <a:r>
              <a:rPr lang="en-US" sz="1350" dirty="0">
                <a:solidFill>
                  <a:srgbClr val="4472C4"/>
                </a:solidFill>
                <a:latin typeface="Arial" panose="020B0604020202020204"/>
              </a:rPr>
              <a:t>B cell elimination</a:t>
            </a:r>
            <a:r>
              <a:rPr lang="en-US" sz="1350" dirty="0">
                <a:solidFill>
                  <a:srgbClr val="000000"/>
                </a:solidFill>
                <a:latin typeface="Arial" panose="020B0604020202020204"/>
              </a:rPr>
              <a:t>. The </a:t>
            </a:r>
            <a:r>
              <a:rPr lang="en-US" sz="1350" dirty="0">
                <a:solidFill>
                  <a:srgbClr val="4472C4"/>
                </a:solidFill>
                <a:latin typeface="Arial" panose="020B0604020202020204"/>
              </a:rPr>
              <a:t>mode of action </a:t>
            </a:r>
            <a:r>
              <a:rPr lang="en-US" sz="1350" dirty="0">
                <a:solidFill>
                  <a:srgbClr val="000000"/>
                </a:solidFill>
                <a:latin typeface="Arial" panose="020B0604020202020204"/>
              </a:rPr>
              <a:t>of rituximab in ITP has </a:t>
            </a:r>
            <a:r>
              <a:rPr lang="en-US" sz="1350" dirty="0">
                <a:solidFill>
                  <a:srgbClr val="4472C4"/>
                </a:solidFill>
                <a:latin typeface="Arial" panose="020B0604020202020204"/>
              </a:rPr>
              <a:t>not been clearly addressed</a:t>
            </a:r>
            <a:r>
              <a:rPr lang="en-US" sz="1350" dirty="0">
                <a:solidFill>
                  <a:srgbClr val="000000"/>
                </a:solidFill>
                <a:latin typeface="Arial" panose="020B0604020202020204"/>
              </a:rPr>
              <a:t>, but may involve the </a:t>
            </a:r>
            <a:r>
              <a:rPr lang="en-US" sz="1350" dirty="0">
                <a:solidFill>
                  <a:srgbClr val="4472C4"/>
                </a:solidFill>
                <a:latin typeface="Arial" panose="020B0604020202020204"/>
              </a:rPr>
              <a:t>elimination</a:t>
            </a:r>
            <a:r>
              <a:rPr lang="en-US" sz="1350" dirty="0">
                <a:solidFill>
                  <a:srgbClr val="000000"/>
                </a:solidFill>
                <a:latin typeface="Arial" panose="020B0604020202020204"/>
              </a:rPr>
              <a:t> of </a:t>
            </a:r>
            <a:r>
              <a:rPr lang="en-US" sz="1350" dirty="0">
                <a:solidFill>
                  <a:srgbClr val="4472C4"/>
                </a:solidFill>
                <a:latin typeface="Arial" panose="020B0604020202020204"/>
              </a:rPr>
              <a:t>antiplatelet antibody-producing B cells</a:t>
            </a:r>
            <a:r>
              <a:rPr lang="en-US" sz="1350" dirty="0">
                <a:solidFill>
                  <a:srgbClr val="000000"/>
                </a:solidFill>
                <a:latin typeface="Arial" panose="020B0604020202020204"/>
              </a:rPr>
              <a:t>.</a:t>
            </a:r>
          </a:p>
          <a:p>
            <a:pPr defTabSz="914274">
              <a:spcAft>
                <a:spcPts val="600"/>
              </a:spcAft>
            </a:pPr>
            <a:r>
              <a:rPr lang="fy-NL" sz="1500" b="1" dirty="0">
                <a:solidFill>
                  <a:srgbClr val="C00000"/>
                </a:solidFill>
                <a:latin typeface="Arial" panose="020B0604020202020204"/>
              </a:rPr>
              <a:t>Trombopoietin receptor agonists (TPO-RAs)</a:t>
            </a:r>
            <a:r>
              <a:rPr lang="fy-NL" sz="1500" b="1" baseline="30000" dirty="0">
                <a:solidFill>
                  <a:srgbClr val="C00000"/>
                </a:solidFill>
                <a:latin typeface="Arial" panose="020B0604020202020204"/>
              </a:rPr>
              <a:t>3,4</a:t>
            </a:r>
          </a:p>
          <a:p>
            <a:pPr defTabSz="914274">
              <a:spcAft>
                <a:spcPts val="600"/>
              </a:spcAft>
            </a:pPr>
            <a:r>
              <a:rPr lang="en-US" sz="1350" dirty="0">
                <a:solidFill>
                  <a:srgbClr val="000000"/>
                </a:solidFill>
                <a:latin typeface="Arial" panose="020B0604020202020204"/>
              </a:rPr>
              <a:t>TPO-RAs stimulate </a:t>
            </a:r>
            <a:r>
              <a:rPr lang="en-US" sz="1350" dirty="0">
                <a:solidFill>
                  <a:srgbClr val="4472C4"/>
                </a:solidFill>
                <a:latin typeface="Arial" panose="020B0604020202020204"/>
              </a:rPr>
              <a:t>megakaryopoiesis </a:t>
            </a:r>
            <a:r>
              <a:rPr lang="en-US" sz="1350" dirty="0">
                <a:solidFill>
                  <a:srgbClr val="000000"/>
                </a:solidFill>
                <a:latin typeface="Arial" panose="020B0604020202020204"/>
              </a:rPr>
              <a:t>and </a:t>
            </a:r>
            <a:r>
              <a:rPr lang="en-US" sz="1350" dirty="0">
                <a:solidFill>
                  <a:srgbClr val="4472C4"/>
                </a:solidFill>
                <a:latin typeface="Arial" panose="020B0604020202020204"/>
              </a:rPr>
              <a:t>thrombopoiesis (platelet production) </a:t>
            </a:r>
            <a:r>
              <a:rPr lang="en-US" sz="1350" dirty="0">
                <a:solidFill>
                  <a:srgbClr val="000000"/>
                </a:solidFill>
                <a:latin typeface="Arial" panose="020B0604020202020204"/>
              </a:rPr>
              <a:t>by binding to the TPO receptor (TPO-R) and can also promote immune tolerance by stimulating </a:t>
            </a:r>
            <a:r>
              <a:rPr lang="en-US" sz="1350" dirty="0" err="1">
                <a:solidFill>
                  <a:srgbClr val="4472C4"/>
                </a:solidFill>
                <a:latin typeface="Arial" panose="020B0604020202020204"/>
              </a:rPr>
              <a:t>Treg</a:t>
            </a:r>
            <a:r>
              <a:rPr lang="en-US" sz="1350" dirty="0">
                <a:solidFill>
                  <a:srgbClr val="000000"/>
                </a:solidFill>
                <a:latin typeface="Arial" panose="020B0604020202020204"/>
              </a:rPr>
              <a:t> (regulatory T cell) and </a:t>
            </a:r>
            <a:r>
              <a:rPr lang="en-US" sz="1350" dirty="0" err="1">
                <a:solidFill>
                  <a:srgbClr val="4472C4"/>
                </a:solidFill>
                <a:latin typeface="Arial" panose="020B0604020202020204"/>
              </a:rPr>
              <a:t>Breg</a:t>
            </a:r>
            <a:r>
              <a:rPr lang="en-US" sz="1350" dirty="0">
                <a:solidFill>
                  <a:srgbClr val="000000"/>
                </a:solidFill>
                <a:latin typeface="Arial" panose="020B0604020202020204"/>
              </a:rPr>
              <a:t> (regulatory B cell).</a:t>
            </a:r>
          </a:p>
        </p:txBody>
      </p:sp>
      <p:sp>
        <p:nvSpPr>
          <p:cNvPr id="5" name="TextBox 4"/>
          <p:cNvSpPr txBox="1"/>
          <p:nvPr/>
        </p:nvSpPr>
        <p:spPr>
          <a:xfrm>
            <a:off x="2377440" y="6015789"/>
            <a:ext cx="6708808" cy="553998"/>
          </a:xfrm>
          <a:prstGeom prst="rect">
            <a:avLst/>
          </a:prstGeom>
          <a:noFill/>
        </p:spPr>
        <p:txBody>
          <a:bodyPr wrap="square" rtlCol="0">
            <a:spAutoFit/>
          </a:bodyPr>
          <a:lstStyle/>
          <a:p>
            <a:r>
              <a:rPr lang="en-US" sz="1000" dirty="0" smtClean="0"/>
              <a:t>1. Provan D, et al. Blood. 2010;115:168-86.</a:t>
            </a:r>
          </a:p>
          <a:p>
            <a:r>
              <a:rPr lang="en-US" sz="1000" dirty="0" smtClean="0"/>
              <a:t>2. Stasi R, Provan D. Mayo </a:t>
            </a:r>
            <a:r>
              <a:rPr lang="en-US" sz="1000" dirty="0" err="1" smtClean="0"/>
              <a:t>Clin</a:t>
            </a:r>
            <a:r>
              <a:rPr lang="en-US" sz="1000" dirty="0" smtClean="0"/>
              <a:t> Proc. 2004;79:504-22.</a:t>
            </a:r>
          </a:p>
          <a:p>
            <a:r>
              <a:rPr lang="en-US" sz="1000" dirty="0" smtClean="0"/>
              <a:t>3. Gupta V, et al. Indian J </a:t>
            </a:r>
            <a:r>
              <a:rPr lang="en-US" sz="1000" dirty="0" err="1" smtClean="0"/>
              <a:t>Pediatr</a:t>
            </a:r>
            <a:r>
              <a:rPr lang="en-US" sz="1000" dirty="0" smtClean="0"/>
              <a:t>. 2008;75:723-8.</a:t>
            </a:r>
          </a:p>
        </p:txBody>
      </p:sp>
    </p:spTree>
    <p:extLst>
      <p:ext uri="{BB962C8B-B14F-4D97-AF65-F5344CB8AC3E}">
        <p14:creationId xmlns:p14="http://schemas.microsoft.com/office/powerpoint/2010/main" val="3060664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Splenectomy rate is decreasing</a:t>
            </a:r>
            <a:endParaRPr lang="en-US" dirty="0"/>
          </a:p>
        </p:txBody>
      </p:sp>
      <p:sp>
        <p:nvSpPr>
          <p:cNvPr id="4" name="TextBox 3">
            <a:extLst>
              <a:ext uri="{FF2B5EF4-FFF2-40B4-BE49-F238E27FC236}">
                <a16:creationId xmlns:a16="http://schemas.microsoft.com/office/drawing/2014/main" id="{BECBB6E5-CD5A-49EE-AA3F-E76F15BA2295}"/>
              </a:ext>
            </a:extLst>
          </p:cNvPr>
          <p:cNvSpPr txBox="1"/>
          <p:nvPr/>
        </p:nvSpPr>
        <p:spPr>
          <a:xfrm>
            <a:off x="2397761" y="4106166"/>
            <a:ext cx="3886200" cy="1400383"/>
          </a:xfrm>
          <a:prstGeom prst="rect">
            <a:avLst/>
          </a:prstGeom>
          <a:noFill/>
        </p:spPr>
        <p:txBody>
          <a:bodyPr wrap="square" rtlCol="0">
            <a:spAutoFit/>
          </a:bodyPr>
          <a:lstStyle/>
          <a:p>
            <a:pPr defTabSz="914274">
              <a:spcAft>
                <a:spcPts val="600"/>
              </a:spcAft>
            </a:pPr>
            <a:r>
              <a:rPr lang="fy-NL" sz="1500" b="1" dirty="0">
                <a:solidFill>
                  <a:srgbClr val="C00000"/>
                </a:solidFill>
                <a:latin typeface="Arial" panose="020B0604020202020204" pitchFamily="34" charset="0"/>
                <a:cs typeface="Arial" panose="020B0604020202020204" pitchFamily="34" charset="0"/>
              </a:rPr>
              <a:t>AEs</a:t>
            </a:r>
            <a:r>
              <a:rPr lang="fy-NL" sz="1500" b="1" baseline="30000" dirty="0">
                <a:solidFill>
                  <a:srgbClr val="C00000"/>
                </a:solidFill>
                <a:latin typeface="Arial" panose="020B0604020202020204" pitchFamily="34" charset="0"/>
                <a:cs typeface="Arial" panose="020B0604020202020204" pitchFamily="34" charset="0"/>
              </a:rPr>
              <a:t>3</a:t>
            </a:r>
          </a:p>
          <a:p>
            <a:pPr marL="228600" indent="-228600" defTabSz="914274">
              <a:spcAft>
                <a:spcPts val="600"/>
              </a:spcAft>
              <a:buFont typeface="Arial" panose="020B0604020202020204" pitchFamily="34" charset="0"/>
              <a:buChar char="•"/>
            </a:pPr>
            <a:r>
              <a:rPr lang="fy-NL" sz="1350" dirty="0">
                <a:solidFill>
                  <a:srgbClr val="000000"/>
                </a:solidFill>
                <a:latin typeface="Arial" panose="020B0604020202020204" pitchFamily="34" charset="0"/>
                <a:cs typeface="Arial" panose="020B0604020202020204" pitchFamily="34" charset="0"/>
              </a:rPr>
              <a:t>Complication rate is </a:t>
            </a:r>
            <a:r>
              <a:rPr lang="fy-NL" sz="1350" dirty="0">
                <a:solidFill>
                  <a:srgbClr val="4472C4"/>
                </a:solidFill>
                <a:latin typeface="Arial" panose="020B0604020202020204" pitchFamily="34" charset="0"/>
                <a:cs typeface="Arial" panose="020B0604020202020204" pitchFamily="34" charset="0"/>
              </a:rPr>
              <a:t>9.6%</a:t>
            </a:r>
          </a:p>
          <a:p>
            <a:pPr marL="228600" indent="-228600" defTabSz="914274">
              <a:spcAft>
                <a:spcPts val="600"/>
              </a:spcAft>
              <a:buFont typeface="Arial" panose="020B0604020202020204" pitchFamily="34" charset="0"/>
              <a:buChar char="•"/>
            </a:pPr>
            <a:r>
              <a:rPr lang="fy-NL" sz="1350" dirty="0">
                <a:solidFill>
                  <a:srgbClr val="000000"/>
                </a:solidFill>
                <a:latin typeface="Arial" panose="020B0604020202020204" pitchFamily="34" charset="0"/>
                <a:cs typeface="Arial" panose="020B0604020202020204" pitchFamily="34" charset="0"/>
              </a:rPr>
              <a:t>Serious AE are </a:t>
            </a:r>
            <a:r>
              <a:rPr lang="fy-NL" sz="1350" dirty="0">
                <a:solidFill>
                  <a:srgbClr val="4472C4"/>
                </a:solidFill>
                <a:latin typeface="Arial" panose="020B0604020202020204" pitchFamily="34" charset="0"/>
                <a:cs typeface="Arial" panose="020B0604020202020204" pitchFamily="34" charset="0"/>
              </a:rPr>
              <a:t>venous thromboembolism </a:t>
            </a:r>
            <a:r>
              <a:rPr lang="fy-NL" sz="1350" dirty="0">
                <a:solidFill>
                  <a:srgbClr val="000000"/>
                </a:solidFill>
                <a:latin typeface="Arial" panose="020B0604020202020204" pitchFamily="34" charset="0"/>
                <a:cs typeface="Arial" panose="020B0604020202020204" pitchFamily="34" charset="0"/>
              </a:rPr>
              <a:t>and </a:t>
            </a:r>
            <a:r>
              <a:rPr lang="fy-NL" sz="1350" dirty="0">
                <a:solidFill>
                  <a:srgbClr val="4472C4"/>
                </a:solidFill>
                <a:latin typeface="Arial" panose="020B0604020202020204" pitchFamily="34" charset="0"/>
                <a:cs typeface="Arial" panose="020B0604020202020204" pitchFamily="34" charset="0"/>
              </a:rPr>
              <a:t>sepsis</a:t>
            </a:r>
          </a:p>
          <a:p>
            <a:pPr marL="228600" indent="-228600" defTabSz="914274">
              <a:spcAft>
                <a:spcPts val="600"/>
              </a:spcAft>
              <a:buFont typeface="Arial" panose="020B0604020202020204" pitchFamily="34" charset="0"/>
              <a:buChar char="•"/>
            </a:pPr>
            <a:r>
              <a:rPr lang="fy-NL" sz="1350" dirty="0">
                <a:solidFill>
                  <a:srgbClr val="000000"/>
                </a:solidFill>
                <a:latin typeface="Arial" panose="020B0604020202020204" pitchFamily="34" charset="0"/>
                <a:cs typeface="Arial" panose="020B0604020202020204" pitchFamily="34" charset="0"/>
              </a:rPr>
              <a:t>Mortality rate is 0.2%</a:t>
            </a:r>
          </a:p>
        </p:txBody>
      </p:sp>
      <p:sp>
        <p:nvSpPr>
          <p:cNvPr id="5" name="TextBox 4">
            <a:extLst>
              <a:ext uri="{FF2B5EF4-FFF2-40B4-BE49-F238E27FC236}">
                <a16:creationId xmlns:a16="http://schemas.microsoft.com/office/drawing/2014/main" id="{18DD3FDA-9D9D-4BCA-82F9-8B7270A7CAFD}"/>
              </a:ext>
            </a:extLst>
          </p:cNvPr>
          <p:cNvSpPr txBox="1"/>
          <p:nvPr/>
        </p:nvSpPr>
        <p:spPr>
          <a:xfrm>
            <a:off x="2390673" y="1458544"/>
            <a:ext cx="3933719" cy="2964914"/>
          </a:xfrm>
          <a:prstGeom prst="rect">
            <a:avLst/>
          </a:prstGeom>
          <a:noFill/>
        </p:spPr>
        <p:txBody>
          <a:bodyPr wrap="square" rtlCol="0">
            <a:spAutoFit/>
          </a:bodyPr>
          <a:lstStyle/>
          <a:p>
            <a:pPr defTabSz="914274">
              <a:spcAft>
                <a:spcPts val="600"/>
              </a:spcAft>
            </a:pPr>
            <a:r>
              <a:rPr lang="fy-NL" sz="1500" b="1" dirty="0">
                <a:solidFill>
                  <a:srgbClr val="C00000"/>
                </a:solidFill>
                <a:latin typeface="Arial" panose="020B0604020202020204" pitchFamily="34" charset="0"/>
                <a:cs typeface="Arial" panose="020B0604020202020204" pitchFamily="34" charset="0"/>
              </a:rPr>
              <a:t>Efficacy</a:t>
            </a:r>
            <a:r>
              <a:rPr lang="fy-NL" sz="1500" b="1" baseline="30000" dirty="0">
                <a:solidFill>
                  <a:srgbClr val="C00000"/>
                </a:solidFill>
                <a:latin typeface="Arial" panose="020B0604020202020204" pitchFamily="34" charset="0"/>
                <a:cs typeface="Arial" panose="020B0604020202020204" pitchFamily="34" charset="0"/>
              </a:rPr>
              <a:t>1,2</a:t>
            </a:r>
          </a:p>
          <a:p>
            <a:pPr marL="228600" indent="-228600" defTabSz="914274">
              <a:spcAft>
                <a:spcPts val="600"/>
              </a:spcAft>
              <a:buFont typeface="Arial" panose="020B0604020202020204" pitchFamily="34" charset="0"/>
              <a:buChar char="•"/>
            </a:pPr>
            <a:r>
              <a:rPr lang="en-GB" sz="1350" dirty="0">
                <a:solidFill>
                  <a:srgbClr val="000000"/>
                </a:solidFill>
                <a:latin typeface="Arial" panose="020B0604020202020204"/>
              </a:rPr>
              <a:t>In a systematic review of </a:t>
            </a:r>
            <a:r>
              <a:rPr lang="en-GB" sz="1350" dirty="0">
                <a:solidFill>
                  <a:srgbClr val="4472C4"/>
                </a:solidFill>
                <a:latin typeface="Arial" panose="020B0604020202020204"/>
              </a:rPr>
              <a:t>2,623 adult patients</a:t>
            </a:r>
            <a:r>
              <a:rPr lang="en-GB" sz="1350" dirty="0">
                <a:solidFill>
                  <a:srgbClr val="000000"/>
                </a:solidFill>
                <a:latin typeface="Arial" panose="020B0604020202020204"/>
              </a:rPr>
              <a:t>, </a:t>
            </a:r>
            <a:r>
              <a:rPr lang="en-GB" sz="1350" dirty="0">
                <a:solidFill>
                  <a:srgbClr val="4472C4"/>
                </a:solidFill>
                <a:latin typeface="Arial" panose="020B0604020202020204"/>
              </a:rPr>
              <a:t>complete responses </a:t>
            </a:r>
            <a:r>
              <a:rPr lang="en-GB" sz="1350" dirty="0">
                <a:solidFill>
                  <a:srgbClr val="000000"/>
                </a:solidFill>
                <a:latin typeface="Arial" panose="020B0604020202020204"/>
              </a:rPr>
              <a:t>to splenectomy were observed in </a:t>
            </a:r>
            <a:r>
              <a:rPr lang="en-GB" sz="1350" dirty="0">
                <a:solidFill>
                  <a:srgbClr val="4472C4"/>
                </a:solidFill>
                <a:latin typeface="Arial" panose="020B0604020202020204"/>
              </a:rPr>
              <a:t>66%</a:t>
            </a:r>
            <a:r>
              <a:rPr lang="en-GB" sz="1350" dirty="0">
                <a:solidFill>
                  <a:srgbClr val="000000"/>
                </a:solidFill>
                <a:latin typeface="Arial" panose="020B0604020202020204"/>
              </a:rPr>
              <a:t> of patients (median follow-up of 29 months)</a:t>
            </a:r>
            <a:r>
              <a:rPr lang="en-GB" sz="1350" baseline="30000" dirty="0">
                <a:solidFill>
                  <a:srgbClr val="000000"/>
                </a:solidFill>
                <a:latin typeface="Arial" panose="020B0604020202020204"/>
              </a:rPr>
              <a:t>2</a:t>
            </a:r>
            <a:endParaRPr lang="fy-NL" sz="1350" dirty="0">
              <a:solidFill>
                <a:srgbClr val="000000"/>
              </a:solidFill>
              <a:latin typeface="Arial" panose="020B0604020202020204"/>
              <a:cs typeface="Arial" panose="020B0604020202020204" pitchFamily="34" charset="0"/>
            </a:endParaRPr>
          </a:p>
          <a:p>
            <a:pPr marL="228600" indent="-228600" defTabSz="914274">
              <a:buFont typeface="Arial" panose="020B0604020202020204" pitchFamily="34" charset="0"/>
              <a:buChar char="•"/>
            </a:pPr>
            <a:r>
              <a:rPr lang="fy-NL" sz="1350" dirty="0">
                <a:solidFill>
                  <a:srgbClr val="000000"/>
                </a:solidFill>
                <a:latin typeface="Arial" panose="020B0604020202020204"/>
                <a:cs typeface="Arial" panose="020B0604020202020204" pitchFamily="34" charset="0"/>
              </a:rPr>
              <a:t>Splenectomy is </a:t>
            </a:r>
            <a:r>
              <a:rPr lang="fy-NL" sz="1350" dirty="0">
                <a:solidFill>
                  <a:srgbClr val="4472C4"/>
                </a:solidFill>
                <a:latin typeface="Arial" panose="020B0604020202020204"/>
                <a:cs typeface="Arial" panose="020B0604020202020204" pitchFamily="34" charset="0"/>
              </a:rPr>
              <a:t>not recommended </a:t>
            </a:r>
            <a:r>
              <a:rPr lang="fy-NL" sz="1350" dirty="0">
                <a:solidFill>
                  <a:srgbClr val="000000"/>
                </a:solidFill>
                <a:latin typeface="Arial" panose="020B0604020202020204"/>
                <a:cs typeface="Arial" panose="020B0604020202020204" pitchFamily="34" charset="0"/>
              </a:rPr>
              <a:t>in </a:t>
            </a:r>
            <a:r>
              <a:rPr lang="fy-NL" sz="1350" dirty="0">
                <a:solidFill>
                  <a:srgbClr val="4472C4"/>
                </a:solidFill>
                <a:latin typeface="Arial" panose="020B0604020202020204"/>
                <a:cs typeface="Arial" panose="020B0604020202020204" pitchFamily="34" charset="0"/>
              </a:rPr>
              <a:t>frail</a:t>
            </a:r>
            <a:br>
              <a:rPr lang="fy-NL" sz="1350" dirty="0">
                <a:solidFill>
                  <a:srgbClr val="4472C4"/>
                </a:solidFill>
                <a:latin typeface="Arial" panose="020B0604020202020204"/>
                <a:cs typeface="Arial" panose="020B0604020202020204" pitchFamily="34" charset="0"/>
              </a:rPr>
            </a:br>
            <a:r>
              <a:rPr lang="fy-NL" sz="1350" dirty="0">
                <a:solidFill>
                  <a:srgbClr val="4472C4"/>
                </a:solidFill>
                <a:latin typeface="Arial" panose="020B0604020202020204"/>
                <a:cs typeface="Arial" panose="020B0604020202020204" pitchFamily="34" charset="0"/>
              </a:rPr>
              <a:t>patients</a:t>
            </a:r>
          </a:p>
          <a:p>
            <a:pPr marL="228600" indent="-228600" defTabSz="914274">
              <a:spcBef>
                <a:spcPts val="600"/>
              </a:spcBef>
              <a:buFont typeface="Arial" panose="020B0604020202020204" pitchFamily="34" charset="0"/>
              <a:buChar char="•"/>
            </a:pPr>
            <a:r>
              <a:rPr lang="en-GB" sz="1350" dirty="0">
                <a:solidFill>
                  <a:srgbClr val="000000"/>
                </a:solidFill>
                <a:latin typeface="Arial" panose="020B0604020202020204"/>
              </a:rPr>
              <a:t>Due to the emergence of </a:t>
            </a:r>
            <a:r>
              <a:rPr lang="en-GB" sz="1350" dirty="0">
                <a:solidFill>
                  <a:srgbClr val="4472C4"/>
                </a:solidFill>
                <a:latin typeface="Arial" panose="020B0604020202020204"/>
              </a:rPr>
              <a:t>novel medical therapies </a:t>
            </a:r>
            <a:r>
              <a:rPr lang="en-GB" sz="1350" dirty="0">
                <a:solidFill>
                  <a:srgbClr val="000000"/>
                </a:solidFill>
                <a:latin typeface="Arial" panose="020B0604020202020204"/>
              </a:rPr>
              <a:t>and concerns about </a:t>
            </a:r>
            <a:r>
              <a:rPr lang="en-GB" sz="1350" dirty="0">
                <a:solidFill>
                  <a:srgbClr val="4472C4"/>
                </a:solidFill>
                <a:latin typeface="Arial" panose="020B0604020202020204"/>
              </a:rPr>
              <a:t>long-term safety</a:t>
            </a:r>
            <a:r>
              <a:rPr lang="en-GB" sz="1350" dirty="0">
                <a:solidFill>
                  <a:srgbClr val="000000"/>
                </a:solidFill>
                <a:latin typeface="Arial" panose="020B0604020202020204"/>
              </a:rPr>
              <a:t>, rates of</a:t>
            </a:r>
            <a:r>
              <a:rPr lang="en-GB" sz="1350" dirty="0">
                <a:solidFill>
                  <a:srgbClr val="4472C4"/>
                </a:solidFill>
                <a:latin typeface="Arial" panose="020B0604020202020204"/>
              </a:rPr>
              <a:t> splenectomy </a:t>
            </a:r>
            <a:r>
              <a:rPr lang="en-GB" sz="1350" dirty="0">
                <a:solidFill>
                  <a:srgbClr val="000000"/>
                </a:solidFill>
                <a:latin typeface="Arial" panose="020B0604020202020204"/>
              </a:rPr>
              <a:t>have continuously</a:t>
            </a:r>
            <a:r>
              <a:rPr lang="en-GB" sz="1350" dirty="0">
                <a:solidFill>
                  <a:srgbClr val="4472C4"/>
                </a:solidFill>
                <a:latin typeface="Arial" panose="020B0604020202020204"/>
              </a:rPr>
              <a:t> decreased </a:t>
            </a:r>
            <a:r>
              <a:rPr lang="en-GB" sz="1350" dirty="0">
                <a:solidFill>
                  <a:srgbClr val="000000"/>
                </a:solidFill>
                <a:latin typeface="Arial" panose="020B0604020202020204"/>
              </a:rPr>
              <a:t>over the years</a:t>
            </a:r>
            <a:r>
              <a:rPr lang="en-GB" sz="1350" baseline="30000" dirty="0">
                <a:solidFill>
                  <a:srgbClr val="000000"/>
                </a:solidFill>
                <a:latin typeface="Arial" panose="020B0604020202020204"/>
              </a:rPr>
              <a:t>1,2</a:t>
            </a:r>
            <a:r>
              <a:rPr lang="en-GB" sz="1350" dirty="0">
                <a:solidFill>
                  <a:srgbClr val="000000"/>
                </a:solidFill>
                <a:latin typeface="Arial" panose="020B0604020202020204"/>
              </a:rPr>
              <a:t> </a:t>
            </a:r>
          </a:p>
          <a:p>
            <a:pPr marL="285750" indent="-285750" defTabSz="914274">
              <a:lnSpc>
                <a:spcPts val="2600"/>
              </a:lnSpc>
              <a:buFont typeface="Arial" panose="020B0604020202020204" pitchFamily="34" charset="0"/>
              <a:buChar char="•"/>
            </a:pPr>
            <a:endParaRPr lang="fy-NL" sz="1350" dirty="0">
              <a:solidFill>
                <a:srgbClr val="00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CCE0A1C-7712-4C05-BA1C-CEFE47E6358E}"/>
              </a:ext>
            </a:extLst>
          </p:cNvPr>
          <p:cNvSpPr txBox="1"/>
          <p:nvPr/>
        </p:nvSpPr>
        <p:spPr>
          <a:xfrm>
            <a:off x="7007627" y="1690688"/>
            <a:ext cx="2799382" cy="1015663"/>
          </a:xfrm>
          <a:prstGeom prst="rect">
            <a:avLst/>
          </a:prstGeom>
          <a:noFill/>
        </p:spPr>
        <p:txBody>
          <a:bodyPr wrap="square" rtlCol="0">
            <a:spAutoFit/>
          </a:bodyPr>
          <a:lstStyle/>
          <a:p>
            <a:pPr algn="just" defTabSz="914274"/>
            <a:r>
              <a:rPr lang="en-US" sz="1200" dirty="0">
                <a:solidFill>
                  <a:srgbClr val="000000">
                    <a:lumMod val="75000"/>
                    <a:lumOff val="25000"/>
                  </a:srgbClr>
                </a:solidFill>
                <a:latin typeface="Arial" panose="020B0604020202020204" pitchFamily="34" charset="0"/>
                <a:cs typeface="Arial" panose="020B0604020202020204" pitchFamily="34" charset="0"/>
              </a:rPr>
              <a:t>The panel recognizes that many patients and an increasing number of physicians prefer to delay or avoid splenectomy, such that the surgical rate has fallen in more recent cohorts.</a:t>
            </a:r>
          </a:p>
        </p:txBody>
      </p:sp>
      <p:grpSp>
        <p:nvGrpSpPr>
          <p:cNvPr id="7" name="Group 6">
            <a:extLst>
              <a:ext uri="{FF2B5EF4-FFF2-40B4-BE49-F238E27FC236}">
                <a16:creationId xmlns:a16="http://schemas.microsoft.com/office/drawing/2014/main" id="{2426D0B5-D54E-4919-9D6F-E146908695E6}"/>
              </a:ext>
            </a:extLst>
          </p:cNvPr>
          <p:cNvGrpSpPr>
            <a:grpSpLocks noChangeAspect="1"/>
          </p:cNvGrpSpPr>
          <p:nvPr/>
        </p:nvGrpSpPr>
        <p:grpSpPr>
          <a:xfrm>
            <a:off x="6406753" y="3381940"/>
            <a:ext cx="3611009" cy="2423548"/>
            <a:chOff x="512968" y="3159430"/>
            <a:chExt cx="4433649" cy="2975662"/>
          </a:xfrm>
        </p:grpSpPr>
        <p:sp>
          <p:nvSpPr>
            <p:cNvPr id="8" name="Rectangle 7">
              <a:extLst>
                <a:ext uri="{FF2B5EF4-FFF2-40B4-BE49-F238E27FC236}">
                  <a16:creationId xmlns:a16="http://schemas.microsoft.com/office/drawing/2014/main" id="{80420E44-A522-4EAA-AA68-374F8E353A21}"/>
                </a:ext>
              </a:extLst>
            </p:cNvPr>
            <p:cNvSpPr/>
            <p:nvPr/>
          </p:nvSpPr>
          <p:spPr>
            <a:xfrm rot="16200000">
              <a:off x="-453231" y="4242024"/>
              <a:ext cx="2248489" cy="316092"/>
            </a:xfrm>
            <a:prstGeom prst="rect">
              <a:avLst/>
            </a:prstGeom>
          </p:spPr>
          <p:txBody>
            <a:bodyPr wrap="none">
              <a:spAutoFit/>
            </a:bodyPr>
            <a:lstStyle/>
            <a:p>
              <a:pPr marL="0" marR="0" lvl="0" indent="0" defTabSz="914274"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0000"/>
                  </a:solidFill>
                  <a:effectLst/>
                  <a:uLnTx/>
                  <a:uFillTx/>
                  <a:latin typeface="Arial" panose="020B0604020202020204"/>
                </a:rPr>
                <a:t>Rate of splenectomy (%)</a:t>
              </a:r>
            </a:p>
          </p:txBody>
        </p:sp>
        <p:sp>
          <p:nvSpPr>
            <p:cNvPr id="9" name="Rectangle 8">
              <a:extLst>
                <a:ext uri="{FF2B5EF4-FFF2-40B4-BE49-F238E27FC236}">
                  <a16:creationId xmlns:a16="http://schemas.microsoft.com/office/drawing/2014/main" id="{55253AA3-ADCA-44D2-85F5-3DC3CDD5F299}"/>
                </a:ext>
              </a:extLst>
            </p:cNvPr>
            <p:cNvSpPr/>
            <p:nvPr/>
          </p:nvSpPr>
          <p:spPr>
            <a:xfrm>
              <a:off x="2681549" y="5819001"/>
              <a:ext cx="579721" cy="316091"/>
            </a:xfrm>
            <a:prstGeom prst="rect">
              <a:avLst/>
            </a:prstGeom>
          </p:spPr>
          <p:txBody>
            <a:bodyPr wrap="none">
              <a:spAutoFit/>
            </a:bodyPr>
            <a:lstStyle/>
            <a:p>
              <a:pPr marL="0" marR="0" lvl="0" indent="0" algn="ctr" defTabSz="914274"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0000"/>
                  </a:solidFill>
                  <a:effectLst/>
                  <a:uLnTx/>
                  <a:uFillTx/>
                  <a:latin typeface="Arial" panose="020B0604020202020204"/>
                </a:rPr>
                <a:t>Year</a:t>
              </a:r>
            </a:p>
          </p:txBody>
        </p:sp>
        <p:grpSp>
          <p:nvGrpSpPr>
            <p:cNvPr id="10" name="Group 9">
              <a:extLst>
                <a:ext uri="{FF2B5EF4-FFF2-40B4-BE49-F238E27FC236}">
                  <a16:creationId xmlns:a16="http://schemas.microsoft.com/office/drawing/2014/main" id="{44C7C041-CBF0-429A-A8E0-62EABC6640AD}"/>
                </a:ext>
              </a:extLst>
            </p:cNvPr>
            <p:cNvGrpSpPr/>
            <p:nvPr/>
          </p:nvGrpSpPr>
          <p:grpSpPr>
            <a:xfrm>
              <a:off x="1188087" y="3275825"/>
              <a:ext cx="3676656" cy="2146368"/>
              <a:chOff x="2714946" y="2490786"/>
              <a:chExt cx="3603443" cy="2319338"/>
            </a:xfrm>
          </p:grpSpPr>
          <p:sp>
            <p:nvSpPr>
              <p:cNvPr id="44" name="Line 5">
                <a:extLst>
                  <a:ext uri="{FF2B5EF4-FFF2-40B4-BE49-F238E27FC236}">
                    <a16:creationId xmlns:a16="http://schemas.microsoft.com/office/drawing/2014/main" id="{1B113D65-6583-4FFE-B10E-85A8BE805318}"/>
                  </a:ext>
                </a:extLst>
              </p:cNvPr>
              <p:cNvSpPr>
                <a:spLocks noChangeShapeType="1"/>
              </p:cNvSpPr>
              <p:nvPr/>
            </p:nvSpPr>
            <p:spPr bwMode="auto">
              <a:xfrm>
                <a:off x="2721170" y="2490786"/>
                <a:ext cx="3584768" cy="0"/>
              </a:xfrm>
              <a:prstGeom prst="line">
                <a:avLst/>
              </a:prstGeom>
              <a:noFill/>
              <a:ln w="12700" cap="flat">
                <a:solidFill>
                  <a:srgbClr val="000000">
                    <a:lumMod val="75000"/>
                    <a:lumOff val="25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274"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a:endParaRPr>
              </a:p>
            </p:txBody>
          </p:sp>
          <p:sp>
            <p:nvSpPr>
              <p:cNvPr id="45" name="Line 6">
                <a:extLst>
                  <a:ext uri="{FF2B5EF4-FFF2-40B4-BE49-F238E27FC236}">
                    <a16:creationId xmlns:a16="http://schemas.microsoft.com/office/drawing/2014/main" id="{00DEFFDD-65B4-41E7-B403-B4B11D0CEB8C}"/>
                  </a:ext>
                </a:extLst>
              </p:cNvPr>
              <p:cNvSpPr>
                <a:spLocks noChangeShapeType="1"/>
              </p:cNvSpPr>
              <p:nvPr/>
            </p:nvSpPr>
            <p:spPr bwMode="auto">
              <a:xfrm>
                <a:off x="2714946" y="3070224"/>
                <a:ext cx="3584768" cy="0"/>
              </a:xfrm>
              <a:prstGeom prst="line">
                <a:avLst/>
              </a:prstGeom>
              <a:noFill/>
              <a:ln w="12700" cap="flat">
                <a:solidFill>
                  <a:srgbClr val="000000">
                    <a:lumMod val="75000"/>
                    <a:lumOff val="25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274"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a:endParaRPr>
              </a:p>
            </p:txBody>
          </p:sp>
          <p:sp>
            <p:nvSpPr>
              <p:cNvPr id="46" name="Line 7">
                <a:extLst>
                  <a:ext uri="{FF2B5EF4-FFF2-40B4-BE49-F238E27FC236}">
                    <a16:creationId xmlns:a16="http://schemas.microsoft.com/office/drawing/2014/main" id="{BA9E4492-5D17-46F2-B7AF-D22D61E3F5DA}"/>
                  </a:ext>
                </a:extLst>
              </p:cNvPr>
              <p:cNvSpPr>
                <a:spLocks noChangeShapeType="1"/>
              </p:cNvSpPr>
              <p:nvPr/>
            </p:nvSpPr>
            <p:spPr bwMode="auto">
              <a:xfrm flipV="1">
                <a:off x="2721172" y="3648076"/>
                <a:ext cx="3584768" cy="1586"/>
              </a:xfrm>
              <a:prstGeom prst="line">
                <a:avLst/>
              </a:prstGeom>
              <a:noFill/>
              <a:ln w="12700" cap="flat">
                <a:solidFill>
                  <a:srgbClr val="000000">
                    <a:lumMod val="75000"/>
                    <a:lumOff val="25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274"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a:endParaRPr>
              </a:p>
            </p:txBody>
          </p:sp>
          <p:sp>
            <p:nvSpPr>
              <p:cNvPr id="47" name="Line 8">
                <a:extLst>
                  <a:ext uri="{FF2B5EF4-FFF2-40B4-BE49-F238E27FC236}">
                    <a16:creationId xmlns:a16="http://schemas.microsoft.com/office/drawing/2014/main" id="{AD0BB0F3-51CF-4E75-871B-287597E4A5A3}"/>
                  </a:ext>
                </a:extLst>
              </p:cNvPr>
              <p:cNvSpPr>
                <a:spLocks noChangeShapeType="1"/>
              </p:cNvSpPr>
              <p:nvPr/>
            </p:nvSpPr>
            <p:spPr bwMode="auto">
              <a:xfrm>
                <a:off x="2733621" y="4229100"/>
                <a:ext cx="3584768" cy="0"/>
              </a:xfrm>
              <a:prstGeom prst="line">
                <a:avLst/>
              </a:prstGeom>
              <a:noFill/>
              <a:ln w="12700" cap="flat">
                <a:solidFill>
                  <a:srgbClr val="000000">
                    <a:lumMod val="75000"/>
                    <a:lumOff val="25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274"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a:endParaRPr>
              </a:p>
            </p:txBody>
          </p:sp>
          <p:sp>
            <p:nvSpPr>
              <p:cNvPr id="48" name="Line 9">
                <a:extLst>
                  <a:ext uri="{FF2B5EF4-FFF2-40B4-BE49-F238E27FC236}">
                    <a16:creationId xmlns:a16="http://schemas.microsoft.com/office/drawing/2014/main" id="{B62027ED-DD3F-4607-884A-D837373503C1}"/>
                  </a:ext>
                </a:extLst>
              </p:cNvPr>
              <p:cNvSpPr>
                <a:spLocks noChangeShapeType="1"/>
              </p:cNvSpPr>
              <p:nvPr/>
            </p:nvSpPr>
            <p:spPr bwMode="auto">
              <a:xfrm>
                <a:off x="2727393" y="4810124"/>
                <a:ext cx="3584768" cy="0"/>
              </a:xfrm>
              <a:prstGeom prst="line">
                <a:avLst/>
              </a:prstGeom>
              <a:noFill/>
              <a:ln w="12700" cap="flat">
                <a:solidFill>
                  <a:srgbClr val="000000">
                    <a:lumMod val="75000"/>
                    <a:lumOff val="25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274"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a:endParaRPr>
              </a:p>
            </p:txBody>
          </p:sp>
        </p:grpSp>
        <p:sp>
          <p:nvSpPr>
            <p:cNvPr id="11" name="Line 10">
              <a:extLst>
                <a:ext uri="{FF2B5EF4-FFF2-40B4-BE49-F238E27FC236}">
                  <a16:creationId xmlns:a16="http://schemas.microsoft.com/office/drawing/2014/main" id="{B442DDCD-B0E6-48E9-9FE9-A9EFFB9C180A}"/>
                </a:ext>
              </a:extLst>
            </p:cNvPr>
            <p:cNvSpPr>
              <a:spLocks noChangeShapeType="1"/>
            </p:cNvSpPr>
            <p:nvPr/>
          </p:nvSpPr>
          <p:spPr bwMode="auto">
            <a:xfrm>
              <a:off x="1197709" y="5418949"/>
              <a:ext cx="0" cy="66630"/>
            </a:xfrm>
            <a:prstGeom prst="line">
              <a:avLst/>
            </a:prstGeom>
            <a:noFill/>
            <a:ln w="12700" cap="flat">
              <a:solidFill>
                <a:srgbClr val="000000">
                  <a:lumMod val="75000"/>
                  <a:lumOff val="25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274"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a:endParaRPr>
            </a:p>
          </p:txBody>
        </p:sp>
        <p:sp>
          <p:nvSpPr>
            <p:cNvPr id="12" name="Line 11">
              <a:extLst>
                <a:ext uri="{FF2B5EF4-FFF2-40B4-BE49-F238E27FC236}">
                  <a16:creationId xmlns:a16="http://schemas.microsoft.com/office/drawing/2014/main" id="{E4F3756B-51D1-45B9-939C-B67304BB596E}"/>
                </a:ext>
              </a:extLst>
            </p:cNvPr>
            <p:cNvSpPr>
              <a:spLocks noChangeShapeType="1"/>
            </p:cNvSpPr>
            <p:nvPr/>
          </p:nvSpPr>
          <p:spPr bwMode="auto">
            <a:xfrm>
              <a:off x="1389797" y="5424392"/>
              <a:ext cx="0" cy="66630"/>
            </a:xfrm>
            <a:prstGeom prst="line">
              <a:avLst/>
            </a:prstGeom>
            <a:noFill/>
            <a:ln w="12700" cap="flat">
              <a:solidFill>
                <a:srgbClr val="000000">
                  <a:lumMod val="75000"/>
                  <a:lumOff val="25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274"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a:endParaRPr>
            </a:p>
          </p:txBody>
        </p:sp>
        <p:sp>
          <p:nvSpPr>
            <p:cNvPr id="13" name="Line 12">
              <a:extLst>
                <a:ext uri="{FF2B5EF4-FFF2-40B4-BE49-F238E27FC236}">
                  <a16:creationId xmlns:a16="http://schemas.microsoft.com/office/drawing/2014/main" id="{C4C6631A-D046-4F3C-8D4D-9BBCCFC581E3}"/>
                </a:ext>
              </a:extLst>
            </p:cNvPr>
            <p:cNvSpPr>
              <a:spLocks noChangeShapeType="1"/>
            </p:cNvSpPr>
            <p:nvPr/>
          </p:nvSpPr>
          <p:spPr bwMode="auto">
            <a:xfrm>
              <a:off x="1586647" y="5424392"/>
              <a:ext cx="0" cy="66630"/>
            </a:xfrm>
            <a:prstGeom prst="line">
              <a:avLst/>
            </a:prstGeom>
            <a:noFill/>
            <a:ln w="12700" cap="flat">
              <a:solidFill>
                <a:srgbClr val="000000">
                  <a:lumMod val="75000"/>
                  <a:lumOff val="25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274"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a:endParaRPr>
            </a:p>
          </p:txBody>
        </p:sp>
        <p:sp>
          <p:nvSpPr>
            <p:cNvPr id="14" name="Line 13">
              <a:extLst>
                <a:ext uri="{FF2B5EF4-FFF2-40B4-BE49-F238E27FC236}">
                  <a16:creationId xmlns:a16="http://schemas.microsoft.com/office/drawing/2014/main" id="{FA69C122-B0C5-4DE3-994D-65DB01AAF4E2}"/>
                </a:ext>
              </a:extLst>
            </p:cNvPr>
            <p:cNvSpPr>
              <a:spLocks noChangeShapeType="1"/>
            </p:cNvSpPr>
            <p:nvPr/>
          </p:nvSpPr>
          <p:spPr bwMode="auto">
            <a:xfrm>
              <a:off x="1788259" y="5424392"/>
              <a:ext cx="0" cy="66630"/>
            </a:xfrm>
            <a:prstGeom prst="line">
              <a:avLst/>
            </a:prstGeom>
            <a:noFill/>
            <a:ln w="12700" cap="flat">
              <a:solidFill>
                <a:srgbClr val="000000">
                  <a:lumMod val="75000"/>
                  <a:lumOff val="25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274"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a:endParaRPr>
            </a:p>
          </p:txBody>
        </p:sp>
        <p:sp>
          <p:nvSpPr>
            <p:cNvPr id="15" name="Line 14">
              <a:extLst>
                <a:ext uri="{FF2B5EF4-FFF2-40B4-BE49-F238E27FC236}">
                  <a16:creationId xmlns:a16="http://schemas.microsoft.com/office/drawing/2014/main" id="{8BE6EFF2-219D-41B9-86A5-F0656041F108}"/>
                </a:ext>
              </a:extLst>
            </p:cNvPr>
            <p:cNvSpPr>
              <a:spLocks noChangeShapeType="1"/>
            </p:cNvSpPr>
            <p:nvPr/>
          </p:nvSpPr>
          <p:spPr bwMode="auto">
            <a:xfrm>
              <a:off x="1993047" y="5424392"/>
              <a:ext cx="0" cy="66630"/>
            </a:xfrm>
            <a:prstGeom prst="line">
              <a:avLst/>
            </a:prstGeom>
            <a:noFill/>
            <a:ln w="12700" cap="flat">
              <a:solidFill>
                <a:srgbClr val="000000">
                  <a:lumMod val="75000"/>
                  <a:lumOff val="25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274"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a:endParaRPr>
            </a:p>
          </p:txBody>
        </p:sp>
        <p:sp>
          <p:nvSpPr>
            <p:cNvPr id="16" name="Line 15">
              <a:extLst>
                <a:ext uri="{FF2B5EF4-FFF2-40B4-BE49-F238E27FC236}">
                  <a16:creationId xmlns:a16="http://schemas.microsoft.com/office/drawing/2014/main" id="{948D64F4-852E-46C3-8849-7B36876064C3}"/>
                </a:ext>
              </a:extLst>
            </p:cNvPr>
            <p:cNvSpPr>
              <a:spLocks noChangeShapeType="1"/>
            </p:cNvSpPr>
            <p:nvPr/>
          </p:nvSpPr>
          <p:spPr bwMode="auto">
            <a:xfrm>
              <a:off x="2193072" y="5424392"/>
              <a:ext cx="0" cy="66630"/>
            </a:xfrm>
            <a:prstGeom prst="line">
              <a:avLst/>
            </a:prstGeom>
            <a:noFill/>
            <a:ln w="12700" cap="flat">
              <a:solidFill>
                <a:srgbClr val="000000">
                  <a:lumMod val="75000"/>
                  <a:lumOff val="25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274"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a:endParaRPr>
            </a:p>
          </p:txBody>
        </p:sp>
        <p:sp>
          <p:nvSpPr>
            <p:cNvPr id="17" name="Line 16">
              <a:extLst>
                <a:ext uri="{FF2B5EF4-FFF2-40B4-BE49-F238E27FC236}">
                  <a16:creationId xmlns:a16="http://schemas.microsoft.com/office/drawing/2014/main" id="{7FCCDCB2-39D8-4C5C-A959-E08918CA4B4E}"/>
                </a:ext>
              </a:extLst>
            </p:cNvPr>
            <p:cNvSpPr>
              <a:spLocks noChangeShapeType="1"/>
            </p:cNvSpPr>
            <p:nvPr/>
          </p:nvSpPr>
          <p:spPr bwMode="auto">
            <a:xfrm>
              <a:off x="2389922" y="5424392"/>
              <a:ext cx="0" cy="66630"/>
            </a:xfrm>
            <a:prstGeom prst="line">
              <a:avLst/>
            </a:prstGeom>
            <a:noFill/>
            <a:ln w="12700" cap="flat">
              <a:solidFill>
                <a:srgbClr val="000000">
                  <a:lumMod val="75000"/>
                  <a:lumOff val="25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274"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a:endParaRPr>
            </a:p>
          </p:txBody>
        </p:sp>
        <p:sp>
          <p:nvSpPr>
            <p:cNvPr id="18" name="Line 17">
              <a:extLst>
                <a:ext uri="{FF2B5EF4-FFF2-40B4-BE49-F238E27FC236}">
                  <a16:creationId xmlns:a16="http://schemas.microsoft.com/office/drawing/2014/main" id="{B9B5C6C6-FC29-4B7D-A039-7DB8D958A0B0}"/>
                </a:ext>
              </a:extLst>
            </p:cNvPr>
            <p:cNvSpPr>
              <a:spLocks noChangeShapeType="1"/>
            </p:cNvSpPr>
            <p:nvPr/>
          </p:nvSpPr>
          <p:spPr bwMode="auto">
            <a:xfrm>
              <a:off x="2589947" y="5424392"/>
              <a:ext cx="0" cy="66630"/>
            </a:xfrm>
            <a:prstGeom prst="line">
              <a:avLst/>
            </a:prstGeom>
            <a:noFill/>
            <a:ln w="12700" cap="flat">
              <a:solidFill>
                <a:srgbClr val="000000">
                  <a:lumMod val="75000"/>
                  <a:lumOff val="25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274"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a:endParaRPr>
            </a:p>
          </p:txBody>
        </p:sp>
        <p:sp>
          <p:nvSpPr>
            <p:cNvPr id="19" name="Line 18">
              <a:extLst>
                <a:ext uri="{FF2B5EF4-FFF2-40B4-BE49-F238E27FC236}">
                  <a16:creationId xmlns:a16="http://schemas.microsoft.com/office/drawing/2014/main" id="{A15430E7-3C2A-4F61-BBC3-BBBEEE5017E5}"/>
                </a:ext>
              </a:extLst>
            </p:cNvPr>
            <p:cNvSpPr>
              <a:spLocks noChangeShapeType="1"/>
            </p:cNvSpPr>
            <p:nvPr/>
          </p:nvSpPr>
          <p:spPr bwMode="auto">
            <a:xfrm>
              <a:off x="2794734" y="5424392"/>
              <a:ext cx="0" cy="66630"/>
            </a:xfrm>
            <a:prstGeom prst="line">
              <a:avLst/>
            </a:prstGeom>
            <a:noFill/>
            <a:ln w="12700" cap="flat">
              <a:solidFill>
                <a:srgbClr val="000000">
                  <a:lumMod val="75000"/>
                  <a:lumOff val="25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274"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a:endParaRPr>
            </a:p>
          </p:txBody>
        </p:sp>
        <p:sp>
          <p:nvSpPr>
            <p:cNvPr id="20" name="Line 19">
              <a:extLst>
                <a:ext uri="{FF2B5EF4-FFF2-40B4-BE49-F238E27FC236}">
                  <a16:creationId xmlns:a16="http://schemas.microsoft.com/office/drawing/2014/main" id="{2B5D8A95-7811-4AF4-82CE-20B42E578195}"/>
                </a:ext>
              </a:extLst>
            </p:cNvPr>
            <p:cNvSpPr>
              <a:spLocks noChangeShapeType="1"/>
            </p:cNvSpPr>
            <p:nvPr/>
          </p:nvSpPr>
          <p:spPr bwMode="auto">
            <a:xfrm>
              <a:off x="2994759" y="5424392"/>
              <a:ext cx="0" cy="66630"/>
            </a:xfrm>
            <a:prstGeom prst="line">
              <a:avLst/>
            </a:prstGeom>
            <a:noFill/>
            <a:ln w="12700" cap="flat">
              <a:solidFill>
                <a:srgbClr val="000000">
                  <a:lumMod val="75000"/>
                  <a:lumOff val="25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274"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a:endParaRPr>
            </a:p>
          </p:txBody>
        </p:sp>
        <p:sp>
          <p:nvSpPr>
            <p:cNvPr id="21" name="Line 20">
              <a:extLst>
                <a:ext uri="{FF2B5EF4-FFF2-40B4-BE49-F238E27FC236}">
                  <a16:creationId xmlns:a16="http://schemas.microsoft.com/office/drawing/2014/main" id="{7902DD0F-FA2F-4C9E-A8DF-677B46D34849}"/>
                </a:ext>
              </a:extLst>
            </p:cNvPr>
            <p:cNvSpPr>
              <a:spLocks noChangeShapeType="1"/>
            </p:cNvSpPr>
            <p:nvPr/>
          </p:nvSpPr>
          <p:spPr bwMode="auto">
            <a:xfrm>
              <a:off x="3194784" y="5424392"/>
              <a:ext cx="0" cy="66630"/>
            </a:xfrm>
            <a:prstGeom prst="line">
              <a:avLst/>
            </a:prstGeom>
            <a:noFill/>
            <a:ln w="12700" cap="flat">
              <a:solidFill>
                <a:srgbClr val="000000">
                  <a:lumMod val="75000"/>
                  <a:lumOff val="25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274"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a:endParaRPr>
            </a:p>
          </p:txBody>
        </p:sp>
        <p:sp>
          <p:nvSpPr>
            <p:cNvPr id="22" name="Line 21">
              <a:extLst>
                <a:ext uri="{FF2B5EF4-FFF2-40B4-BE49-F238E27FC236}">
                  <a16:creationId xmlns:a16="http://schemas.microsoft.com/office/drawing/2014/main" id="{D204E9C0-831B-49B1-9F58-0A0E7ED1A626}"/>
                </a:ext>
              </a:extLst>
            </p:cNvPr>
            <p:cNvSpPr>
              <a:spLocks noChangeShapeType="1"/>
            </p:cNvSpPr>
            <p:nvPr/>
          </p:nvSpPr>
          <p:spPr bwMode="auto">
            <a:xfrm>
              <a:off x="3391634" y="5424392"/>
              <a:ext cx="0" cy="66630"/>
            </a:xfrm>
            <a:prstGeom prst="line">
              <a:avLst/>
            </a:prstGeom>
            <a:noFill/>
            <a:ln w="12700" cap="flat">
              <a:solidFill>
                <a:srgbClr val="000000">
                  <a:lumMod val="75000"/>
                  <a:lumOff val="25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274"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a:endParaRPr>
            </a:p>
          </p:txBody>
        </p:sp>
        <p:sp>
          <p:nvSpPr>
            <p:cNvPr id="23" name="Line 22">
              <a:extLst>
                <a:ext uri="{FF2B5EF4-FFF2-40B4-BE49-F238E27FC236}">
                  <a16:creationId xmlns:a16="http://schemas.microsoft.com/office/drawing/2014/main" id="{ECB62F50-C4C1-4E3D-97BF-FC636D290762}"/>
                </a:ext>
              </a:extLst>
            </p:cNvPr>
            <p:cNvSpPr>
              <a:spLocks noChangeShapeType="1"/>
            </p:cNvSpPr>
            <p:nvPr/>
          </p:nvSpPr>
          <p:spPr bwMode="auto">
            <a:xfrm>
              <a:off x="3593247" y="5424392"/>
              <a:ext cx="0" cy="66630"/>
            </a:xfrm>
            <a:prstGeom prst="line">
              <a:avLst/>
            </a:prstGeom>
            <a:noFill/>
            <a:ln w="12700" cap="flat">
              <a:solidFill>
                <a:srgbClr val="000000">
                  <a:lumMod val="75000"/>
                  <a:lumOff val="25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274"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a:endParaRPr>
            </a:p>
          </p:txBody>
        </p:sp>
        <p:sp>
          <p:nvSpPr>
            <p:cNvPr id="24" name="Line 23">
              <a:extLst>
                <a:ext uri="{FF2B5EF4-FFF2-40B4-BE49-F238E27FC236}">
                  <a16:creationId xmlns:a16="http://schemas.microsoft.com/office/drawing/2014/main" id="{1370DB4B-2B59-46E8-9880-A9C814108443}"/>
                </a:ext>
              </a:extLst>
            </p:cNvPr>
            <p:cNvSpPr>
              <a:spLocks noChangeShapeType="1"/>
            </p:cNvSpPr>
            <p:nvPr/>
          </p:nvSpPr>
          <p:spPr bwMode="auto">
            <a:xfrm>
              <a:off x="3799622" y="5424392"/>
              <a:ext cx="0" cy="66630"/>
            </a:xfrm>
            <a:prstGeom prst="line">
              <a:avLst/>
            </a:prstGeom>
            <a:noFill/>
            <a:ln w="12700" cap="flat">
              <a:solidFill>
                <a:srgbClr val="000000">
                  <a:lumMod val="75000"/>
                  <a:lumOff val="25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274"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a:endParaRPr>
            </a:p>
          </p:txBody>
        </p:sp>
        <p:sp>
          <p:nvSpPr>
            <p:cNvPr id="25" name="Line 24">
              <a:extLst>
                <a:ext uri="{FF2B5EF4-FFF2-40B4-BE49-F238E27FC236}">
                  <a16:creationId xmlns:a16="http://schemas.microsoft.com/office/drawing/2014/main" id="{A8A295B0-0A43-4B96-912E-96BA3E7A11AB}"/>
                </a:ext>
              </a:extLst>
            </p:cNvPr>
            <p:cNvSpPr>
              <a:spLocks noChangeShapeType="1"/>
            </p:cNvSpPr>
            <p:nvPr/>
          </p:nvSpPr>
          <p:spPr bwMode="auto">
            <a:xfrm>
              <a:off x="3998059" y="5424392"/>
              <a:ext cx="0" cy="66630"/>
            </a:xfrm>
            <a:prstGeom prst="line">
              <a:avLst/>
            </a:prstGeom>
            <a:noFill/>
            <a:ln w="12700" cap="flat">
              <a:solidFill>
                <a:srgbClr val="000000">
                  <a:lumMod val="75000"/>
                  <a:lumOff val="25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274"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a:endParaRPr>
            </a:p>
          </p:txBody>
        </p:sp>
        <p:sp>
          <p:nvSpPr>
            <p:cNvPr id="26" name="Line 25">
              <a:extLst>
                <a:ext uri="{FF2B5EF4-FFF2-40B4-BE49-F238E27FC236}">
                  <a16:creationId xmlns:a16="http://schemas.microsoft.com/office/drawing/2014/main" id="{EDED13CF-24B1-4B28-8E49-BBFE2A8638B9}"/>
                </a:ext>
              </a:extLst>
            </p:cNvPr>
            <p:cNvSpPr>
              <a:spLocks noChangeShapeType="1"/>
            </p:cNvSpPr>
            <p:nvPr/>
          </p:nvSpPr>
          <p:spPr bwMode="auto">
            <a:xfrm>
              <a:off x="4193322" y="5424392"/>
              <a:ext cx="0" cy="66630"/>
            </a:xfrm>
            <a:prstGeom prst="line">
              <a:avLst/>
            </a:prstGeom>
            <a:noFill/>
            <a:ln w="12700" cap="flat">
              <a:solidFill>
                <a:srgbClr val="000000">
                  <a:lumMod val="75000"/>
                  <a:lumOff val="25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274"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a:endParaRPr>
            </a:p>
          </p:txBody>
        </p:sp>
        <p:sp>
          <p:nvSpPr>
            <p:cNvPr id="27" name="Line 26">
              <a:extLst>
                <a:ext uri="{FF2B5EF4-FFF2-40B4-BE49-F238E27FC236}">
                  <a16:creationId xmlns:a16="http://schemas.microsoft.com/office/drawing/2014/main" id="{F0862B0A-43D8-4033-B432-602EC55D931A}"/>
                </a:ext>
              </a:extLst>
            </p:cNvPr>
            <p:cNvSpPr>
              <a:spLocks noChangeShapeType="1"/>
            </p:cNvSpPr>
            <p:nvPr/>
          </p:nvSpPr>
          <p:spPr bwMode="auto">
            <a:xfrm>
              <a:off x="4394934" y="5424392"/>
              <a:ext cx="0" cy="66630"/>
            </a:xfrm>
            <a:prstGeom prst="line">
              <a:avLst/>
            </a:prstGeom>
            <a:noFill/>
            <a:ln w="12700" cap="flat">
              <a:solidFill>
                <a:srgbClr val="000000">
                  <a:lumMod val="75000"/>
                  <a:lumOff val="25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274"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a:endParaRPr>
            </a:p>
          </p:txBody>
        </p:sp>
        <p:sp>
          <p:nvSpPr>
            <p:cNvPr id="28" name="Line 27">
              <a:extLst>
                <a:ext uri="{FF2B5EF4-FFF2-40B4-BE49-F238E27FC236}">
                  <a16:creationId xmlns:a16="http://schemas.microsoft.com/office/drawing/2014/main" id="{40B1BBD9-08E0-4451-9F2B-B118EA908202}"/>
                </a:ext>
              </a:extLst>
            </p:cNvPr>
            <p:cNvSpPr>
              <a:spLocks noChangeShapeType="1"/>
            </p:cNvSpPr>
            <p:nvPr/>
          </p:nvSpPr>
          <p:spPr bwMode="auto">
            <a:xfrm>
              <a:off x="4599722" y="5424392"/>
              <a:ext cx="0" cy="66630"/>
            </a:xfrm>
            <a:prstGeom prst="line">
              <a:avLst/>
            </a:prstGeom>
            <a:noFill/>
            <a:ln w="12700" cap="flat">
              <a:solidFill>
                <a:srgbClr val="000000">
                  <a:lumMod val="75000"/>
                  <a:lumOff val="25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274"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a:endParaRPr>
            </a:p>
          </p:txBody>
        </p:sp>
        <p:sp>
          <p:nvSpPr>
            <p:cNvPr id="29" name="Line 28">
              <a:extLst>
                <a:ext uri="{FF2B5EF4-FFF2-40B4-BE49-F238E27FC236}">
                  <a16:creationId xmlns:a16="http://schemas.microsoft.com/office/drawing/2014/main" id="{E1097E7D-9FCE-4D30-8A16-A53798DC5806}"/>
                </a:ext>
              </a:extLst>
            </p:cNvPr>
            <p:cNvSpPr>
              <a:spLocks noChangeShapeType="1"/>
            </p:cNvSpPr>
            <p:nvPr/>
          </p:nvSpPr>
          <p:spPr bwMode="auto">
            <a:xfrm>
              <a:off x="4794984" y="5424392"/>
              <a:ext cx="0" cy="66630"/>
            </a:xfrm>
            <a:prstGeom prst="line">
              <a:avLst/>
            </a:prstGeom>
            <a:noFill/>
            <a:ln w="12700" cap="flat">
              <a:solidFill>
                <a:srgbClr val="000000">
                  <a:lumMod val="75000"/>
                  <a:lumOff val="25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274"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a:endParaRPr>
            </a:p>
          </p:txBody>
        </p:sp>
        <p:sp>
          <p:nvSpPr>
            <p:cNvPr id="30" name="Line 29">
              <a:extLst>
                <a:ext uri="{FF2B5EF4-FFF2-40B4-BE49-F238E27FC236}">
                  <a16:creationId xmlns:a16="http://schemas.microsoft.com/office/drawing/2014/main" id="{84667BB0-0DC8-4F6F-91FD-954631BDE144}"/>
                </a:ext>
              </a:extLst>
            </p:cNvPr>
            <p:cNvSpPr>
              <a:spLocks noChangeShapeType="1"/>
            </p:cNvSpPr>
            <p:nvPr/>
          </p:nvSpPr>
          <p:spPr bwMode="auto">
            <a:xfrm>
              <a:off x="1197709" y="3278025"/>
              <a:ext cx="0" cy="2146368"/>
            </a:xfrm>
            <a:prstGeom prst="line">
              <a:avLst/>
            </a:prstGeom>
            <a:noFill/>
            <a:ln w="12700" cap="flat">
              <a:solidFill>
                <a:srgbClr val="000000">
                  <a:lumMod val="75000"/>
                  <a:lumOff val="25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274"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a:endParaRPr>
            </a:p>
          </p:txBody>
        </p:sp>
        <p:sp>
          <p:nvSpPr>
            <p:cNvPr id="31" name="Freeform 30">
              <a:extLst>
                <a:ext uri="{FF2B5EF4-FFF2-40B4-BE49-F238E27FC236}">
                  <a16:creationId xmlns:a16="http://schemas.microsoft.com/office/drawing/2014/main" id="{9DA01041-C48D-4869-9C82-9F5E23D061FA}"/>
                </a:ext>
              </a:extLst>
            </p:cNvPr>
            <p:cNvSpPr>
              <a:spLocks/>
            </p:cNvSpPr>
            <p:nvPr/>
          </p:nvSpPr>
          <p:spPr bwMode="auto">
            <a:xfrm>
              <a:off x="1197709" y="3691446"/>
              <a:ext cx="3598863" cy="1379493"/>
            </a:xfrm>
            <a:custGeom>
              <a:avLst/>
              <a:gdLst>
                <a:gd name="T0" fmla="*/ 2267 w 2267"/>
                <a:gd name="T1" fmla="*/ 939 h 939"/>
                <a:gd name="T2" fmla="*/ 2143 w 2267"/>
                <a:gd name="T3" fmla="*/ 861 h 939"/>
                <a:gd name="T4" fmla="*/ 2014 w 2267"/>
                <a:gd name="T5" fmla="*/ 625 h 939"/>
                <a:gd name="T6" fmla="*/ 1887 w 2267"/>
                <a:gd name="T7" fmla="*/ 712 h 939"/>
                <a:gd name="T8" fmla="*/ 1764 w 2267"/>
                <a:gd name="T9" fmla="*/ 419 h 939"/>
                <a:gd name="T10" fmla="*/ 1639 w 2267"/>
                <a:gd name="T11" fmla="*/ 515 h 939"/>
                <a:gd name="T12" fmla="*/ 1509 w 2267"/>
                <a:gd name="T13" fmla="*/ 348 h 939"/>
                <a:gd name="T14" fmla="*/ 1382 w 2267"/>
                <a:gd name="T15" fmla="*/ 375 h 939"/>
                <a:gd name="T16" fmla="*/ 1258 w 2267"/>
                <a:gd name="T17" fmla="*/ 101 h 939"/>
                <a:gd name="T18" fmla="*/ 1132 w 2267"/>
                <a:gd name="T19" fmla="*/ 386 h 939"/>
                <a:gd name="T20" fmla="*/ 1006 w 2267"/>
                <a:gd name="T21" fmla="*/ 225 h 939"/>
                <a:gd name="T22" fmla="*/ 877 w 2267"/>
                <a:gd name="T23" fmla="*/ 247 h 939"/>
                <a:gd name="T24" fmla="*/ 751 w 2267"/>
                <a:gd name="T25" fmla="*/ 310 h 939"/>
                <a:gd name="T26" fmla="*/ 627 w 2267"/>
                <a:gd name="T27" fmla="*/ 145 h 939"/>
                <a:gd name="T28" fmla="*/ 493 w 2267"/>
                <a:gd name="T29" fmla="*/ 91 h 939"/>
                <a:gd name="T30" fmla="*/ 372 w 2267"/>
                <a:gd name="T31" fmla="*/ 0 h 939"/>
                <a:gd name="T32" fmla="*/ 245 w 2267"/>
                <a:gd name="T33" fmla="*/ 217 h 939"/>
                <a:gd name="T34" fmla="*/ 121 w 2267"/>
                <a:gd name="T35" fmla="*/ 102 h 939"/>
                <a:gd name="T36" fmla="*/ 0 w 2267"/>
                <a:gd name="T37" fmla="*/ 142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7" h="939">
                  <a:moveTo>
                    <a:pt x="2267" y="939"/>
                  </a:moveTo>
                  <a:lnTo>
                    <a:pt x="2143" y="861"/>
                  </a:lnTo>
                  <a:lnTo>
                    <a:pt x="2014" y="625"/>
                  </a:lnTo>
                  <a:lnTo>
                    <a:pt x="1887" y="712"/>
                  </a:lnTo>
                  <a:lnTo>
                    <a:pt x="1764" y="419"/>
                  </a:lnTo>
                  <a:lnTo>
                    <a:pt x="1639" y="515"/>
                  </a:lnTo>
                  <a:lnTo>
                    <a:pt x="1509" y="348"/>
                  </a:lnTo>
                  <a:lnTo>
                    <a:pt x="1382" y="375"/>
                  </a:lnTo>
                  <a:lnTo>
                    <a:pt x="1258" y="101"/>
                  </a:lnTo>
                  <a:lnTo>
                    <a:pt x="1132" y="386"/>
                  </a:lnTo>
                  <a:lnTo>
                    <a:pt x="1006" y="225"/>
                  </a:lnTo>
                  <a:lnTo>
                    <a:pt x="877" y="247"/>
                  </a:lnTo>
                  <a:lnTo>
                    <a:pt x="751" y="310"/>
                  </a:lnTo>
                  <a:lnTo>
                    <a:pt x="627" y="145"/>
                  </a:lnTo>
                  <a:lnTo>
                    <a:pt x="493" y="91"/>
                  </a:lnTo>
                  <a:lnTo>
                    <a:pt x="372" y="0"/>
                  </a:lnTo>
                  <a:lnTo>
                    <a:pt x="245" y="217"/>
                  </a:lnTo>
                  <a:lnTo>
                    <a:pt x="121" y="102"/>
                  </a:lnTo>
                  <a:lnTo>
                    <a:pt x="0" y="142"/>
                  </a:lnTo>
                </a:path>
              </a:pathLst>
            </a:custGeom>
            <a:noFill/>
            <a:ln w="31750" cap="rnd">
              <a:solidFill>
                <a:srgbClr val="C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274"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panose="020B0604020202020204"/>
              </a:endParaRPr>
            </a:p>
          </p:txBody>
        </p:sp>
        <p:sp>
          <p:nvSpPr>
            <p:cNvPr id="32" name="Rectangle 31">
              <a:extLst>
                <a:ext uri="{FF2B5EF4-FFF2-40B4-BE49-F238E27FC236}">
                  <a16:creationId xmlns:a16="http://schemas.microsoft.com/office/drawing/2014/main" id="{9A2028D3-1F85-45E9-A32C-0A145D5B7F70}"/>
                </a:ext>
              </a:extLst>
            </p:cNvPr>
            <p:cNvSpPr/>
            <p:nvPr/>
          </p:nvSpPr>
          <p:spPr>
            <a:xfrm>
              <a:off x="877890" y="5321274"/>
              <a:ext cx="300361" cy="298530"/>
            </a:xfrm>
            <a:prstGeom prst="rect">
              <a:avLst/>
            </a:prstGeom>
          </p:spPr>
          <p:txBody>
            <a:bodyPr wrap="none">
              <a:spAutoFit/>
            </a:bodyPr>
            <a:lstStyle/>
            <a:p>
              <a:pPr marL="0" marR="0" lvl="0" indent="0" algn="r" defTabSz="91427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panose="020B0604020202020204"/>
                </a:rPr>
                <a:t>0</a:t>
              </a:r>
            </a:p>
          </p:txBody>
        </p:sp>
        <p:sp>
          <p:nvSpPr>
            <p:cNvPr id="33" name="Rectangle 32">
              <a:extLst>
                <a:ext uri="{FF2B5EF4-FFF2-40B4-BE49-F238E27FC236}">
                  <a16:creationId xmlns:a16="http://schemas.microsoft.com/office/drawing/2014/main" id="{05041504-3823-467C-986A-71DFBDBA4844}"/>
                </a:ext>
              </a:extLst>
            </p:cNvPr>
            <p:cNvSpPr/>
            <p:nvPr/>
          </p:nvSpPr>
          <p:spPr>
            <a:xfrm>
              <a:off x="788248" y="4776749"/>
              <a:ext cx="389992" cy="298530"/>
            </a:xfrm>
            <a:prstGeom prst="rect">
              <a:avLst/>
            </a:prstGeom>
          </p:spPr>
          <p:txBody>
            <a:bodyPr wrap="none">
              <a:spAutoFit/>
            </a:bodyPr>
            <a:lstStyle/>
            <a:p>
              <a:pPr marL="0" marR="0" lvl="0" indent="0" algn="r" defTabSz="91427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panose="020B0604020202020204"/>
                </a:rPr>
                <a:t>10</a:t>
              </a:r>
            </a:p>
          </p:txBody>
        </p:sp>
        <p:sp>
          <p:nvSpPr>
            <p:cNvPr id="34" name="Rectangle 33">
              <a:extLst>
                <a:ext uri="{FF2B5EF4-FFF2-40B4-BE49-F238E27FC236}">
                  <a16:creationId xmlns:a16="http://schemas.microsoft.com/office/drawing/2014/main" id="{C91492D1-EB37-4F9E-BFA7-858B48C3EDD1}"/>
                </a:ext>
              </a:extLst>
            </p:cNvPr>
            <p:cNvSpPr/>
            <p:nvPr/>
          </p:nvSpPr>
          <p:spPr>
            <a:xfrm>
              <a:off x="788248" y="4239236"/>
              <a:ext cx="389992" cy="298530"/>
            </a:xfrm>
            <a:prstGeom prst="rect">
              <a:avLst/>
            </a:prstGeom>
          </p:spPr>
          <p:txBody>
            <a:bodyPr wrap="none">
              <a:spAutoFit/>
            </a:bodyPr>
            <a:lstStyle/>
            <a:p>
              <a:pPr marL="0" marR="0" lvl="0" indent="0" algn="r" defTabSz="91427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panose="020B0604020202020204"/>
                </a:rPr>
                <a:t>20</a:t>
              </a:r>
            </a:p>
          </p:txBody>
        </p:sp>
        <p:sp>
          <p:nvSpPr>
            <p:cNvPr id="35" name="Rectangle 34">
              <a:extLst>
                <a:ext uri="{FF2B5EF4-FFF2-40B4-BE49-F238E27FC236}">
                  <a16:creationId xmlns:a16="http://schemas.microsoft.com/office/drawing/2014/main" id="{47789F19-F2D8-4DCE-BAAD-2F3099B64B27}"/>
                </a:ext>
              </a:extLst>
            </p:cNvPr>
            <p:cNvSpPr/>
            <p:nvPr/>
          </p:nvSpPr>
          <p:spPr>
            <a:xfrm>
              <a:off x="794786" y="3696942"/>
              <a:ext cx="389992" cy="298530"/>
            </a:xfrm>
            <a:prstGeom prst="rect">
              <a:avLst/>
            </a:prstGeom>
          </p:spPr>
          <p:txBody>
            <a:bodyPr wrap="none">
              <a:spAutoFit/>
            </a:bodyPr>
            <a:lstStyle/>
            <a:p>
              <a:pPr marL="0" marR="0" lvl="0" indent="0" algn="r" defTabSz="91427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panose="020B0604020202020204"/>
                </a:rPr>
                <a:t>30</a:t>
              </a:r>
            </a:p>
          </p:txBody>
        </p:sp>
        <p:sp>
          <p:nvSpPr>
            <p:cNvPr id="36" name="Rectangle 35">
              <a:extLst>
                <a:ext uri="{FF2B5EF4-FFF2-40B4-BE49-F238E27FC236}">
                  <a16:creationId xmlns:a16="http://schemas.microsoft.com/office/drawing/2014/main" id="{1B21850E-7307-42EE-8129-0599593DE5F5}"/>
                </a:ext>
              </a:extLst>
            </p:cNvPr>
            <p:cNvSpPr/>
            <p:nvPr/>
          </p:nvSpPr>
          <p:spPr>
            <a:xfrm>
              <a:off x="794786" y="3159430"/>
              <a:ext cx="389992" cy="298530"/>
            </a:xfrm>
            <a:prstGeom prst="rect">
              <a:avLst/>
            </a:prstGeom>
          </p:spPr>
          <p:txBody>
            <a:bodyPr wrap="none">
              <a:spAutoFit/>
            </a:bodyPr>
            <a:lstStyle/>
            <a:p>
              <a:pPr marL="0" marR="0" lvl="0" indent="0" algn="r" defTabSz="91427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panose="020B0604020202020204"/>
                </a:rPr>
                <a:t>40</a:t>
              </a:r>
            </a:p>
          </p:txBody>
        </p:sp>
        <p:sp>
          <p:nvSpPr>
            <p:cNvPr id="37" name="Rectangle 36">
              <a:extLst>
                <a:ext uri="{FF2B5EF4-FFF2-40B4-BE49-F238E27FC236}">
                  <a16:creationId xmlns:a16="http://schemas.microsoft.com/office/drawing/2014/main" id="{D0243CF6-DABD-4EFB-8CA5-A174191181DA}"/>
                </a:ext>
              </a:extLst>
            </p:cNvPr>
            <p:cNvSpPr/>
            <p:nvPr/>
          </p:nvSpPr>
          <p:spPr>
            <a:xfrm>
              <a:off x="991450" y="5514201"/>
              <a:ext cx="358531" cy="298530"/>
            </a:xfrm>
            <a:prstGeom prst="rect">
              <a:avLst/>
            </a:prstGeom>
          </p:spPr>
          <p:txBody>
            <a:bodyPr wrap="none" lIns="0" rIns="0">
              <a:spAutoFit/>
            </a:bodyPr>
            <a:lstStyle/>
            <a:p>
              <a:pPr marL="0" marR="0" lvl="0" indent="0" algn="r" defTabSz="91427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panose="020B0604020202020204"/>
                </a:rPr>
                <a:t>1991</a:t>
              </a:r>
            </a:p>
          </p:txBody>
        </p:sp>
        <p:sp>
          <p:nvSpPr>
            <p:cNvPr id="38" name="Rectangle 37">
              <a:extLst>
                <a:ext uri="{FF2B5EF4-FFF2-40B4-BE49-F238E27FC236}">
                  <a16:creationId xmlns:a16="http://schemas.microsoft.com/office/drawing/2014/main" id="{64783456-0D25-4DA3-9417-6FC794934C72}"/>
                </a:ext>
              </a:extLst>
            </p:cNvPr>
            <p:cNvSpPr/>
            <p:nvPr/>
          </p:nvSpPr>
          <p:spPr>
            <a:xfrm>
              <a:off x="1581151" y="5514201"/>
              <a:ext cx="358531" cy="298530"/>
            </a:xfrm>
            <a:prstGeom prst="rect">
              <a:avLst/>
            </a:prstGeom>
          </p:spPr>
          <p:txBody>
            <a:bodyPr wrap="none" lIns="0" rIns="0">
              <a:spAutoFit/>
            </a:bodyPr>
            <a:lstStyle/>
            <a:p>
              <a:pPr marL="0" marR="0" lvl="0" indent="0" algn="r" defTabSz="91427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panose="020B0604020202020204"/>
                </a:rPr>
                <a:t>1994</a:t>
              </a:r>
            </a:p>
          </p:txBody>
        </p:sp>
        <p:sp>
          <p:nvSpPr>
            <p:cNvPr id="39" name="Rectangle 38">
              <a:extLst>
                <a:ext uri="{FF2B5EF4-FFF2-40B4-BE49-F238E27FC236}">
                  <a16:creationId xmlns:a16="http://schemas.microsoft.com/office/drawing/2014/main" id="{F270D4E6-A72E-4389-A2BD-F1A1CACE1CF5}"/>
                </a:ext>
              </a:extLst>
            </p:cNvPr>
            <p:cNvSpPr/>
            <p:nvPr/>
          </p:nvSpPr>
          <p:spPr>
            <a:xfrm>
              <a:off x="2190328" y="5514201"/>
              <a:ext cx="358531" cy="298530"/>
            </a:xfrm>
            <a:prstGeom prst="rect">
              <a:avLst/>
            </a:prstGeom>
          </p:spPr>
          <p:txBody>
            <a:bodyPr wrap="none" lIns="0" rIns="0">
              <a:spAutoFit/>
            </a:bodyPr>
            <a:lstStyle/>
            <a:p>
              <a:pPr marL="0" marR="0" lvl="0" indent="0" algn="r" defTabSz="91427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panose="020B0604020202020204"/>
                </a:rPr>
                <a:t>1997</a:t>
              </a:r>
            </a:p>
          </p:txBody>
        </p:sp>
        <p:sp>
          <p:nvSpPr>
            <p:cNvPr id="40" name="Rectangle 39">
              <a:extLst>
                <a:ext uri="{FF2B5EF4-FFF2-40B4-BE49-F238E27FC236}">
                  <a16:creationId xmlns:a16="http://schemas.microsoft.com/office/drawing/2014/main" id="{33BD3E07-6843-4DF7-93A5-97E07752AE7E}"/>
                </a:ext>
              </a:extLst>
            </p:cNvPr>
            <p:cNvSpPr/>
            <p:nvPr/>
          </p:nvSpPr>
          <p:spPr>
            <a:xfrm>
              <a:off x="2799080" y="5514201"/>
              <a:ext cx="358531" cy="298530"/>
            </a:xfrm>
            <a:prstGeom prst="rect">
              <a:avLst/>
            </a:prstGeom>
          </p:spPr>
          <p:txBody>
            <a:bodyPr wrap="none" lIns="0" rIns="0">
              <a:spAutoFit/>
            </a:bodyPr>
            <a:lstStyle/>
            <a:p>
              <a:pPr marL="0" marR="0" lvl="0" indent="0" algn="r" defTabSz="91427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panose="020B0604020202020204"/>
                </a:rPr>
                <a:t>2000</a:t>
              </a:r>
            </a:p>
          </p:txBody>
        </p:sp>
        <p:sp>
          <p:nvSpPr>
            <p:cNvPr id="41" name="Rectangle 40">
              <a:extLst>
                <a:ext uri="{FF2B5EF4-FFF2-40B4-BE49-F238E27FC236}">
                  <a16:creationId xmlns:a16="http://schemas.microsoft.com/office/drawing/2014/main" id="{D267BC09-981C-4B14-8698-96900A373C9D}"/>
                </a:ext>
              </a:extLst>
            </p:cNvPr>
            <p:cNvSpPr/>
            <p:nvPr/>
          </p:nvSpPr>
          <p:spPr>
            <a:xfrm>
              <a:off x="3389206" y="5514201"/>
              <a:ext cx="358531" cy="298530"/>
            </a:xfrm>
            <a:prstGeom prst="rect">
              <a:avLst/>
            </a:prstGeom>
          </p:spPr>
          <p:txBody>
            <a:bodyPr wrap="none" lIns="0" rIns="0">
              <a:spAutoFit/>
            </a:bodyPr>
            <a:lstStyle/>
            <a:p>
              <a:pPr marL="0" marR="0" lvl="0" indent="0" algn="r" defTabSz="91427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panose="020B0604020202020204"/>
                </a:rPr>
                <a:t>2003</a:t>
              </a:r>
            </a:p>
          </p:txBody>
        </p:sp>
        <p:sp>
          <p:nvSpPr>
            <p:cNvPr id="42" name="Rectangle 41">
              <a:extLst>
                <a:ext uri="{FF2B5EF4-FFF2-40B4-BE49-F238E27FC236}">
                  <a16:creationId xmlns:a16="http://schemas.microsoft.com/office/drawing/2014/main" id="{CEC1281E-D226-449C-8A61-07184D4A53CE}"/>
                </a:ext>
              </a:extLst>
            </p:cNvPr>
            <p:cNvSpPr/>
            <p:nvPr/>
          </p:nvSpPr>
          <p:spPr>
            <a:xfrm>
              <a:off x="3985258" y="5514201"/>
              <a:ext cx="358531" cy="298530"/>
            </a:xfrm>
            <a:prstGeom prst="rect">
              <a:avLst/>
            </a:prstGeom>
          </p:spPr>
          <p:txBody>
            <a:bodyPr wrap="none" lIns="0" rIns="0">
              <a:spAutoFit/>
            </a:bodyPr>
            <a:lstStyle/>
            <a:p>
              <a:pPr marL="0" marR="0" lvl="0" indent="0" algn="r" defTabSz="91427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panose="020B0604020202020204"/>
                </a:rPr>
                <a:t>2006</a:t>
              </a:r>
            </a:p>
          </p:txBody>
        </p:sp>
        <p:sp>
          <p:nvSpPr>
            <p:cNvPr id="43" name="Rectangle 42">
              <a:extLst>
                <a:ext uri="{FF2B5EF4-FFF2-40B4-BE49-F238E27FC236}">
                  <a16:creationId xmlns:a16="http://schemas.microsoft.com/office/drawing/2014/main" id="{D14AD6FB-EE9C-4411-8B05-8CE831BE5CFC}"/>
                </a:ext>
              </a:extLst>
            </p:cNvPr>
            <p:cNvSpPr/>
            <p:nvPr/>
          </p:nvSpPr>
          <p:spPr>
            <a:xfrm>
              <a:off x="4588086" y="5514201"/>
              <a:ext cx="358531" cy="298530"/>
            </a:xfrm>
            <a:prstGeom prst="rect">
              <a:avLst/>
            </a:prstGeom>
          </p:spPr>
          <p:txBody>
            <a:bodyPr wrap="none" lIns="0" rIns="0">
              <a:spAutoFit/>
            </a:bodyPr>
            <a:lstStyle/>
            <a:p>
              <a:pPr marL="0" marR="0" lvl="0" indent="0" algn="r" defTabSz="91427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panose="020B0604020202020204"/>
                </a:rPr>
                <a:t>2009</a:t>
              </a:r>
            </a:p>
          </p:txBody>
        </p:sp>
      </p:grpSp>
      <p:sp>
        <p:nvSpPr>
          <p:cNvPr id="49" name="TextBox 48">
            <a:extLst>
              <a:ext uri="{FF2B5EF4-FFF2-40B4-BE49-F238E27FC236}">
                <a16:creationId xmlns:a16="http://schemas.microsoft.com/office/drawing/2014/main" id="{CBEC3225-4A55-46D5-9528-F11592E2E4A3}"/>
              </a:ext>
            </a:extLst>
          </p:cNvPr>
          <p:cNvSpPr txBox="1"/>
          <p:nvPr/>
        </p:nvSpPr>
        <p:spPr>
          <a:xfrm rot="1145442">
            <a:off x="6598526" y="2002942"/>
            <a:ext cx="3854629" cy="707886"/>
          </a:xfrm>
          <a:prstGeom prst="rect">
            <a:avLst/>
          </a:prstGeom>
          <a:noFill/>
        </p:spPr>
        <p:txBody>
          <a:bodyPr wrap="square" rtlCol="0">
            <a:spAutoFit/>
          </a:bodyPr>
          <a:lstStyle/>
          <a:p>
            <a:pPr defTabSz="914274"/>
            <a:r>
              <a:rPr lang="fy-NL" sz="4000" dirty="0">
                <a:solidFill>
                  <a:srgbClr val="C00000"/>
                </a:solidFill>
                <a:latin typeface="Arial Rounded MT Bold" panose="020F0704030504030204" pitchFamily="34" charset="0"/>
              </a:rPr>
              <a:t>“                 ”</a:t>
            </a:r>
            <a:endParaRPr lang="en-US" sz="4000" dirty="0">
              <a:solidFill>
                <a:srgbClr val="C00000"/>
              </a:solidFill>
              <a:latin typeface="Arial Rounded MT Bold" panose="020F0704030504030204" pitchFamily="34" charset="0"/>
            </a:endParaRPr>
          </a:p>
        </p:txBody>
      </p:sp>
      <p:sp>
        <p:nvSpPr>
          <p:cNvPr id="50" name="Rectangle 49">
            <a:extLst>
              <a:ext uri="{FF2B5EF4-FFF2-40B4-BE49-F238E27FC236}">
                <a16:creationId xmlns:a16="http://schemas.microsoft.com/office/drawing/2014/main" id="{A3F4EEEB-9822-4BEB-AB54-28AADA07B9E3}"/>
              </a:ext>
            </a:extLst>
          </p:cNvPr>
          <p:cNvSpPr/>
          <p:nvPr/>
        </p:nvSpPr>
        <p:spPr>
          <a:xfrm>
            <a:off x="6958420" y="3161592"/>
            <a:ext cx="3002746" cy="300082"/>
          </a:xfrm>
          <a:prstGeom prst="rect">
            <a:avLst/>
          </a:prstGeom>
        </p:spPr>
        <p:txBody>
          <a:bodyPr wrap="none">
            <a:spAutoFit/>
          </a:bodyPr>
          <a:lstStyle/>
          <a:p>
            <a:pPr algn="ctr" defTabSz="914274"/>
            <a:r>
              <a:rPr lang="en-GB" sz="1350" b="1" dirty="0">
                <a:solidFill>
                  <a:srgbClr val="000000"/>
                </a:solidFill>
                <a:latin typeface="Arial" panose="020B0604020202020204"/>
              </a:rPr>
              <a:t>Decline in splenectomy with time</a:t>
            </a:r>
            <a:r>
              <a:rPr lang="en-GB" sz="1350" b="1" baseline="30000" dirty="0">
                <a:solidFill>
                  <a:srgbClr val="000000"/>
                </a:solidFill>
                <a:latin typeface="Arial" panose="020B0604020202020204"/>
              </a:rPr>
              <a:t>1</a:t>
            </a:r>
          </a:p>
        </p:txBody>
      </p:sp>
      <p:sp>
        <p:nvSpPr>
          <p:cNvPr id="51" name="TextBox 50">
            <a:extLst>
              <a:ext uri="{FF2B5EF4-FFF2-40B4-BE49-F238E27FC236}">
                <a16:creationId xmlns:a16="http://schemas.microsoft.com/office/drawing/2014/main" id="{A382981D-3B10-426B-85A6-1D188855B4CE}"/>
              </a:ext>
            </a:extLst>
          </p:cNvPr>
          <p:cNvSpPr txBox="1"/>
          <p:nvPr/>
        </p:nvSpPr>
        <p:spPr>
          <a:xfrm>
            <a:off x="7007626" y="2640154"/>
            <a:ext cx="2355850" cy="246221"/>
          </a:xfrm>
          <a:prstGeom prst="rect">
            <a:avLst/>
          </a:prstGeom>
          <a:noFill/>
        </p:spPr>
        <p:txBody>
          <a:bodyPr wrap="square" rtlCol="0">
            <a:spAutoFit/>
          </a:bodyPr>
          <a:lstStyle/>
          <a:p>
            <a:pPr defTabSz="914274"/>
            <a:r>
              <a:rPr lang="en-US" sz="1000" i="1" dirty="0" err="1">
                <a:solidFill>
                  <a:srgbClr val="000000">
                    <a:lumMod val="75000"/>
                    <a:lumOff val="25000"/>
                  </a:srgbClr>
                </a:solidFill>
                <a:latin typeface="Arial" panose="020B0604020202020204" pitchFamily="34" charset="0"/>
                <a:cs typeface="Arial" panose="020B0604020202020204" pitchFamily="34" charset="0"/>
              </a:rPr>
              <a:t>Rodeghiero</a:t>
            </a:r>
            <a:r>
              <a:rPr lang="en-US" sz="1000" i="1" dirty="0">
                <a:solidFill>
                  <a:srgbClr val="000000">
                    <a:lumMod val="75000"/>
                    <a:lumOff val="25000"/>
                  </a:srgbClr>
                </a:solidFill>
                <a:latin typeface="Arial" panose="020B0604020202020204" pitchFamily="34" charset="0"/>
                <a:cs typeface="Arial" panose="020B0604020202020204" pitchFamily="34" charset="0"/>
              </a:rPr>
              <a:t> et al., 2009 Blood</a:t>
            </a:r>
          </a:p>
        </p:txBody>
      </p:sp>
      <p:sp>
        <p:nvSpPr>
          <p:cNvPr id="52" name="TextBox 51"/>
          <p:cNvSpPr txBox="1"/>
          <p:nvPr/>
        </p:nvSpPr>
        <p:spPr>
          <a:xfrm>
            <a:off x="2584533" y="6035602"/>
            <a:ext cx="5027678" cy="707886"/>
          </a:xfrm>
          <a:prstGeom prst="rect">
            <a:avLst/>
          </a:prstGeom>
          <a:noFill/>
        </p:spPr>
        <p:txBody>
          <a:bodyPr wrap="square" rtlCol="0">
            <a:spAutoFit/>
          </a:bodyPr>
          <a:lstStyle/>
          <a:p>
            <a:r>
              <a:rPr lang="en-US" sz="1000" dirty="0" smtClean="0"/>
              <a:t>1. Boyle S, et al. Blood. 2013;121:4782-90.</a:t>
            </a:r>
          </a:p>
          <a:p>
            <a:r>
              <a:rPr lang="en-US" sz="1000" dirty="0" smtClean="0"/>
              <a:t>2. </a:t>
            </a:r>
            <a:r>
              <a:rPr lang="en-US" sz="1000" dirty="0" err="1" smtClean="0"/>
              <a:t>Kojouri</a:t>
            </a:r>
            <a:r>
              <a:rPr lang="en-US" sz="1000" dirty="0" smtClean="0"/>
              <a:t> K, et al. Blood. 2004;104:2623-34.</a:t>
            </a:r>
          </a:p>
          <a:p>
            <a:r>
              <a:rPr lang="en-US" sz="1000" dirty="0" smtClean="0"/>
              <a:t>3. </a:t>
            </a:r>
            <a:r>
              <a:rPr lang="en-US" sz="1000" dirty="0" err="1" smtClean="0"/>
              <a:t>Mikhael</a:t>
            </a:r>
            <a:r>
              <a:rPr lang="en-US" sz="1000" dirty="0" smtClean="0"/>
              <a:t> J, et al. Am J </a:t>
            </a:r>
            <a:r>
              <a:rPr lang="en-US" sz="1000" dirty="0" err="1" smtClean="0"/>
              <a:t>Hematol</a:t>
            </a:r>
            <a:r>
              <a:rPr lang="en-US" sz="1000" dirty="0" smtClean="0"/>
              <a:t>. 2009;84:743-8.</a:t>
            </a:r>
          </a:p>
          <a:p>
            <a:r>
              <a:rPr lang="en-US" sz="1000" dirty="0" smtClean="0"/>
              <a:t>4. </a:t>
            </a:r>
            <a:r>
              <a:rPr lang="en-US" sz="1000" dirty="0" err="1" smtClean="0"/>
              <a:t>Rodeghiero</a:t>
            </a:r>
            <a:r>
              <a:rPr lang="en-US" sz="1000" dirty="0" smtClean="0"/>
              <a:t> F, et al. Blood. 2009;113:2386-93.</a:t>
            </a:r>
          </a:p>
        </p:txBody>
      </p:sp>
    </p:spTree>
    <p:extLst>
      <p:ext uri="{BB962C8B-B14F-4D97-AF65-F5344CB8AC3E}">
        <p14:creationId xmlns:p14="http://schemas.microsoft.com/office/powerpoint/2010/main" val="3565085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Splenectomy pro and con</a:t>
            </a:r>
            <a:endParaRPr lang="en-US" dirty="0"/>
          </a:p>
        </p:txBody>
      </p:sp>
      <p:sp>
        <p:nvSpPr>
          <p:cNvPr id="4" name="Content Placeholder 9">
            <a:extLst>
              <a:ext uri="{FF2B5EF4-FFF2-40B4-BE49-F238E27FC236}">
                <a16:creationId xmlns:a16="http://schemas.microsoft.com/office/drawing/2014/main" id="{912BF0D0-0219-440F-BD03-F3552786E075}"/>
              </a:ext>
            </a:extLst>
          </p:cNvPr>
          <p:cNvSpPr txBox="1">
            <a:spLocks/>
          </p:cNvSpPr>
          <p:nvPr/>
        </p:nvSpPr>
        <p:spPr>
          <a:xfrm>
            <a:off x="2043979" y="1853858"/>
            <a:ext cx="7772400" cy="1066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1350" dirty="0">
                <a:solidFill>
                  <a:srgbClr val="000000"/>
                </a:solidFill>
                <a:latin typeface="Arial" panose="020B0604020202020204"/>
              </a:rPr>
              <a:t>Splenectomy was considered the </a:t>
            </a:r>
            <a:r>
              <a:rPr lang="en-GB" sz="1350" dirty="0">
                <a:solidFill>
                  <a:srgbClr val="4472C4"/>
                </a:solidFill>
                <a:latin typeface="Arial" panose="020B0604020202020204"/>
              </a:rPr>
              <a:t>standard second-line therapy </a:t>
            </a:r>
            <a:r>
              <a:rPr lang="en-GB" sz="1350" dirty="0">
                <a:solidFill>
                  <a:srgbClr val="000000"/>
                </a:solidFill>
                <a:latin typeface="Arial" panose="020B0604020202020204"/>
              </a:rPr>
              <a:t>in </a:t>
            </a:r>
            <a:r>
              <a:rPr lang="en-GB" sz="1350" dirty="0">
                <a:solidFill>
                  <a:srgbClr val="4472C4"/>
                </a:solidFill>
                <a:latin typeface="Arial" panose="020B0604020202020204"/>
              </a:rPr>
              <a:t>adults</a:t>
            </a:r>
            <a:r>
              <a:rPr lang="en-GB" sz="1350" dirty="0">
                <a:solidFill>
                  <a:srgbClr val="000000"/>
                </a:solidFill>
                <a:latin typeface="Arial" panose="020B0604020202020204"/>
              </a:rPr>
              <a:t> with ITP who are </a:t>
            </a:r>
            <a:r>
              <a:rPr lang="en-GB" sz="1350" dirty="0">
                <a:solidFill>
                  <a:srgbClr val="4472C4"/>
                </a:solidFill>
                <a:latin typeface="Arial" panose="020B0604020202020204"/>
              </a:rPr>
              <a:t>refractory to first-line treatments</a:t>
            </a:r>
            <a:r>
              <a:rPr lang="en-GB" sz="1350" baseline="30000" dirty="0">
                <a:solidFill>
                  <a:srgbClr val="4472C4"/>
                </a:solidFill>
                <a:latin typeface="Arial" panose="020B0604020202020204"/>
              </a:rPr>
              <a:t>1</a:t>
            </a:r>
          </a:p>
          <a:p>
            <a:pPr>
              <a:defRPr/>
            </a:pPr>
            <a:r>
              <a:rPr lang="en-GB" sz="1350" dirty="0">
                <a:solidFill>
                  <a:srgbClr val="4472C4"/>
                </a:solidFill>
                <a:latin typeface="Arial" panose="020B0604020202020204"/>
              </a:rPr>
              <a:t>~ 66% </a:t>
            </a:r>
            <a:r>
              <a:rPr lang="en-GB" sz="1350" dirty="0">
                <a:solidFill>
                  <a:srgbClr val="000000"/>
                </a:solidFill>
                <a:latin typeface="Arial" panose="020B0604020202020204"/>
              </a:rPr>
              <a:t>of patients achieve a </a:t>
            </a:r>
            <a:r>
              <a:rPr lang="en-GB" sz="1350" dirty="0">
                <a:solidFill>
                  <a:srgbClr val="4472C4"/>
                </a:solidFill>
                <a:latin typeface="Arial" panose="020B0604020202020204"/>
              </a:rPr>
              <a:t>lasting response </a:t>
            </a:r>
            <a:r>
              <a:rPr lang="en-GB" sz="1350" dirty="0">
                <a:solidFill>
                  <a:srgbClr val="000000"/>
                </a:solidFill>
                <a:latin typeface="Arial" panose="020B0604020202020204"/>
              </a:rPr>
              <a:t>after splenectomy</a:t>
            </a:r>
            <a:r>
              <a:rPr lang="en-GB" sz="1350" baseline="30000" dirty="0">
                <a:solidFill>
                  <a:srgbClr val="000000"/>
                </a:solidFill>
                <a:latin typeface="Arial" panose="020B0604020202020204"/>
              </a:rPr>
              <a:t>2</a:t>
            </a:r>
          </a:p>
          <a:p>
            <a:pPr>
              <a:defRPr/>
            </a:pPr>
            <a:r>
              <a:rPr lang="en-US" sz="1350" dirty="0">
                <a:solidFill>
                  <a:srgbClr val="000000"/>
                </a:solidFill>
                <a:latin typeface="Arial" panose="020B0604020202020204"/>
              </a:rPr>
              <a:t>In most patients, splenectomy is deferred for ≥ 6 months,</a:t>
            </a:r>
            <a:r>
              <a:rPr lang="en-US" sz="1350" baseline="30000" dirty="0">
                <a:solidFill>
                  <a:srgbClr val="000000"/>
                </a:solidFill>
                <a:latin typeface="Arial" panose="020B0604020202020204"/>
              </a:rPr>
              <a:t>1</a:t>
            </a:r>
            <a:r>
              <a:rPr lang="en-US" sz="1350" dirty="0">
                <a:solidFill>
                  <a:srgbClr val="000000"/>
                </a:solidFill>
                <a:latin typeface="Arial" panose="020B0604020202020204"/>
              </a:rPr>
              <a:t> but often for </a:t>
            </a:r>
            <a:r>
              <a:rPr lang="en-US" sz="1350" dirty="0">
                <a:solidFill>
                  <a:srgbClr val="4472C4"/>
                </a:solidFill>
                <a:latin typeface="Arial" panose="020B0604020202020204"/>
              </a:rPr>
              <a:t>&gt; 12 months</a:t>
            </a:r>
            <a:r>
              <a:rPr lang="en-US" sz="1350" baseline="30000" dirty="0">
                <a:solidFill>
                  <a:srgbClr val="4472C4"/>
                </a:solidFill>
                <a:latin typeface="Arial" panose="020B0604020202020204"/>
              </a:rPr>
              <a:t>2</a:t>
            </a:r>
            <a:r>
              <a:rPr lang="en-US" sz="1350" dirty="0">
                <a:solidFill>
                  <a:srgbClr val="4472C4"/>
                </a:solidFill>
                <a:latin typeface="Arial" panose="020B0604020202020204"/>
              </a:rPr>
              <a:t> </a:t>
            </a:r>
            <a:r>
              <a:rPr lang="en-US" sz="1350" dirty="0">
                <a:solidFill>
                  <a:srgbClr val="000000"/>
                </a:solidFill>
                <a:latin typeface="Arial" panose="020B0604020202020204"/>
              </a:rPr>
              <a:t>after diagnosis</a:t>
            </a:r>
          </a:p>
        </p:txBody>
      </p:sp>
      <p:sp>
        <p:nvSpPr>
          <p:cNvPr id="5" name="TextBox 4">
            <a:extLst>
              <a:ext uri="{FF2B5EF4-FFF2-40B4-BE49-F238E27FC236}">
                <a16:creationId xmlns:a16="http://schemas.microsoft.com/office/drawing/2014/main" id="{81805573-92B1-46B9-8AF8-B2F14F624279}"/>
              </a:ext>
            </a:extLst>
          </p:cNvPr>
          <p:cNvSpPr txBox="1"/>
          <p:nvPr/>
        </p:nvSpPr>
        <p:spPr>
          <a:xfrm>
            <a:off x="2159883" y="3455951"/>
            <a:ext cx="3810000" cy="307777"/>
          </a:xfrm>
          <a:prstGeom prst="rect">
            <a:avLst/>
          </a:prstGeom>
          <a:solidFill>
            <a:srgbClr val="70AD47"/>
          </a:solidFill>
        </p:spPr>
        <p:txBody>
          <a:bodyPr wrap="square" rtlCol="0">
            <a:spAutoFit/>
          </a:bodyPr>
          <a:lstStyle/>
          <a:p>
            <a:pPr marL="0" marR="0" lvl="0" indent="0" algn="ctr" defTabSz="91427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panose="020B0604020202020204"/>
              </a:rPr>
              <a:t>PROS</a:t>
            </a:r>
            <a:r>
              <a:rPr kumimoji="0" lang="en-US" sz="1400" b="0" i="0" u="none" strike="noStrike" kern="0" cap="none" spc="0" normalizeH="0" baseline="30000" noProof="0" dirty="0">
                <a:ln>
                  <a:noFill/>
                </a:ln>
                <a:solidFill>
                  <a:srgbClr val="FFFFFF"/>
                </a:solidFill>
                <a:effectLst/>
                <a:uLnTx/>
                <a:uFillTx/>
                <a:latin typeface="Arial" panose="020B0604020202020204"/>
              </a:rPr>
              <a:t>3</a:t>
            </a:r>
          </a:p>
        </p:txBody>
      </p:sp>
      <p:sp>
        <p:nvSpPr>
          <p:cNvPr id="6" name="TextBox 5">
            <a:extLst>
              <a:ext uri="{FF2B5EF4-FFF2-40B4-BE49-F238E27FC236}">
                <a16:creationId xmlns:a16="http://schemas.microsoft.com/office/drawing/2014/main" id="{FE74A54A-8845-4F44-B440-8D1D16ECD063}"/>
              </a:ext>
            </a:extLst>
          </p:cNvPr>
          <p:cNvSpPr txBox="1"/>
          <p:nvPr/>
        </p:nvSpPr>
        <p:spPr>
          <a:xfrm>
            <a:off x="6063915" y="3455951"/>
            <a:ext cx="3810000" cy="307777"/>
          </a:xfrm>
          <a:prstGeom prst="rect">
            <a:avLst/>
          </a:prstGeom>
          <a:solidFill>
            <a:srgbClr val="C00000"/>
          </a:solidFill>
        </p:spPr>
        <p:txBody>
          <a:bodyPr wrap="square" rtlCol="0" anchor="ctr">
            <a:spAutoFit/>
          </a:bodyPr>
          <a:lstStyle/>
          <a:p>
            <a:pPr marL="0" marR="0" lvl="0" indent="0" algn="ctr" defTabSz="91427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panose="020B0604020202020204"/>
              </a:rPr>
              <a:t>CONS</a:t>
            </a:r>
            <a:r>
              <a:rPr kumimoji="0" lang="en-US" sz="1400" b="0" i="0" u="none" strike="noStrike" kern="0" cap="none" spc="0" normalizeH="0" baseline="30000" noProof="0" dirty="0">
                <a:ln>
                  <a:noFill/>
                </a:ln>
                <a:solidFill>
                  <a:srgbClr val="FFFFFF"/>
                </a:solidFill>
                <a:effectLst/>
                <a:uLnTx/>
                <a:uFillTx/>
                <a:latin typeface="Arial" panose="020B0604020202020204"/>
              </a:rPr>
              <a:t>3</a:t>
            </a:r>
          </a:p>
        </p:txBody>
      </p:sp>
      <p:sp>
        <p:nvSpPr>
          <p:cNvPr id="7" name="TextBox 6">
            <a:extLst>
              <a:ext uri="{FF2B5EF4-FFF2-40B4-BE49-F238E27FC236}">
                <a16:creationId xmlns:a16="http://schemas.microsoft.com/office/drawing/2014/main" id="{8704B146-002B-4DDA-B9CD-69E80BC61850}"/>
              </a:ext>
            </a:extLst>
          </p:cNvPr>
          <p:cNvSpPr txBox="1"/>
          <p:nvPr/>
        </p:nvSpPr>
        <p:spPr>
          <a:xfrm>
            <a:off x="2141610" y="3846085"/>
            <a:ext cx="3657600" cy="1158651"/>
          </a:xfrm>
          <a:prstGeom prst="rect">
            <a:avLst/>
          </a:prstGeom>
          <a:noFill/>
        </p:spPr>
        <p:txBody>
          <a:bodyPr wrap="square" rtlCol="0">
            <a:spAutoFit/>
          </a:bodyPr>
          <a:lstStyle/>
          <a:p>
            <a:pPr marL="228600" indent="-228600" defTabSz="914274" eaLnBrk="0" fontAlgn="ctr" hangingPunct="0">
              <a:lnSpc>
                <a:spcPct val="95000"/>
              </a:lnSpc>
              <a:spcAft>
                <a:spcPts val="600"/>
              </a:spcAft>
              <a:buFont typeface="Arial" panose="020B0604020202020204" pitchFamily="34" charset="0"/>
              <a:buChar char="•"/>
              <a:defRPr/>
            </a:pPr>
            <a:r>
              <a:rPr lang="en-US" sz="1350" dirty="0">
                <a:solidFill>
                  <a:srgbClr val="4472C4"/>
                </a:solidFill>
                <a:latin typeface="Arial" panose="020B0604020202020204"/>
              </a:rPr>
              <a:t>Long-term remission </a:t>
            </a:r>
            <a:r>
              <a:rPr lang="en-US" sz="1350" dirty="0">
                <a:solidFill>
                  <a:srgbClr val="000000"/>
                </a:solidFill>
                <a:latin typeface="Arial" panose="020B0604020202020204"/>
              </a:rPr>
              <a:t>in </a:t>
            </a:r>
            <a:r>
              <a:rPr lang="en-US" sz="1350" dirty="0">
                <a:solidFill>
                  <a:srgbClr val="4472C4"/>
                </a:solidFill>
                <a:latin typeface="Arial" panose="020B0604020202020204"/>
              </a:rPr>
              <a:t>two-thirds</a:t>
            </a:r>
            <a:r>
              <a:rPr lang="en-US" sz="1350" dirty="0">
                <a:solidFill>
                  <a:srgbClr val="000000"/>
                </a:solidFill>
                <a:latin typeface="Arial" panose="020B0604020202020204"/>
              </a:rPr>
              <a:t> of patients</a:t>
            </a:r>
          </a:p>
          <a:p>
            <a:pPr marL="228600" indent="-228600" defTabSz="914274" eaLnBrk="0" fontAlgn="ctr" hangingPunct="0">
              <a:lnSpc>
                <a:spcPct val="95000"/>
              </a:lnSpc>
              <a:spcAft>
                <a:spcPts val="600"/>
              </a:spcAft>
              <a:buFont typeface="Arial" panose="020B0604020202020204" pitchFamily="34" charset="0"/>
              <a:buChar char="•"/>
              <a:defRPr/>
            </a:pPr>
            <a:r>
              <a:rPr lang="en-US" sz="1350" dirty="0">
                <a:solidFill>
                  <a:srgbClr val="000000"/>
                </a:solidFill>
                <a:latin typeface="Arial" panose="020B0604020202020204"/>
              </a:rPr>
              <a:t>Apparent low rate of late complications of splenectomy, especially following laparoscopic procedure</a:t>
            </a:r>
          </a:p>
        </p:txBody>
      </p:sp>
      <p:sp>
        <p:nvSpPr>
          <p:cNvPr id="8" name="TextBox 7">
            <a:extLst>
              <a:ext uri="{FF2B5EF4-FFF2-40B4-BE49-F238E27FC236}">
                <a16:creationId xmlns:a16="http://schemas.microsoft.com/office/drawing/2014/main" id="{380213A7-E50F-4DB4-AF50-09FDB8C31F8B}"/>
              </a:ext>
            </a:extLst>
          </p:cNvPr>
          <p:cNvSpPr txBox="1"/>
          <p:nvPr/>
        </p:nvSpPr>
        <p:spPr>
          <a:xfrm>
            <a:off x="5987716" y="3782310"/>
            <a:ext cx="3886200" cy="1777410"/>
          </a:xfrm>
          <a:prstGeom prst="rect">
            <a:avLst/>
          </a:prstGeom>
          <a:noFill/>
        </p:spPr>
        <p:txBody>
          <a:bodyPr wrap="square" rtlCol="0">
            <a:spAutoFit/>
          </a:bodyPr>
          <a:lstStyle/>
          <a:p>
            <a:pPr marL="228600" indent="-228600" defTabSz="914274" fontAlgn="ctr">
              <a:spcAft>
                <a:spcPts val="600"/>
              </a:spcAft>
              <a:buFont typeface="Arial" panose="020B0604020202020204" pitchFamily="34" charset="0"/>
              <a:buChar char="•"/>
            </a:pPr>
            <a:r>
              <a:rPr lang="en-US" sz="1350" dirty="0">
                <a:solidFill>
                  <a:srgbClr val="000000"/>
                </a:solidFill>
                <a:latin typeface="Arial" panose="020B0604020202020204"/>
              </a:rPr>
              <a:t>Risk of perioperative bleeding</a:t>
            </a:r>
          </a:p>
          <a:p>
            <a:pPr marL="228600" indent="-228600" defTabSz="914274" fontAlgn="ctr">
              <a:spcAft>
                <a:spcPts val="600"/>
              </a:spcAft>
              <a:buFont typeface="Arial" panose="020B0604020202020204" pitchFamily="34" charset="0"/>
              <a:buChar char="•"/>
            </a:pPr>
            <a:r>
              <a:rPr lang="en-US" sz="1350" dirty="0">
                <a:solidFill>
                  <a:srgbClr val="000000"/>
                </a:solidFill>
                <a:latin typeface="Arial" panose="020B0604020202020204"/>
              </a:rPr>
              <a:t>Splenectomy prevents anti-D Ig administration</a:t>
            </a:r>
          </a:p>
          <a:p>
            <a:pPr marL="228600" indent="-228600" defTabSz="914274" fontAlgn="ctr">
              <a:spcAft>
                <a:spcPts val="600"/>
              </a:spcAft>
              <a:buFont typeface="Arial" panose="020B0604020202020204" pitchFamily="34" charset="0"/>
              <a:buChar char="•"/>
            </a:pPr>
            <a:r>
              <a:rPr lang="en-US" sz="1350" dirty="0">
                <a:solidFill>
                  <a:srgbClr val="000000"/>
                </a:solidFill>
                <a:latin typeface="Arial" panose="020B0604020202020204"/>
              </a:rPr>
              <a:t>Irreversible (loss of a healthy organ)</a:t>
            </a:r>
          </a:p>
          <a:p>
            <a:pPr marL="228600" indent="-228600" defTabSz="914274" fontAlgn="ctr">
              <a:spcAft>
                <a:spcPts val="600"/>
              </a:spcAft>
              <a:buFont typeface="Arial" panose="020B0604020202020204" pitchFamily="34" charset="0"/>
              <a:buChar char="•"/>
            </a:pPr>
            <a:r>
              <a:rPr lang="en-US" sz="1350" dirty="0">
                <a:solidFill>
                  <a:srgbClr val="000000"/>
                </a:solidFill>
                <a:latin typeface="Arial" panose="020B0604020202020204"/>
              </a:rPr>
              <a:t>Potential long-term serious AEs: </a:t>
            </a:r>
            <a:r>
              <a:rPr lang="en-US" sz="1350" dirty="0">
                <a:solidFill>
                  <a:srgbClr val="4472C4"/>
                </a:solidFill>
                <a:latin typeface="Arial" panose="020B0604020202020204"/>
              </a:rPr>
              <a:t>pulmonary hypertension, thrombotic events, sepsis, and malignancies</a:t>
            </a:r>
          </a:p>
        </p:txBody>
      </p:sp>
      <p:sp>
        <p:nvSpPr>
          <p:cNvPr id="9" name="TextBox 8"/>
          <p:cNvSpPr txBox="1"/>
          <p:nvPr/>
        </p:nvSpPr>
        <p:spPr>
          <a:xfrm>
            <a:off x="2159883" y="6006164"/>
            <a:ext cx="6445102" cy="553998"/>
          </a:xfrm>
          <a:prstGeom prst="rect">
            <a:avLst/>
          </a:prstGeom>
          <a:noFill/>
        </p:spPr>
        <p:txBody>
          <a:bodyPr wrap="square" rtlCol="0">
            <a:spAutoFit/>
          </a:bodyPr>
          <a:lstStyle/>
          <a:p>
            <a:r>
              <a:rPr lang="en-US" sz="1000" dirty="0" smtClean="0"/>
              <a:t>1. </a:t>
            </a:r>
            <a:r>
              <a:rPr lang="da-DK" sz="1000" dirty="0" smtClean="0"/>
              <a:t>Stasi R, et al. </a:t>
            </a:r>
            <a:r>
              <a:rPr lang="da-DK" sz="1000" dirty="0" err="1" smtClean="0"/>
              <a:t>Thromb</a:t>
            </a:r>
            <a:r>
              <a:rPr lang="da-DK" sz="1000" dirty="0" smtClean="0"/>
              <a:t> </a:t>
            </a:r>
            <a:r>
              <a:rPr lang="da-DK" sz="1000" dirty="0" err="1" smtClean="0"/>
              <a:t>Haemost</a:t>
            </a:r>
            <a:r>
              <a:rPr lang="da-DK" sz="1000" dirty="0" smtClean="0"/>
              <a:t>. 2008;99:4-13.</a:t>
            </a:r>
          </a:p>
          <a:p>
            <a:r>
              <a:rPr lang="da-DK" sz="1000" dirty="0" smtClean="0"/>
              <a:t>2. Provan D, et al. Blood. 2010;115:168-86.</a:t>
            </a:r>
          </a:p>
          <a:p>
            <a:r>
              <a:rPr lang="da-DK" sz="1000" dirty="0" smtClean="0"/>
              <a:t>3. Grainger JD, et al. Ann </a:t>
            </a:r>
            <a:r>
              <a:rPr lang="da-DK" sz="1000" dirty="0" err="1" smtClean="0"/>
              <a:t>Hematol</a:t>
            </a:r>
            <a:r>
              <a:rPr lang="da-DK" sz="1000" dirty="0" smtClean="0"/>
              <a:t>. 2010;89 </a:t>
            </a:r>
            <a:r>
              <a:rPr lang="da-DK" sz="1000" dirty="0" err="1" smtClean="0"/>
              <a:t>Suppl</a:t>
            </a:r>
            <a:r>
              <a:rPr lang="da-DK" sz="1000" dirty="0" smtClean="0"/>
              <a:t> 1:11-7</a:t>
            </a:r>
            <a:endParaRPr lang="en-US" sz="1000" dirty="0"/>
          </a:p>
        </p:txBody>
      </p:sp>
    </p:spTree>
    <p:extLst>
      <p:ext uri="{BB962C8B-B14F-4D97-AF65-F5344CB8AC3E}">
        <p14:creationId xmlns:p14="http://schemas.microsoft.com/office/powerpoint/2010/main" val="900640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Rituximab efficacy and safety in second line</a:t>
            </a:r>
            <a:endParaRPr lang="en-US" dirty="0"/>
          </a:p>
        </p:txBody>
      </p:sp>
      <p:sp>
        <p:nvSpPr>
          <p:cNvPr id="4" name="Rectangle 3">
            <a:extLst>
              <a:ext uri="{FF2B5EF4-FFF2-40B4-BE49-F238E27FC236}">
                <a16:creationId xmlns:a16="http://schemas.microsoft.com/office/drawing/2014/main" id="{0D4C224F-3F3B-4EEF-88AE-F9C93A737623}"/>
              </a:ext>
            </a:extLst>
          </p:cNvPr>
          <p:cNvSpPr/>
          <p:nvPr/>
        </p:nvSpPr>
        <p:spPr>
          <a:xfrm>
            <a:off x="2648728" y="1471067"/>
            <a:ext cx="7772400" cy="4885953"/>
          </a:xfrm>
          <a:prstGeom prst="rect">
            <a:avLst/>
          </a:prstGeom>
        </p:spPr>
        <p:txBody>
          <a:bodyPr wrap="square">
            <a:spAutoFit/>
          </a:bodyPr>
          <a:lstStyle/>
          <a:p>
            <a:pPr>
              <a:spcAft>
                <a:spcPts val="600"/>
              </a:spcAft>
              <a:defRPr/>
            </a:pPr>
            <a:r>
              <a:rPr lang="en-US" sz="1500" b="1" kern="0" dirty="0">
                <a:solidFill>
                  <a:srgbClr val="C00000"/>
                </a:solidFill>
                <a:latin typeface="Arial" panose="020B0604020202020204"/>
              </a:rPr>
              <a:t>Dosing regimen</a:t>
            </a:r>
            <a:endParaRPr lang="en-US" sz="1500" b="1" kern="0" baseline="30000" dirty="0">
              <a:solidFill>
                <a:srgbClr val="C00000"/>
              </a:solidFill>
              <a:latin typeface="Arial" panose="020B0604020202020204"/>
            </a:endParaRPr>
          </a:p>
          <a:p>
            <a:pPr marL="228600" indent="-228600">
              <a:spcAft>
                <a:spcPts val="300"/>
              </a:spcAft>
              <a:buFont typeface="Arial" panose="020B0604020202020204" pitchFamily="34" charset="0"/>
              <a:buChar char="•"/>
              <a:defRPr/>
            </a:pPr>
            <a:r>
              <a:rPr lang="en-US" sz="1350" kern="0" dirty="0">
                <a:solidFill>
                  <a:srgbClr val="4472C4"/>
                </a:solidFill>
                <a:latin typeface="Arial" panose="020B0604020202020204"/>
              </a:rPr>
              <a:t>375 mg/m</a:t>
            </a:r>
            <a:r>
              <a:rPr lang="en-US" sz="1350" kern="0" baseline="30000" dirty="0">
                <a:solidFill>
                  <a:srgbClr val="4472C4"/>
                </a:solidFill>
                <a:latin typeface="Arial" panose="020B0604020202020204"/>
              </a:rPr>
              <a:t>2</a:t>
            </a:r>
            <a:r>
              <a:rPr lang="en-US" sz="1350" kern="0" dirty="0">
                <a:solidFill>
                  <a:srgbClr val="4472C4"/>
                </a:solidFill>
                <a:latin typeface="Arial" panose="020B0604020202020204"/>
              </a:rPr>
              <a:t> weekly </a:t>
            </a:r>
            <a:r>
              <a:rPr lang="en-US" sz="1350" kern="0" dirty="0">
                <a:solidFill>
                  <a:srgbClr val="000000"/>
                </a:solidFill>
                <a:latin typeface="Arial" panose="020B0604020202020204"/>
              </a:rPr>
              <a:t>for </a:t>
            </a:r>
            <a:r>
              <a:rPr lang="en-US" sz="1350" kern="0" dirty="0">
                <a:solidFill>
                  <a:srgbClr val="4472C4"/>
                </a:solidFill>
                <a:latin typeface="Arial" panose="020B0604020202020204"/>
              </a:rPr>
              <a:t>4 weeks </a:t>
            </a:r>
            <a:r>
              <a:rPr lang="en-US" sz="1350" kern="0" dirty="0">
                <a:solidFill>
                  <a:srgbClr val="000000"/>
                </a:solidFill>
                <a:latin typeface="Arial" panose="020B0604020202020204"/>
              </a:rPr>
              <a:t>(sometimes </a:t>
            </a:r>
            <a:r>
              <a:rPr lang="en-US" sz="1350" kern="0" dirty="0">
                <a:solidFill>
                  <a:srgbClr val="4472C4"/>
                </a:solidFill>
                <a:latin typeface="Arial" panose="020B0604020202020204"/>
              </a:rPr>
              <a:t>100 mg/m</a:t>
            </a:r>
            <a:r>
              <a:rPr lang="en-US" sz="1350" kern="0" baseline="30000" dirty="0">
                <a:solidFill>
                  <a:srgbClr val="4472C4"/>
                </a:solidFill>
                <a:latin typeface="Arial" panose="020B0604020202020204"/>
              </a:rPr>
              <a:t>2</a:t>
            </a:r>
            <a:r>
              <a:rPr lang="en-US" sz="1350" kern="0" dirty="0">
                <a:solidFill>
                  <a:srgbClr val="4472C4"/>
                </a:solidFill>
                <a:latin typeface="Arial" panose="020B0604020202020204"/>
              </a:rPr>
              <a:t> in children</a:t>
            </a:r>
            <a:r>
              <a:rPr lang="en-US" sz="1350" kern="0" dirty="0">
                <a:solidFill>
                  <a:srgbClr val="000000"/>
                </a:solidFill>
                <a:latin typeface="Arial" panose="020B0604020202020204"/>
              </a:rPr>
              <a:t>)</a:t>
            </a:r>
          </a:p>
          <a:p>
            <a:pPr lvl="1" indent="-228600">
              <a:spcAft>
                <a:spcPts val="1200"/>
              </a:spcAft>
              <a:buFont typeface="Arial" panose="020B0604020202020204" pitchFamily="34" charset="0"/>
              <a:buChar char="–"/>
              <a:defRPr/>
            </a:pPr>
            <a:r>
              <a:rPr lang="fy-NL" sz="1200" kern="0" dirty="0">
                <a:solidFill>
                  <a:srgbClr val="000000"/>
                </a:solidFill>
                <a:latin typeface="Arial" panose="020B0604020202020204"/>
              </a:rPr>
              <a:t>H</a:t>
            </a:r>
            <a:r>
              <a:rPr lang="en-US" sz="1200" kern="0" dirty="0">
                <a:solidFill>
                  <a:srgbClr val="000000"/>
                </a:solidFill>
                <a:latin typeface="Arial" panose="020B0604020202020204"/>
              </a:rPr>
              <a:t>owever, variable doses are used in clinical practice</a:t>
            </a:r>
          </a:p>
          <a:p>
            <a:pPr>
              <a:spcAft>
                <a:spcPts val="600"/>
              </a:spcAft>
              <a:defRPr/>
            </a:pPr>
            <a:r>
              <a:rPr lang="fy-NL" sz="1500" b="1" kern="0" dirty="0">
                <a:solidFill>
                  <a:srgbClr val="C00000"/>
                </a:solidFill>
                <a:latin typeface="Arial" panose="020B0604020202020204"/>
              </a:rPr>
              <a:t>Efficacy</a:t>
            </a:r>
            <a:endParaRPr lang="fy-NL" sz="1500" b="1" kern="0" baseline="30000" dirty="0">
              <a:solidFill>
                <a:srgbClr val="C00000"/>
              </a:solidFill>
              <a:latin typeface="Arial" panose="020B0604020202020204"/>
            </a:endParaRPr>
          </a:p>
          <a:p>
            <a:pPr marL="228600" indent="-228600">
              <a:spcAft>
                <a:spcPts val="300"/>
              </a:spcAft>
              <a:buFont typeface="Arial" panose="020B0604020202020204" pitchFamily="34" charset="0"/>
              <a:buChar char="•"/>
              <a:defRPr/>
            </a:pPr>
            <a:r>
              <a:rPr lang="en-US" sz="1350" kern="0" dirty="0">
                <a:solidFill>
                  <a:srgbClr val="4472C4"/>
                </a:solidFill>
                <a:latin typeface="Arial" panose="020B0604020202020204"/>
              </a:rPr>
              <a:t>60% overall response </a:t>
            </a:r>
            <a:r>
              <a:rPr lang="en-US" sz="1350" kern="0" dirty="0">
                <a:solidFill>
                  <a:srgbClr val="000000"/>
                </a:solidFill>
                <a:latin typeface="Arial" panose="020B0604020202020204"/>
              </a:rPr>
              <a:t>and </a:t>
            </a:r>
            <a:r>
              <a:rPr lang="en-US" sz="1350" kern="0" dirty="0">
                <a:solidFill>
                  <a:srgbClr val="4472C4"/>
                </a:solidFill>
                <a:latin typeface="Arial" panose="020B0604020202020204"/>
              </a:rPr>
              <a:t>40% partial response </a:t>
            </a:r>
            <a:r>
              <a:rPr lang="en-US" sz="1350" kern="0" dirty="0">
                <a:solidFill>
                  <a:srgbClr val="000000"/>
                </a:solidFill>
                <a:latin typeface="Arial" panose="020B0604020202020204"/>
              </a:rPr>
              <a:t>in adults</a:t>
            </a:r>
          </a:p>
          <a:p>
            <a:pPr lvl="1" indent="-228600">
              <a:spcAft>
                <a:spcPts val="600"/>
              </a:spcAft>
              <a:buFont typeface="Arial" panose="020B0604020202020204" pitchFamily="34" charset="0"/>
              <a:buChar char="–"/>
              <a:defRPr/>
            </a:pPr>
            <a:r>
              <a:rPr lang="fy-NL" sz="1200" kern="0" dirty="0">
                <a:solidFill>
                  <a:srgbClr val="000000"/>
                </a:solidFill>
                <a:latin typeface="Arial" panose="020B0604020202020204"/>
              </a:rPr>
              <a:t>R</a:t>
            </a:r>
            <a:r>
              <a:rPr lang="en-US" sz="1200" kern="0" dirty="0">
                <a:solidFill>
                  <a:srgbClr val="000000"/>
                </a:solidFill>
                <a:latin typeface="Arial" panose="020B0604020202020204"/>
              </a:rPr>
              <a:t>esponse rates in children are highly variable among studies</a:t>
            </a:r>
          </a:p>
          <a:p>
            <a:pPr lvl="1" indent="-228600">
              <a:spcAft>
                <a:spcPts val="600"/>
              </a:spcAft>
              <a:buFont typeface="Arial" panose="020B0604020202020204" pitchFamily="34" charset="0"/>
              <a:buChar char="–"/>
              <a:defRPr/>
            </a:pPr>
            <a:r>
              <a:rPr lang="en-US" sz="1200" kern="0" dirty="0">
                <a:solidFill>
                  <a:srgbClr val="000000"/>
                </a:solidFill>
                <a:latin typeface="Arial" panose="020B0604020202020204"/>
              </a:rPr>
              <a:t>Meta analysis of five trials (n=376 adult ITP) showed 57% overall response rate, 38% 1-year remission rate, 21% 5-year remission rate (Lancet </a:t>
            </a:r>
            <a:r>
              <a:rPr lang="en-US" sz="1200" kern="0" dirty="0" err="1">
                <a:solidFill>
                  <a:srgbClr val="000000"/>
                </a:solidFill>
                <a:latin typeface="Arial" panose="020B0604020202020204"/>
              </a:rPr>
              <a:t>Haematol</a:t>
            </a:r>
            <a:r>
              <a:rPr lang="en-US" sz="1200" kern="0" dirty="0">
                <a:solidFill>
                  <a:srgbClr val="000000"/>
                </a:solidFill>
                <a:latin typeface="Arial" panose="020B0604020202020204"/>
              </a:rPr>
              <a:t> 2015, 2(02):e75–e81).</a:t>
            </a:r>
          </a:p>
          <a:p>
            <a:pPr marL="228600" indent="-228600">
              <a:spcAft>
                <a:spcPts val="600"/>
              </a:spcAft>
              <a:buFont typeface="Arial" panose="020B0604020202020204" pitchFamily="34" charset="0"/>
              <a:buChar char="•"/>
              <a:defRPr/>
            </a:pPr>
            <a:r>
              <a:rPr lang="fy-NL" sz="1350" kern="0" dirty="0">
                <a:solidFill>
                  <a:srgbClr val="000000"/>
                </a:solidFill>
                <a:latin typeface="Arial" panose="020B0604020202020204"/>
              </a:rPr>
              <a:t>Response is observed within </a:t>
            </a:r>
            <a:r>
              <a:rPr lang="fy-NL" sz="1350" kern="0" dirty="0">
                <a:solidFill>
                  <a:srgbClr val="4472C4"/>
                </a:solidFill>
                <a:latin typeface="Arial" panose="020B0604020202020204"/>
              </a:rPr>
              <a:t>a few weeks </a:t>
            </a:r>
            <a:r>
              <a:rPr lang="fy-NL" sz="1350" kern="0" dirty="0">
                <a:solidFill>
                  <a:srgbClr val="000000"/>
                </a:solidFill>
                <a:latin typeface="Arial" panose="020B0604020202020204"/>
              </a:rPr>
              <a:t>of injection</a:t>
            </a:r>
          </a:p>
          <a:p>
            <a:pPr marL="228600" indent="-228600">
              <a:spcAft>
                <a:spcPts val="1200"/>
              </a:spcAft>
              <a:buFont typeface="Arial" panose="020B0604020202020204" pitchFamily="34" charset="0"/>
              <a:buChar char="•"/>
              <a:defRPr/>
            </a:pPr>
            <a:r>
              <a:rPr lang="fy-NL" sz="1350" kern="0" dirty="0">
                <a:solidFill>
                  <a:srgbClr val="4472C4"/>
                </a:solidFill>
                <a:latin typeface="Arial" panose="020B0604020202020204"/>
              </a:rPr>
              <a:t>Response lasts a median of 11 months </a:t>
            </a:r>
            <a:r>
              <a:rPr lang="fy-NL" sz="1350" kern="0" dirty="0">
                <a:solidFill>
                  <a:srgbClr val="000000"/>
                </a:solidFill>
                <a:latin typeface="Arial" panose="020B0604020202020204"/>
              </a:rPr>
              <a:t>in responders</a:t>
            </a:r>
          </a:p>
          <a:p>
            <a:pPr indent="-173037">
              <a:spcAft>
                <a:spcPts val="600"/>
              </a:spcAft>
              <a:defRPr/>
            </a:pPr>
            <a:r>
              <a:rPr lang="fy-NL" sz="1500" b="1" kern="0" dirty="0">
                <a:solidFill>
                  <a:srgbClr val="C00000"/>
                </a:solidFill>
                <a:latin typeface="Arial" panose="020B0604020202020204"/>
              </a:rPr>
              <a:t>Safety profile</a:t>
            </a:r>
            <a:endParaRPr lang="fy-NL" sz="1500" b="1" kern="0" baseline="30000" dirty="0">
              <a:solidFill>
                <a:srgbClr val="C00000"/>
              </a:solidFill>
              <a:latin typeface="Arial" panose="020B0604020202020204"/>
            </a:endParaRPr>
          </a:p>
          <a:p>
            <a:pPr marL="228600" indent="-228600">
              <a:spcAft>
                <a:spcPts val="600"/>
              </a:spcAft>
              <a:buFont typeface="Arial" panose="020B0604020202020204" pitchFamily="34" charset="0"/>
              <a:buChar char="•"/>
              <a:defRPr/>
            </a:pPr>
            <a:r>
              <a:rPr lang="en-US" sz="1350" kern="0" dirty="0">
                <a:solidFill>
                  <a:srgbClr val="000000"/>
                </a:solidFill>
                <a:latin typeface="Arial" panose="020B0604020202020204"/>
              </a:rPr>
              <a:t>Usually mild-to-moderate first-infusion fever/chills, rash, or scratchiness in throat</a:t>
            </a:r>
          </a:p>
          <a:p>
            <a:pPr marL="228600" indent="-228600">
              <a:spcAft>
                <a:spcPts val="600"/>
              </a:spcAft>
              <a:buFont typeface="Arial" panose="020B0604020202020204" pitchFamily="34" charset="0"/>
              <a:buChar char="•"/>
              <a:defRPr/>
            </a:pPr>
            <a:r>
              <a:rPr lang="en-US" sz="1350" kern="0" dirty="0">
                <a:solidFill>
                  <a:srgbClr val="000000"/>
                </a:solidFill>
                <a:latin typeface="Arial" panose="020B0604020202020204"/>
              </a:rPr>
              <a:t>More severe reactions include </a:t>
            </a:r>
            <a:r>
              <a:rPr lang="en-US" sz="1350" kern="0" dirty="0">
                <a:solidFill>
                  <a:srgbClr val="4472C4"/>
                </a:solidFill>
                <a:latin typeface="Arial" panose="020B0604020202020204"/>
              </a:rPr>
              <a:t>serum sickness</a:t>
            </a:r>
          </a:p>
          <a:p>
            <a:pPr marL="228600" indent="-228600">
              <a:spcAft>
                <a:spcPts val="600"/>
              </a:spcAft>
              <a:buFont typeface="Arial" panose="020B0604020202020204" pitchFamily="34" charset="0"/>
              <a:buChar char="•"/>
              <a:defRPr/>
            </a:pPr>
            <a:r>
              <a:rPr lang="en-US" sz="1350" kern="0" dirty="0">
                <a:solidFill>
                  <a:srgbClr val="000000"/>
                </a:solidFill>
                <a:latin typeface="Arial" panose="020B0604020202020204"/>
              </a:rPr>
              <a:t>Very rarely, bronchospasm, anaphylaxis, pulmonary embolism, retinal artery thrombosis, infection, fulminant hepatitis via </a:t>
            </a:r>
            <a:r>
              <a:rPr lang="en-US" sz="1350" kern="0" dirty="0">
                <a:solidFill>
                  <a:srgbClr val="4472C4"/>
                </a:solidFill>
                <a:latin typeface="Arial" panose="020B0604020202020204"/>
              </a:rPr>
              <a:t>reactivation</a:t>
            </a:r>
            <a:r>
              <a:rPr lang="en-US" sz="1350" kern="0" dirty="0">
                <a:solidFill>
                  <a:srgbClr val="000000"/>
                </a:solidFill>
                <a:latin typeface="Arial" panose="020B0604020202020204"/>
              </a:rPr>
              <a:t> of </a:t>
            </a:r>
            <a:r>
              <a:rPr lang="en-US" sz="1350" kern="0" dirty="0">
                <a:solidFill>
                  <a:srgbClr val="4472C4"/>
                </a:solidFill>
                <a:latin typeface="Arial" panose="020B0604020202020204"/>
              </a:rPr>
              <a:t>hepatitis B</a:t>
            </a:r>
            <a:r>
              <a:rPr lang="en-US" sz="1350" kern="0" dirty="0">
                <a:solidFill>
                  <a:srgbClr val="000000"/>
                </a:solidFill>
                <a:latin typeface="Arial" panose="020B0604020202020204"/>
              </a:rPr>
              <a:t>, progressive multifocal leukoencephalopathy</a:t>
            </a:r>
          </a:p>
          <a:p>
            <a:pPr marL="228600" indent="-228600">
              <a:spcAft>
                <a:spcPts val="600"/>
              </a:spcAft>
              <a:buFont typeface="Arial" panose="020B0604020202020204" pitchFamily="34" charset="0"/>
              <a:buChar char="•"/>
              <a:defRPr/>
            </a:pPr>
            <a:r>
              <a:rPr lang="en-US" sz="1350" kern="0" dirty="0">
                <a:solidFill>
                  <a:srgbClr val="000000"/>
                </a:solidFill>
                <a:latin typeface="Arial" panose="020B0604020202020204"/>
              </a:rPr>
              <a:t>Repeated courses of rituximab can lead to </a:t>
            </a:r>
            <a:r>
              <a:rPr lang="en-US" sz="1350" kern="0" dirty="0">
                <a:solidFill>
                  <a:srgbClr val="4472C4"/>
                </a:solidFill>
                <a:latin typeface="Arial" panose="020B0604020202020204"/>
              </a:rPr>
              <a:t>long-lasting immunosuppression </a:t>
            </a:r>
            <a:r>
              <a:rPr lang="en-US" sz="1350" kern="0" dirty="0">
                <a:solidFill>
                  <a:srgbClr val="000000"/>
                </a:solidFill>
                <a:latin typeface="Arial" panose="020B0604020202020204"/>
              </a:rPr>
              <a:t>and </a:t>
            </a:r>
            <a:r>
              <a:rPr lang="en-US" sz="1350" kern="0" dirty="0">
                <a:solidFill>
                  <a:srgbClr val="4472C4"/>
                </a:solidFill>
                <a:latin typeface="Arial" panose="020B0604020202020204"/>
              </a:rPr>
              <a:t>increase the risk of infections</a:t>
            </a:r>
          </a:p>
        </p:txBody>
      </p:sp>
      <p:sp>
        <p:nvSpPr>
          <p:cNvPr id="5" name="TextBox 4"/>
          <p:cNvSpPr txBox="1"/>
          <p:nvPr/>
        </p:nvSpPr>
        <p:spPr>
          <a:xfrm>
            <a:off x="202131" y="5428648"/>
            <a:ext cx="2233061" cy="1015663"/>
          </a:xfrm>
          <a:prstGeom prst="rect">
            <a:avLst/>
          </a:prstGeom>
          <a:noFill/>
        </p:spPr>
        <p:txBody>
          <a:bodyPr wrap="square" rtlCol="0">
            <a:spAutoFit/>
          </a:bodyPr>
          <a:lstStyle/>
          <a:p>
            <a:r>
              <a:rPr lang="en-US" sz="1000" dirty="0" smtClean="0"/>
              <a:t>1. Provan D, et al. Blood. 2010;115:168–86.</a:t>
            </a:r>
          </a:p>
          <a:p>
            <a:r>
              <a:rPr lang="en-US" sz="1000" dirty="0" smtClean="0"/>
              <a:t>2. Arnold DM, et al. Ann Intern Med. 2007;146:25-33.</a:t>
            </a:r>
          </a:p>
          <a:p>
            <a:r>
              <a:rPr lang="en-US" sz="1000" dirty="0" smtClean="0"/>
              <a:t>3. Auger S, et al. Br J </a:t>
            </a:r>
            <a:r>
              <a:rPr lang="en-US" sz="1000" dirty="0" err="1" smtClean="0"/>
              <a:t>Haematol</a:t>
            </a:r>
            <a:r>
              <a:rPr lang="en-US" sz="1000" dirty="0" smtClean="0"/>
              <a:t>. 2012;158:386-98.</a:t>
            </a:r>
          </a:p>
        </p:txBody>
      </p:sp>
    </p:spTree>
    <p:extLst>
      <p:ext uri="{BB962C8B-B14F-4D97-AF65-F5344CB8AC3E}">
        <p14:creationId xmlns:p14="http://schemas.microsoft.com/office/powerpoint/2010/main" val="2072364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Rituximab in phase III study</a:t>
            </a:r>
            <a:endParaRPr lang="en-US" dirty="0"/>
          </a:p>
        </p:txBody>
      </p:sp>
      <p:sp>
        <p:nvSpPr>
          <p:cNvPr id="4" name="Content Placeholder 2">
            <a:extLst>
              <a:ext uri="{FF2B5EF4-FFF2-40B4-BE49-F238E27FC236}">
                <a16:creationId xmlns:a16="http://schemas.microsoft.com/office/drawing/2014/main" id="{A7794424-D887-44F0-B266-91EDB34C4B54}"/>
              </a:ext>
            </a:extLst>
          </p:cNvPr>
          <p:cNvSpPr txBox="1">
            <a:spLocks/>
          </p:cNvSpPr>
          <p:nvPr/>
        </p:nvSpPr>
        <p:spPr>
          <a:xfrm>
            <a:off x="2381053" y="1602029"/>
            <a:ext cx="7772400" cy="2477961"/>
          </a:xfrm>
          <a:prstGeom prst="rect">
            <a:avLst/>
          </a:prstGeom>
        </p:spPr>
        <p:txBody>
          <a:bodyPr>
            <a:noAutofit/>
          </a:bodyPr>
          <a:lst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135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2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Wingdings" panose="05000000000000000000" pitchFamily="2" charset="2"/>
              <a:buChar char="§"/>
              <a:defRPr sz="105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Wingdings" panose="05000000000000000000" pitchFamily="2" charset="2"/>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solidFill>
                  <a:srgbClr val="000000"/>
                </a:solidFill>
                <a:latin typeface="Arial" panose="020B0604020202020204"/>
              </a:rPr>
              <a:t>There is a </a:t>
            </a:r>
            <a:r>
              <a:rPr lang="en-GB" dirty="0">
                <a:solidFill>
                  <a:srgbClr val="4472C4"/>
                </a:solidFill>
                <a:latin typeface="Arial" panose="020B0604020202020204"/>
              </a:rPr>
              <a:t>lack of controlled clinical trials </a:t>
            </a:r>
            <a:r>
              <a:rPr lang="en-GB" dirty="0">
                <a:solidFill>
                  <a:srgbClr val="000000"/>
                </a:solidFill>
                <a:latin typeface="Arial" panose="020B0604020202020204"/>
              </a:rPr>
              <a:t>addressing the efficacy and safety of rituximab in ITP patients, and to support its </a:t>
            </a:r>
            <a:r>
              <a:rPr lang="en-GB" dirty="0">
                <a:solidFill>
                  <a:srgbClr val="4472C4"/>
                </a:solidFill>
                <a:latin typeface="Arial" panose="020B0604020202020204"/>
              </a:rPr>
              <a:t>off-label use </a:t>
            </a:r>
            <a:r>
              <a:rPr lang="en-GB" dirty="0">
                <a:solidFill>
                  <a:srgbClr val="000000"/>
                </a:solidFill>
                <a:latin typeface="Arial" panose="020B0604020202020204"/>
              </a:rPr>
              <a:t>in the </a:t>
            </a:r>
            <a:r>
              <a:rPr lang="en-GB" dirty="0">
                <a:solidFill>
                  <a:srgbClr val="4472C4"/>
                </a:solidFill>
                <a:latin typeface="Arial" panose="020B0604020202020204"/>
              </a:rPr>
              <a:t>second-line</a:t>
            </a:r>
            <a:r>
              <a:rPr lang="en-GB" dirty="0">
                <a:solidFill>
                  <a:srgbClr val="000000"/>
                </a:solidFill>
                <a:latin typeface="Arial" panose="020B0604020202020204"/>
              </a:rPr>
              <a:t> in ITP patients</a:t>
            </a:r>
          </a:p>
          <a:p>
            <a:r>
              <a:rPr lang="en-GB" dirty="0">
                <a:solidFill>
                  <a:srgbClr val="000000"/>
                </a:solidFill>
                <a:latin typeface="Arial" panose="020B0604020202020204"/>
              </a:rPr>
              <a:t>A recent </a:t>
            </a:r>
            <a:r>
              <a:rPr lang="en-US" dirty="0">
                <a:solidFill>
                  <a:srgbClr val="000000"/>
                </a:solidFill>
                <a:latin typeface="Arial" panose="020B0604020202020204"/>
              </a:rPr>
              <a:t>controlled </a:t>
            </a:r>
            <a:r>
              <a:rPr lang="en-US" dirty="0">
                <a:solidFill>
                  <a:srgbClr val="4472C4"/>
                </a:solidFill>
                <a:latin typeface="Arial" panose="020B0604020202020204"/>
              </a:rPr>
              <a:t>phase 3 study </a:t>
            </a:r>
            <a:r>
              <a:rPr lang="en-US" dirty="0">
                <a:solidFill>
                  <a:srgbClr val="000000"/>
                </a:solidFill>
                <a:latin typeface="Arial" panose="020B0604020202020204"/>
              </a:rPr>
              <a:t>(N = 112) addressed the efficacy of </a:t>
            </a:r>
            <a:r>
              <a:rPr lang="en-US" dirty="0">
                <a:solidFill>
                  <a:srgbClr val="4472C4"/>
                </a:solidFill>
                <a:latin typeface="Arial" panose="020B0604020202020204"/>
              </a:rPr>
              <a:t>rituximab</a:t>
            </a:r>
            <a:r>
              <a:rPr lang="en-US" dirty="0">
                <a:solidFill>
                  <a:srgbClr val="000000"/>
                </a:solidFill>
                <a:latin typeface="Arial" panose="020B0604020202020204"/>
              </a:rPr>
              <a:t> compared with </a:t>
            </a:r>
            <a:r>
              <a:rPr lang="en-US" dirty="0">
                <a:solidFill>
                  <a:srgbClr val="4472C4"/>
                </a:solidFill>
                <a:latin typeface="Arial" panose="020B0604020202020204"/>
              </a:rPr>
              <a:t>placebo</a:t>
            </a:r>
            <a:r>
              <a:rPr lang="en-US" dirty="0">
                <a:solidFill>
                  <a:srgbClr val="000000"/>
                </a:solidFill>
                <a:latin typeface="Arial" panose="020B0604020202020204"/>
              </a:rPr>
              <a:t> in patients with </a:t>
            </a:r>
            <a:r>
              <a:rPr lang="en-US" dirty="0">
                <a:solidFill>
                  <a:srgbClr val="4472C4"/>
                </a:solidFill>
                <a:latin typeface="Arial" panose="020B0604020202020204"/>
              </a:rPr>
              <a:t>corticosteroid-refractory ITP</a:t>
            </a:r>
            <a:r>
              <a:rPr lang="en-US" dirty="0">
                <a:solidFill>
                  <a:srgbClr val="000000"/>
                </a:solidFill>
                <a:latin typeface="Arial" panose="020B0604020202020204"/>
              </a:rPr>
              <a:t>. </a:t>
            </a:r>
            <a:r>
              <a:rPr lang="en-US" dirty="0">
                <a:solidFill>
                  <a:srgbClr val="4472C4"/>
                </a:solidFill>
                <a:latin typeface="Arial" panose="020B0604020202020204"/>
              </a:rPr>
              <a:t>No significant difference </a:t>
            </a:r>
            <a:r>
              <a:rPr lang="en-US" dirty="0">
                <a:solidFill>
                  <a:srgbClr val="000000"/>
                </a:solidFill>
                <a:latin typeface="Arial" panose="020B0604020202020204"/>
              </a:rPr>
              <a:t>was found in terms of </a:t>
            </a:r>
            <a:r>
              <a:rPr lang="en-US" dirty="0">
                <a:solidFill>
                  <a:srgbClr val="4472C4"/>
                </a:solidFill>
                <a:latin typeface="Arial" panose="020B0604020202020204"/>
              </a:rPr>
              <a:t>cumulative incidence of response</a:t>
            </a:r>
            <a:r>
              <a:rPr lang="en-US" dirty="0">
                <a:solidFill>
                  <a:srgbClr val="000000"/>
                </a:solidFill>
                <a:latin typeface="Arial" panose="020B0604020202020204"/>
              </a:rPr>
              <a:t> (81% vs 74%; </a:t>
            </a:r>
            <a:r>
              <a:rPr lang="en-US" dirty="0">
                <a:solidFill>
                  <a:srgbClr val="4472C4"/>
                </a:solidFill>
                <a:latin typeface="Arial" panose="020B0604020202020204"/>
              </a:rPr>
              <a:t>p</a:t>
            </a:r>
            <a:r>
              <a:rPr lang="en-US" i="1" dirty="0">
                <a:solidFill>
                  <a:srgbClr val="4472C4"/>
                </a:solidFill>
                <a:latin typeface="Arial" panose="020B0604020202020204"/>
              </a:rPr>
              <a:t> </a:t>
            </a:r>
            <a:r>
              <a:rPr lang="en-US" dirty="0">
                <a:solidFill>
                  <a:srgbClr val="4472C4"/>
                </a:solidFill>
                <a:latin typeface="Arial" panose="020B0604020202020204"/>
              </a:rPr>
              <a:t>= 0.15</a:t>
            </a:r>
            <a:r>
              <a:rPr lang="en-US" dirty="0">
                <a:solidFill>
                  <a:srgbClr val="000000"/>
                </a:solidFill>
                <a:latin typeface="Arial" panose="020B0604020202020204"/>
              </a:rPr>
              <a:t>) or reduction in </a:t>
            </a:r>
            <a:r>
              <a:rPr lang="en-US" dirty="0" smtClean="0">
                <a:solidFill>
                  <a:srgbClr val="000000"/>
                </a:solidFill>
                <a:latin typeface="Arial" panose="020B0604020202020204"/>
              </a:rPr>
              <a:t>the </a:t>
            </a:r>
            <a:r>
              <a:rPr lang="en-US" dirty="0">
                <a:solidFill>
                  <a:srgbClr val="000000"/>
                </a:solidFill>
                <a:latin typeface="Arial" panose="020B0604020202020204"/>
              </a:rPr>
              <a:t>risk of treatment failure compared with placebo</a:t>
            </a:r>
          </a:p>
        </p:txBody>
      </p:sp>
      <p:graphicFrame>
        <p:nvGraphicFramePr>
          <p:cNvPr id="5" name="Chart 4">
            <a:extLst>
              <a:ext uri="{FF2B5EF4-FFF2-40B4-BE49-F238E27FC236}">
                <a16:creationId xmlns:a16="http://schemas.microsoft.com/office/drawing/2014/main" id="{6273E2FD-111D-4C24-AEF6-53EACAE179C1}"/>
              </a:ext>
            </a:extLst>
          </p:cNvPr>
          <p:cNvGraphicFramePr/>
          <p:nvPr>
            <p:extLst>
              <p:ext uri="{D42A27DB-BD31-4B8C-83A1-F6EECF244321}">
                <p14:modId xmlns:p14="http://schemas.microsoft.com/office/powerpoint/2010/main" val="2889655421"/>
              </p:ext>
            </p:extLst>
          </p:nvPr>
        </p:nvGraphicFramePr>
        <p:xfrm>
          <a:off x="3342264" y="2976012"/>
          <a:ext cx="6117073" cy="247796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B03101BA-F9F9-436D-A1DD-AC4699B1E997}"/>
              </a:ext>
            </a:extLst>
          </p:cNvPr>
          <p:cNvSpPr/>
          <p:nvPr/>
        </p:nvSpPr>
        <p:spPr>
          <a:xfrm>
            <a:off x="2385288" y="5601905"/>
            <a:ext cx="7939811" cy="507831"/>
          </a:xfrm>
          <a:prstGeom prst="rect">
            <a:avLst/>
          </a:prstGeom>
        </p:spPr>
        <p:txBody>
          <a:bodyPr wrap="square">
            <a:spAutoFit/>
          </a:bodyPr>
          <a:lstStyle/>
          <a:p>
            <a:pPr marL="228600" indent="-228600" defTabSz="914274">
              <a:buFont typeface="Arial" panose="020B0604020202020204" pitchFamily="34" charset="0"/>
              <a:buChar char="•"/>
            </a:pPr>
            <a:r>
              <a:rPr lang="en-US" sz="1350" dirty="0">
                <a:solidFill>
                  <a:srgbClr val="000000"/>
                </a:solidFill>
                <a:latin typeface="Arial" panose="020B0604020202020204"/>
              </a:rPr>
              <a:t>In this controlled phase 3 study, </a:t>
            </a:r>
            <a:r>
              <a:rPr lang="en-US" sz="1350" dirty="0">
                <a:solidFill>
                  <a:srgbClr val="4472C4"/>
                </a:solidFill>
                <a:latin typeface="Arial" panose="020B0604020202020204"/>
              </a:rPr>
              <a:t>rituximab did not significantly improve response and risk of bleeding compared with placebo</a:t>
            </a:r>
          </a:p>
        </p:txBody>
      </p:sp>
      <p:sp>
        <p:nvSpPr>
          <p:cNvPr id="7" name="TextBox 6"/>
          <p:cNvSpPr txBox="1"/>
          <p:nvPr/>
        </p:nvSpPr>
        <p:spPr>
          <a:xfrm>
            <a:off x="2381053" y="6497053"/>
            <a:ext cx="4770518" cy="246221"/>
          </a:xfrm>
          <a:prstGeom prst="rect">
            <a:avLst/>
          </a:prstGeom>
          <a:noFill/>
        </p:spPr>
        <p:txBody>
          <a:bodyPr wrap="square" rtlCol="0">
            <a:spAutoFit/>
          </a:bodyPr>
          <a:lstStyle/>
          <a:p>
            <a:r>
              <a:rPr lang="en-US" sz="1000" dirty="0" smtClean="0"/>
              <a:t>1. </a:t>
            </a:r>
            <a:r>
              <a:rPr lang="en-US" sz="1000" dirty="0" err="1" smtClean="0"/>
              <a:t>Ghanima</a:t>
            </a:r>
            <a:r>
              <a:rPr lang="en-US" sz="1000" dirty="0" smtClean="0"/>
              <a:t> W, et al. Lancet. 2015;385:1653-61.</a:t>
            </a:r>
          </a:p>
        </p:txBody>
      </p:sp>
    </p:spTree>
    <p:extLst>
      <p:ext uri="{BB962C8B-B14F-4D97-AF65-F5344CB8AC3E}">
        <p14:creationId xmlns:p14="http://schemas.microsoft.com/office/powerpoint/2010/main" val="420067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Rituximab pro and con</a:t>
            </a:r>
            <a:endParaRPr lang="en-US" dirty="0"/>
          </a:p>
        </p:txBody>
      </p:sp>
      <p:sp>
        <p:nvSpPr>
          <p:cNvPr id="4" name="TextBox 3">
            <a:extLst>
              <a:ext uri="{FF2B5EF4-FFF2-40B4-BE49-F238E27FC236}">
                <a16:creationId xmlns:a16="http://schemas.microsoft.com/office/drawing/2014/main" id="{8D166469-23ED-4D29-B178-BA1198BABD7C}"/>
              </a:ext>
            </a:extLst>
          </p:cNvPr>
          <p:cNvSpPr txBox="1"/>
          <p:nvPr/>
        </p:nvSpPr>
        <p:spPr>
          <a:xfrm>
            <a:off x="2360390" y="1690688"/>
            <a:ext cx="3657600" cy="307777"/>
          </a:xfrm>
          <a:prstGeom prst="rect">
            <a:avLst/>
          </a:prstGeom>
          <a:solidFill>
            <a:srgbClr val="70AD47"/>
          </a:solidFill>
        </p:spPr>
        <p:txBody>
          <a:bodyPr wrap="square" rtlCol="0">
            <a:spAutoFit/>
          </a:bodyPr>
          <a:lstStyle/>
          <a:p>
            <a:pPr marL="0" marR="0" lvl="0" indent="0" algn="ctr" defTabSz="91427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panose="020B0604020202020204"/>
              </a:rPr>
              <a:t>PROS</a:t>
            </a:r>
          </a:p>
        </p:txBody>
      </p:sp>
      <p:sp>
        <p:nvSpPr>
          <p:cNvPr id="5" name="TextBox 4">
            <a:extLst>
              <a:ext uri="{FF2B5EF4-FFF2-40B4-BE49-F238E27FC236}">
                <a16:creationId xmlns:a16="http://schemas.microsoft.com/office/drawing/2014/main" id="{0C7A3D20-FA3B-4270-84EB-A86F5AA8B880}"/>
              </a:ext>
            </a:extLst>
          </p:cNvPr>
          <p:cNvSpPr txBox="1"/>
          <p:nvPr/>
        </p:nvSpPr>
        <p:spPr>
          <a:xfrm>
            <a:off x="6475190" y="1694970"/>
            <a:ext cx="3657600" cy="307777"/>
          </a:xfrm>
          <a:prstGeom prst="rect">
            <a:avLst/>
          </a:prstGeom>
          <a:solidFill>
            <a:srgbClr val="C00000"/>
          </a:solidFill>
        </p:spPr>
        <p:txBody>
          <a:bodyPr wrap="square" rtlCol="0" anchor="ctr">
            <a:spAutoFit/>
          </a:bodyPr>
          <a:lstStyle/>
          <a:p>
            <a:pPr marL="0" marR="0" lvl="0" indent="0" algn="ctr" defTabSz="91427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panose="020B0604020202020204"/>
              </a:rPr>
              <a:t>CONS</a:t>
            </a:r>
          </a:p>
        </p:txBody>
      </p:sp>
      <p:sp>
        <p:nvSpPr>
          <p:cNvPr id="6" name="TextBox 5">
            <a:extLst>
              <a:ext uri="{FF2B5EF4-FFF2-40B4-BE49-F238E27FC236}">
                <a16:creationId xmlns:a16="http://schemas.microsoft.com/office/drawing/2014/main" id="{2248DF10-CF4F-4A4B-BCA9-1FC8592FA733}"/>
              </a:ext>
            </a:extLst>
          </p:cNvPr>
          <p:cNvSpPr txBox="1"/>
          <p:nvPr/>
        </p:nvSpPr>
        <p:spPr>
          <a:xfrm>
            <a:off x="2276800" y="2080822"/>
            <a:ext cx="3741189" cy="1038233"/>
          </a:xfrm>
          <a:prstGeom prst="rect">
            <a:avLst/>
          </a:prstGeom>
          <a:noFill/>
        </p:spPr>
        <p:txBody>
          <a:bodyPr wrap="square" rtlCol="0">
            <a:spAutoFit/>
          </a:bodyPr>
          <a:lstStyle/>
          <a:p>
            <a:pPr marL="285750" indent="-285750" defTabSz="914274" eaLnBrk="0" fontAlgn="ctr" hangingPunct="0">
              <a:lnSpc>
                <a:spcPct val="95000"/>
              </a:lnSpc>
              <a:spcAft>
                <a:spcPts val="600"/>
              </a:spcAft>
              <a:buFont typeface="Arial" panose="020B0604020202020204" pitchFamily="34" charset="0"/>
              <a:buChar char="•"/>
              <a:defRPr/>
            </a:pPr>
            <a:r>
              <a:rPr lang="en-US" sz="1350" dirty="0">
                <a:solidFill>
                  <a:srgbClr val="000000"/>
                </a:solidFill>
                <a:latin typeface="Arial" panose="020B0604020202020204"/>
              </a:rPr>
              <a:t>Effective in the normalization of platelet counts in some patients</a:t>
            </a:r>
          </a:p>
          <a:p>
            <a:pPr marL="285750" indent="-285750" defTabSz="914274" eaLnBrk="0" fontAlgn="ctr" hangingPunct="0">
              <a:lnSpc>
                <a:spcPct val="95000"/>
              </a:lnSpc>
              <a:spcAft>
                <a:spcPts val="600"/>
              </a:spcAft>
              <a:buFont typeface="Arial" panose="020B0604020202020204" pitchFamily="34" charset="0"/>
              <a:buChar char="•"/>
              <a:defRPr/>
            </a:pPr>
            <a:r>
              <a:rPr lang="en-US" sz="1350" dirty="0">
                <a:solidFill>
                  <a:srgbClr val="000000"/>
                </a:solidFill>
                <a:latin typeface="Arial" panose="020B0604020202020204"/>
              </a:rPr>
              <a:t>Dosing weekly for </a:t>
            </a:r>
            <a:r>
              <a:rPr lang="en-US" sz="1350" dirty="0">
                <a:solidFill>
                  <a:srgbClr val="4472C4"/>
                </a:solidFill>
                <a:latin typeface="Arial" panose="020B0604020202020204"/>
              </a:rPr>
              <a:t>only 4 weeks</a:t>
            </a:r>
          </a:p>
          <a:p>
            <a:pPr marL="285750" indent="-285750" defTabSz="914274" eaLnBrk="0" fontAlgn="ctr" hangingPunct="0">
              <a:lnSpc>
                <a:spcPct val="95000"/>
              </a:lnSpc>
              <a:spcAft>
                <a:spcPts val="600"/>
              </a:spcAft>
              <a:buFont typeface="Arial" panose="020B0604020202020204" pitchFamily="34" charset="0"/>
              <a:buChar char="•"/>
              <a:defRPr/>
            </a:pPr>
            <a:r>
              <a:rPr lang="en-US" sz="1350" dirty="0">
                <a:solidFill>
                  <a:srgbClr val="000000"/>
                </a:solidFill>
                <a:latin typeface="Arial" panose="020B0604020202020204"/>
              </a:rPr>
              <a:t>Ability to </a:t>
            </a:r>
            <a:r>
              <a:rPr lang="en-US" sz="1350" dirty="0">
                <a:solidFill>
                  <a:srgbClr val="4472C4"/>
                </a:solidFill>
                <a:latin typeface="Arial" panose="020B0604020202020204"/>
              </a:rPr>
              <a:t>retreat responders </a:t>
            </a:r>
            <a:r>
              <a:rPr lang="en-US" sz="1350" dirty="0">
                <a:solidFill>
                  <a:srgbClr val="000000"/>
                </a:solidFill>
                <a:latin typeface="Arial" panose="020B0604020202020204"/>
              </a:rPr>
              <a:t>who </a:t>
            </a:r>
            <a:r>
              <a:rPr lang="en-US" sz="1350" dirty="0">
                <a:solidFill>
                  <a:srgbClr val="4472C4"/>
                </a:solidFill>
                <a:latin typeface="Arial" panose="020B0604020202020204"/>
              </a:rPr>
              <a:t>relapse</a:t>
            </a:r>
          </a:p>
        </p:txBody>
      </p:sp>
      <p:sp>
        <p:nvSpPr>
          <p:cNvPr id="7" name="TextBox 6">
            <a:extLst>
              <a:ext uri="{FF2B5EF4-FFF2-40B4-BE49-F238E27FC236}">
                <a16:creationId xmlns:a16="http://schemas.microsoft.com/office/drawing/2014/main" id="{E815E825-2E43-4F2E-9757-77FE795CE075}"/>
              </a:ext>
            </a:extLst>
          </p:cNvPr>
          <p:cNvSpPr txBox="1"/>
          <p:nvPr/>
        </p:nvSpPr>
        <p:spPr>
          <a:xfrm>
            <a:off x="6398989" y="2021329"/>
            <a:ext cx="3865751" cy="4031873"/>
          </a:xfrm>
          <a:prstGeom prst="rect">
            <a:avLst/>
          </a:prstGeom>
          <a:noFill/>
        </p:spPr>
        <p:txBody>
          <a:bodyPr wrap="square" rtlCol="0">
            <a:spAutoFit/>
          </a:bodyPr>
          <a:lstStyle/>
          <a:p>
            <a:pPr marL="233363" indent="-233363" defTabSz="914274" fontAlgn="ctr">
              <a:spcAft>
                <a:spcPts val="600"/>
              </a:spcAft>
              <a:buFont typeface="Arial" panose="020B0604020202020204" pitchFamily="34" charset="0"/>
              <a:buChar char="•"/>
            </a:pPr>
            <a:r>
              <a:rPr lang="en-US" sz="1350" dirty="0">
                <a:solidFill>
                  <a:srgbClr val="4472C4"/>
                </a:solidFill>
                <a:latin typeface="Arial" panose="020B0604020202020204"/>
              </a:rPr>
              <a:t>Not licensed for ITP</a:t>
            </a:r>
          </a:p>
          <a:p>
            <a:pPr marL="233363" indent="-233363" defTabSz="914274" fontAlgn="ctr">
              <a:spcAft>
                <a:spcPts val="600"/>
              </a:spcAft>
              <a:buFont typeface="Arial" panose="020B0604020202020204" pitchFamily="34" charset="0"/>
              <a:buChar char="•"/>
            </a:pPr>
            <a:r>
              <a:rPr lang="en-US" sz="1350" dirty="0">
                <a:solidFill>
                  <a:srgbClr val="4472C4"/>
                </a:solidFill>
                <a:latin typeface="Arial" panose="020B0604020202020204"/>
              </a:rPr>
              <a:t>Lack of well-controlled clinical trials</a:t>
            </a:r>
          </a:p>
          <a:p>
            <a:pPr marL="233363" indent="-233363" defTabSz="914274" fontAlgn="ctr">
              <a:spcAft>
                <a:spcPts val="600"/>
              </a:spcAft>
              <a:buFont typeface="Arial" panose="020B0604020202020204" pitchFamily="34" charset="0"/>
              <a:buChar char="•"/>
            </a:pPr>
            <a:r>
              <a:rPr lang="fy-NL" sz="1350" dirty="0">
                <a:solidFill>
                  <a:srgbClr val="000000"/>
                </a:solidFill>
                <a:latin typeface="Arial" panose="020B0604020202020204"/>
              </a:rPr>
              <a:t>N</a:t>
            </a:r>
            <a:r>
              <a:rPr lang="en-US" sz="1350" dirty="0">
                <a:solidFill>
                  <a:srgbClr val="000000"/>
                </a:solidFill>
                <a:latin typeface="Arial" panose="020B0604020202020204"/>
              </a:rPr>
              <a:t>ew agents with better safety profiles should be preferred (</a:t>
            </a:r>
            <a:r>
              <a:rPr lang="en-US" sz="1350" dirty="0">
                <a:solidFill>
                  <a:srgbClr val="4472C4"/>
                </a:solidFill>
                <a:latin typeface="Arial" panose="020B0604020202020204"/>
              </a:rPr>
              <a:t>ASH guidelines</a:t>
            </a:r>
            <a:r>
              <a:rPr lang="en-US" sz="1350" dirty="0">
                <a:solidFill>
                  <a:srgbClr val="000000"/>
                </a:solidFill>
                <a:latin typeface="Arial" panose="020B0604020202020204"/>
              </a:rPr>
              <a:t>)</a:t>
            </a:r>
          </a:p>
          <a:p>
            <a:pPr marL="233363" indent="-233363" defTabSz="914274" fontAlgn="ctr">
              <a:spcAft>
                <a:spcPts val="600"/>
              </a:spcAft>
              <a:buFont typeface="Arial" panose="020B0604020202020204" pitchFamily="34" charset="0"/>
              <a:buChar char="•"/>
            </a:pPr>
            <a:r>
              <a:rPr lang="en-US" sz="1350" dirty="0">
                <a:solidFill>
                  <a:srgbClr val="4472C4"/>
                </a:solidFill>
                <a:latin typeface="Arial" panose="020B0604020202020204"/>
              </a:rPr>
              <a:t>Lack of consensus </a:t>
            </a:r>
            <a:r>
              <a:rPr lang="en-US" sz="1350" dirty="0">
                <a:solidFill>
                  <a:srgbClr val="000000"/>
                </a:solidFill>
                <a:latin typeface="Arial" panose="020B0604020202020204"/>
              </a:rPr>
              <a:t>on dosing/administration</a:t>
            </a:r>
          </a:p>
          <a:p>
            <a:pPr marL="233363" indent="-233363" defTabSz="914274" fontAlgn="ctr">
              <a:spcAft>
                <a:spcPts val="600"/>
              </a:spcAft>
              <a:buFont typeface="Arial" panose="020B0604020202020204" pitchFamily="34" charset="0"/>
              <a:buChar char="•"/>
            </a:pPr>
            <a:r>
              <a:rPr lang="en-US" sz="1350" dirty="0">
                <a:solidFill>
                  <a:srgbClr val="4472C4"/>
                </a:solidFill>
                <a:latin typeface="Arial" panose="020B0604020202020204"/>
              </a:rPr>
              <a:t>High cost</a:t>
            </a:r>
          </a:p>
          <a:p>
            <a:pPr marL="233363" indent="-233363" defTabSz="914274" fontAlgn="ctr">
              <a:spcAft>
                <a:spcPts val="600"/>
              </a:spcAft>
              <a:buFont typeface="Arial" panose="020B0604020202020204" pitchFamily="34" charset="0"/>
              <a:buChar char="•"/>
            </a:pPr>
            <a:r>
              <a:rPr lang="en-US" sz="1350" dirty="0">
                <a:solidFill>
                  <a:srgbClr val="000000"/>
                </a:solidFill>
                <a:latin typeface="Arial" panose="020B0604020202020204"/>
              </a:rPr>
              <a:t>Rate of </a:t>
            </a:r>
            <a:r>
              <a:rPr lang="en-US" sz="1350" dirty="0">
                <a:solidFill>
                  <a:srgbClr val="4472C4"/>
                </a:solidFill>
                <a:latin typeface="Arial" panose="020B0604020202020204"/>
              </a:rPr>
              <a:t>durable responses </a:t>
            </a:r>
            <a:r>
              <a:rPr lang="en-US" sz="1350" dirty="0">
                <a:solidFill>
                  <a:srgbClr val="000000"/>
                </a:solidFill>
                <a:latin typeface="Arial" panose="020B0604020202020204"/>
              </a:rPr>
              <a:t>to rituximab does </a:t>
            </a:r>
            <a:r>
              <a:rPr lang="en-US" sz="1350" dirty="0">
                <a:solidFill>
                  <a:srgbClr val="4472C4"/>
                </a:solidFill>
                <a:latin typeface="Arial" panose="020B0604020202020204"/>
              </a:rPr>
              <a:t>not exceed 40%</a:t>
            </a:r>
          </a:p>
          <a:p>
            <a:pPr marL="233363" indent="-233363" defTabSz="914274" fontAlgn="ctr">
              <a:spcAft>
                <a:spcPts val="600"/>
              </a:spcAft>
              <a:buFont typeface="Arial" panose="020B0604020202020204" pitchFamily="34" charset="0"/>
              <a:buChar char="•"/>
            </a:pPr>
            <a:r>
              <a:rPr lang="en-US" sz="1350" dirty="0">
                <a:solidFill>
                  <a:srgbClr val="4472C4"/>
                </a:solidFill>
                <a:latin typeface="Arial" panose="020B0604020202020204"/>
              </a:rPr>
              <a:t>Long-term toxicity not well defined </a:t>
            </a:r>
            <a:r>
              <a:rPr lang="en-US" sz="1350" dirty="0">
                <a:solidFill>
                  <a:srgbClr val="000000"/>
                </a:solidFill>
                <a:latin typeface="Arial" panose="020B0604020202020204"/>
              </a:rPr>
              <a:t>in any population and especially not in children</a:t>
            </a:r>
          </a:p>
          <a:p>
            <a:pPr marL="233363" indent="-233363" defTabSz="914274" fontAlgn="ctr">
              <a:spcAft>
                <a:spcPts val="600"/>
              </a:spcAft>
              <a:buFont typeface="Arial" panose="020B0604020202020204" pitchFamily="34" charset="0"/>
              <a:buChar char="•"/>
            </a:pPr>
            <a:r>
              <a:rPr lang="en-US" sz="1350" dirty="0">
                <a:solidFill>
                  <a:srgbClr val="000000"/>
                </a:solidFill>
                <a:latin typeface="Arial" panose="020B0604020202020204"/>
              </a:rPr>
              <a:t>Risk of </a:t>
            </a:r>
            <a:r>
              <a:rPr lang="en-US" sz="1350" dirty="0">
                <a:solidFill>
                  <a:srgbClr val="4472C4"/>
                </a:solidFill>
                <a:latin typeface="Arial" panose="020B0604020202020204"/>
              </a:rPr>
              <a:t>long-lasting immunosuppression, serious infections, development of progressive multifocal leukoencephalopathy and activation of hepatitis B</a:t>
            </a:r>
          </a:p>
          <a:p>
            <a:pPr marL="233363" indent="-233363" defTabSz="914274" fontAlgn="ctr">
              <a:spcAft>
                <a:spcPts val="600"/>
              </a:spcAft>
              <a:buFont typeface="Arial" panose="020B0604020202020204" pitchFamily="34" charset="0"/>
              <a:buChar char="•"/>
            </a:pPr>
            <a:r>
              <a:rPr lang="en-US" sz="1350" dirty="0">
                <a:solidFill>
                  <a:srgbClr val="000000"/>
                </a:solidFill>
                <a:latin typeface="Arial" panose="020B0604020202020204"/>
              </a:rPr>
              <a:t>Serum sickness in an unclear proportion of patients</a:t>
            </a:r>
          </a:p>
        </p:txBody>
      </p:sp>
      <p:sp>
        <p:nvSpPr>
          <p:cNvPr id="8" name="TextBox 7"/>
          <p:cNvSpPr txBox="1"/>
          <p:nvPr/>
        </p:nvSpPr>
        <p:spPr>
          <a:xfrm>
            <a:off x="2276800" y="6198669"/>
            <a:ext cx="5452286" cy="246221"/>
          </a:xfrm>
          <a:prstGeom prst="rect">
            <a:avLst/>
          </a:prstGeom>
          <a:noFill/>
        </p:spPr>
        <p:txBody>
          <a:bodyPr wrap="square" rtlCol="0">
            <a:spAutoFit/>
          </a:bodyPr>
          <a:lstStyle/>
          <a:p>
            <a:r>
              <a:rPr lang="en-US" sz="1000" dirty="0" smtClean="0"/>
              <a:t>1. </a:t>
            </a:r>
            <a:r>
              <a:rPr lang="en-US" sz="1000" dirty="0" err="1" smtClean="0"/>
              <a:t>Ghanima</a:t>
            </a:r>
            <a:r>
              <a:rPr lang="en-US" sz="1000" dirty="0" smtClean="0"/>
              <a:t> W, et al. Lancet. 2015;385:1653-61</a:t>
            </a:r>
            <a:endParaRPr lang="en-US" sz="1000" dirty="0"/>
          </a:p>
        </p:txBody>
      </p:sp>
    </p:spTree>
    <p:extLst>
      <p:ext uri="{BB962C8B-B14F-4D97-AF65-F5344CB8AC3E}">
        <p14:creationId xmlns:p14="http://schemas.microsoft.com/office/powerpoint/2010/main" val="332258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Fostamatinib</a:t>
            </a:r>
            <a:r>
              <a:rPr lang="en-US" dirty="0" smtClean="0"/>
              <a:t> pro and con</a:t>
            </a:r>
            <a:endParaRPr lang="en-US" dirty="0"/>
          </a:p>
        </p:txBody>
      </p:sp>
      <p:sp>
        <p:nvSpPr>
          <p:cNvPr id="4" name="Content Placeholder 9">
            <a:extLst>
              <a:ext uri="{FF2B5EF4-FFF2-40B4-BE49-F238E27FC236}">
                <a16:creationId xmlns:a16="http://schemas.microsoft.com/office/drawing/2014/main" id="{E741728E-2D92-4DC4-B898-F4F84D361153}"/>
              </a:ext>
            </a:extLst>
          </p:cNvPr>
          <p:cNvSpPr txBox="1">
            <a:spLocks/>
          </p:cNvSpPr>
          <p:nvPr/>
        </p:nvSpPr>
        <p:spPr>
          <a:xfrm>
            <a:off x="2187033" y="1514961"/>
            <a:ext cx="7772400" cy="2373645"/>
          </a:xfrm>
          <a:prstGeom prst="rect">
            <a:avLst/>
          </a:prstGeom>
        </p:spPr>
        <p:txBody>
          <a:bodyPr vert="horz" lIns="0" tIns="0" rIns="0" bIns="0" spcCol="182880" rtlCol="0">
            <a:normAutofit/>
          </a:bodyPr>
          <a:lst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Wingdings" panose="05000000000000000000" pitchFamily="2" charset="2"/>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Wingdings" panose="05000000000000000000" pitchFamily="2" charset="2"/>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defRPr/>
            </a:pPr>
            <a:r>
              <a:rPr lang="fy-NL" sz="1200" b="1" dirty="0">
                <a:solidFill>
                  <a:srgbClr val="000000"/>
                </a:solidFill>
                <a:latin typeface="Arial"/>
              </a:rPr>
              <a:t>What? </a:t>
            </a:r>
            <a:r>
              <a:rPr lang="fy-NL" sz="1200" dirty="0">
                <a:solidFill>
                  <a:srgbClr val="4472C4"/>
                </a:solidFill>
                <a:latin typeface="Arial"/>
              </a:rPr>
              <a:t>Oral </a:t>
            </a:r>
            <a:r>
              <a:rPr lang="fy-NL" sz="1200" dirty="0" smtClean="0">
                <a:solidFill>
                  <a:srgbClr val="4472C4"/>
                </a:solidFill>
                <a:latin typeface="Arial"/>
              </a:rPr>
              <a:t>pro-drug of Syk (spleen </a:t>
            </a:r>
            <a:r>
              <a:rPr lang="fy-NL" sz="1200" dirty="0">
                <a:solidFill>
                  <a:srgbClr val="4472C4"/>
                </a:solidFill>
                <a:latin typeface="Arial"/>
              </a:rPr>
              <a:t>tyrosine </a:t>
            </a:r>
            <a:r>
              <a:rPr lang="fy-NL" sz="1200" dirty="0" smtClean="0">
                <a:solidFill>
                  <a:srgbClr val="4472C4"/>
                </a:solidFill>
                <a:latin typeface="Arial"/>
              </a:rPr>
              <a:t>kinase) inhibitor (Tamatinib R406)</a:t>
            </a:r>
            <a:endParaRPr lang="fy-NL" sz="1200" dirty="0">
              <a:solidFill>
                <a:srgbClr val="4472C4"/>
              </a:solidFill>
              <a:latin typeface="Arial"/>
            </a:endParaRPr>
          </a:p>
          <a:p>
            <a:pPr marL="0" indent="0">
              <a:buFont typeface="Arial" pitchFamily="34" charset="0"/>
              <a:buNone/>
              <a:defRPr/>
            </a:pPr>
            <a:r>
              <a:rPr lang="fy-NL" sz="1200" b="1" dirty="0">
                <a:solidFill>
                  <a:srgbClr val="000000"/>
                </a:solidFill>
                <a:latin typeface="Arial"/>
              </a:rPr>
              <a:t>How? </a:t>
            </a:r>
            <a:r>
              <a:rPr lang="fy-NL" sz="1200" dirty="0" smtClean="0">
                <a:solidFill>
                  <a:srgbClr val="000000"/>
                </a:solidFill>
                <a:latin typeface="Arial"/>
              </a:rPr>
              <a:t>Syk is active in inflammatory cells including splenic macrophages, fostamatinib prevents the generation of autoantibodies by </a:t>
            </a:r>
            <a:r>
              <a:rPr lang="fy-NL" sz="1200" dirty="0" smtClean="0">
                <a:solidFill>
                  <a:srgbClr val="4472C4"/>
                </a:solidFill>
                <a:latin typeface="Arial"/>
              </a:rPr>
              <a:t>B cell </a:t>
            </a:r>
            <a:r>
              <a:rPr lang="fy-NL" sz="1200" dirty="0" smtClean="0">
                <a:solidFill>
                  <a:srgbClr val="000000"/>
                </a:solidFill>
                <a:latin typeface="Arial"/>
              </a:rPr>
              <a:t>and prevent the </a:t>
            </a:r>
            <a:r>
              <a:rPr lang="fy-NL" sz="1200" dirty="0">
                <a:solidFill>
                  <a:srgbClr val="000000"/>
                </a:solidFill>
                <a:latin typeface="Arial"/>
              </a:rPr>
              <a:t>destruction of </a:t>
            </a:r>
            <a:r>
              <a:rPr lang="fy-NL" sz="1200" dirty="0" smtClean="0">
                <a:solidFill>
                  <a:srgbClr val="000000"/>
                </a:solidFill>
                <a:latin typeface="Arial"/>
              </a:rPr>
              <a:t>autoantibody-coated platelets </a:t>
            </a:r>
            <a:r>
              <a:rPr lang="fy-NL" sz="1200" dirty="0">
                <a:solidFill>
                  <a:srgbClr val="000000"/>
                </a:solidFill>
                <a:latin typeface="Arial"/>
              </a:rPr>
              <a:t>by </a:t>
            </a:r>
            <a:r>
              <a:rPr lang="fy-NL" sz="1200" dirty="0">
                <a:solidFill>
                  <a:srgbClr val="4472C4"/>
                </a:solidFill>
                <a:latin typeface="Arial"/>
              </a:rPr>
              <a:t>blocking </a:t>
            </a:r>
            <a:r>
              <a:rPr lang="fy-NL" sz="1200" dirty="0">
                <a:solidFill>
                  <a:srgbClr val="000000"/>
                </a:solidFill>
                <a:latin typeface="Arial"/>
              </a:rPr>
              <a:t>their </a:t>
            </a:r>
            <a:r>
              <a:rPr lang="fy-NL" sz="1200" dirty="0">
                <a:solidFill>
                  <a:srgbClr val="4472C4"/>
                </a:solidFill>
                <a:latin typeface="Arial"/>
              </a:rPr>
              <a:t>uptake </a:t>
            </a:r>
            <a:r>
              <a:rPr lang="fy-NL" sz="1200" dirty="0">
                <a:solidFill>
                  <a:srgbClr val="000000"/>
                </a:solidFill>
                <a:latin typeface="Arial"/>
              </a:rPr>
              <a:t>by </a:t>
            </a:r>
            <a:r>
              <a:rPr lang="fy-NL" sz="1200" dirty="0" smtClean="0">
                <a:solidFill>
                  <a:srgbClr val="4472C4"/>
                </a:solidFill>
                <a:latin typeface="Arial"/>
              </a:rPr>
              <a:t>macrophages</a:t>
            </a:r>
            <a:endParaRPr lang="fy-NL" sz="1200" dirty="0">
              <a:solidFill>
                <a:srgbClr val="4472C4"/>
              </a:solidFill>
              <a:latin typeface="Arial"/>
            </a:endParaRPr>
          </a:p>
          <a:p>
            <a:pPr marL="0" indent="0">
              <a:buFont typeface="Arial" pitchFamily="34" charset="0"/>
              <a:buNone/>
              <a:defRPr/>
            </a:pPr>
            <a:r>
              <a:rPr lang="fy-NL" sz="1200" b="1" dirty="0">
                <a:solidFill>
                  <a:srgbClr val="000000"/>
                </a:solidFill>
                <a:latin typeface="Arial"/>
              </a:rPr>
              <a:t>When? </a:t>
            </a:r>
            <a:r>
              <a:rPr lang="fy-NL" sz="1200" dirty="0">
                <a:solidFill>
                  <a:srgbClr val="000000"/>
                </a:solidFill>
                <a:latin typeface="Arial"/>
              </a:rPr>
              <a:t>Approved in</a:t>
            </a:r>
            <a:r>
              <a:rPr lang="fy-NL" sz="1200" dirty="0">
                <a:solidFill>
                  <a:srgbClr val="4472C4"/>
                </a:solidFill>
                <a:latin typeface="Arial"/>
              </a:rPr>
              <a:t> 2018 </a:t>
            </a:r>
            <a:r>
              <a:rPr lang="fy-NL" sz="1200" dirty="0">
                <a:solidFill>
                  <a:srgbClr val="000000"/>
                </a:solidFill>
                <a:latin typeface="Arial"/>
              </a:rPr>
              <a:t>in the</a:t>
            </a:r>
            <a:r>
              <a:rPr lang="fy-NL" sz="1200" dirty="0">
                <a:solidFill>
                  <a:srgbClr val="4472C4"/>
                </a:solidFill>
                <a:latin typeface="Arial"/>
              </a:rPr>
              <a:t> USA </a:t>
            </a:r>
            <a:r>
              <a:rPr lang="fy-NL" sz="1200" dirty="0">
                <a:solidFill>
                  <a:srgbClr val="000000"/>
                </a:solidFill>
                <a:latin typeface="Arial"/>
              </a:rPr>
              <a:t>as a </a:t>
            </a:r>
            <a:r>
              <a:rPr lang="fy-NL" sz="1200" dirty="0">
                <a:solidFill>
                  <a:srgbClr val="4472C4"/>
                </a:solidFill>
                <a:latin typeface="Arial"/>
              </a:rPr>
              <a:t>second-line therapy for ITP</a:t>
            </a:r>
          </a:p>
          <a:p>
            <a:pPr marL="0" indent="0">
              <a:buFont typeface="Arial" pitchFamily="34" charset="0"/>
              <a:buNone/>
              <a:defRPr/>
            </a:pPr>
            <a:r>
              <a:rPr lang="fy-NL" sz="1200" b="1" dirty="0" smtClean="0">
                <a:solidFill>
                  <a:srgbClr val="000000"/>
                </a:solidFill>
                <a:latin typeface="Arial"/>
              </a:rPr>
              <a:t>Evidence?</a:t>
            </a:r>
            <a:r>
              <a:rPr lang="fy-NL" sz="1200" dirty="0" smtClean="0">
                <a:solidFill>
                  <a:srgbClr val="000000"/>
                </a:solidFill>
                <a:latin typeface="Arial"/>
              </a:rPr>
              <a:t> </a:t>
            </a:r>
            <a:r>
              <a:rPr lang="en-US" sz="1200" dirty="0">
                <a:solidFill>
                  <a:srgbClr val="000000"/>
                </a:solidFill>
                <a:latin typeface="Arial" panose="020B0604020202020204"/>
              </a:rPr>
              <a:t>In </a:t>
            </a:r>
            <a:r>
              <a:rPr lang="en-US" sz="1200" dirty="0" smtClean="0">
                <a:solidFill>
                  <a:srgbClr val="000000"/>
                </a:solidFill>
                <a:latin typeface="Arial" panose="020B0604020202020204"/>
              </a:rPr>
              <a:t>two double-blind </a:t>
            </a:r>
            <a:r>
              <a:rPr lang="en-US" sz="1200" dirty="0">
                <a:solidFill>
                  <a:srgbClr val="000000"/>
                </a:solidFill>
                <a:latin typeface="Arial" panose="020B0604020202020204"/>
              </a:rPr>
              <a:t>randomized controlled trials of heavily </a:t>
            </a:r>
            <a:r>
              <a:rPr lang="en-US" sz="1200" dirty="0" smtClean="0">
                <a:solidFill>
                  <a:srgbClr val="000000"/>
                </a:solidFill>
                <a:latin typeface="Arial" panose="020B0604020202020204"/>
              </a:rPr>
              <a:t>pretreated patients </a:t>
            </a:r>
            <a:r>
              <a:rPr lang="en-US" sz="1200" dirty="0">
                <a:solidFill>
                  <a:srgbClr val="000000"/>
                </a:solidFill>
                <a:latin typeface="Arial" panose="020B0604020202020204"/>
              </a:rPr>
              <a:t>with severe or refractory ITP and a </a:t>
            </a:r>
            <a:r>
              <a:rPr lang="en-US" sz="1200" dirty="0" smtClean="0">
                <a:solidFill>
                  <a:srgbClr val="000000"/>
                </a:solidFill>
                <a:latin typeface="Arial" panose="020B0604020202020204"/>
              </a:rPr>
              <a:t>median disease </a:t>
            </a:r>
            <a:r>
              <a:rPr lang="en-US" sz="1200" dirty="0">
                <a:solidFill>
                  <a:srgbClr val="000000"/>
                </a:solidFill>
                <a:latin typeface="Arial" panose="020B0604020202020204"/>
              </a:rPr>
              <a:t>duration of 8.5 years, the overall response rate (</a:t>
            </a:r>
            <a:r>
              <a:rPr lang="en-US" sz="1200" dirty="0" smtClean="0">
                <a:solidFill>
                  <a:srgbClr val="000000"/>
                </a:solidFill>
                <a:latin typeface="Arial" panose="020B0604020202020204"/>
              </a:rPr>
              <a:t>one or </a:t>
            </a:r>
            <a:r>
              <a:rPr lang="en-US" sz="1200" dirty="0">
                <a:solidFill>
                  <a:srgbClr val="000000"/>
                </a:solidFill>
                <a:latin typeface="Arial" panose="020B0604020202020204"/>
              </a:rPr>
              <a:t>more platelet counts </a:t>
            </a:r>
            <a:r>
              <a:rPr lang="en-US" sz="1200" dirty="0" smtClean="0">
                <a:solidFill>
                  <a:srgbClr val="000000"/>
                </a:solidFill>
                <a:latin typeface="Arial" panose="020B0604020202020204"/>
              </a:rPr>
              <a:t>≥50 x10</a:t>
            </a:r>
            <a:r>
              <a:rPr lang="en-US" sz="1200" baseline="30000" dirty="0" smtClean="0">
                <a:solidFill>
                  <a:srgbClr val="000000"/>
                </a:solidFill>
                <a:latin typeface="Arial" panose="020B0604020202020204"/>
              </a:rPr>
              <a:t>9</a:t>
            </a:r>
            <a:r>
              <a:rPr lang="en-US" sz="1200" dirty="0" smtClean="0">
                <a:solidFill>
                  <a:srgbClr val="000000"/>
                </a:solidFill>
                <a:latin typeface="Arial" panose="020B0604020202020204"/>
              </a:rPr>
              <a:t>/L </a:t>
            </a:r>
            <a:r>
              <a:rPr lang="en-US" sz="1200" dirty="0">
                <a:solidFill>
                  <a:srgbClr val="000000"/>
                </a:solidFill>
                <a:latin typeface="Arial" panose="020B0604020202020204"/>
              </a:rPr>
              <a:t>over a</a:t>
            </a:r>
            <a:r>
              <a:rPr lang="en-US" sz="1200" dirty="0" smtClean="0">
                <a:solidFill>
                  <a:srgbClr val="000000"/>
                </a:solidFill>
                <a:latin typeface="Arial" panose="020B0604020202020204"/>
              </a:rPr>
              <a:t> </a:t>
            </a:r>
            <a:r>
              <a:rPr lang="en-US" sz="1200" dirty="0">
                <a:solidFill>
                  <a:srgbClr val="000000"/>
                </a:solidFill>
                <a:latin typeface="Arial" panose="020B0604020202020204"/>
              </a:rPr>
              <a:t>12-week </a:t>
            </a:r>
            <a:r>
              <a:rPr lang="en-US" sz="1200" dirty="0" smtClean="0">
                <a:solidFill>
                  <a:srgbClr val="000000"/>
                </a:solidFill>
                <a:latin typeface="Arial" panose="020B0604020202020204"/>
              </a:rPr>
              <a:t>period</a:t>
            </a:r>
            <a:r>
              <a:rPr lang="en-US" sz="1200" dirty="0">
                <a:solidFill>
                  <a:srgbClr val="000000"/>
                </a:solidFill>
                <a:latin typeface="Arial" panose="020B0604020202020204"/>
              </a:rPr>
              <a:t>) was 43% in the </a:t>
            </a:r>
            <a:r>
              <a:rPr lang="en-US" sz="1200" dirty="0" err="1">
                <a:solidFill>
                  <a:srgbClr val="000000"/>
                </a:solidFill>
                <a:latin typeface="Arial" panose="020B0604020202020204"/>
              </a:rPr>
              <a:t>fostamatinib</a:t>
            </a:r>
            <a:r>
              <a:rPr lang="en-US" sz="1200" dirty="0">
                <a:solidFill>
                  <a:srgbClr val="000000"/>
                </a:solidFill>
                <a:latin typeface="Arial" panose="020B0604020202020204"/>
              </a:rPr>
              <a:t> arm </a:t>
            </a:r>
            <a:r>
              <a:rPr lang="en-US" sz="1200" dirty="0" smtClean="0">
                <a:solidFill>
                  <a:srgbClr val="000000"/>
                </a:solidFill>
                <a:latin typeface="Arial" panose="020B0604020202020204"/>
              </a:rPr>
              <a:t>vs. </a:t>
            </a:r>
            <a:r>
              <a:rPr lang="en-US" sz="1200" dirty="0">
                <a:solidFill>
                  <a:srgbClr val="000000"/>
                </a:solidFill>
                <a:latin typeface="Arial" panose="020B0604020202020204"/>
              </a:rPr>
              <a:t>14% in </a:t>
            </a:r>
            <a:r>
              <a:rPr lang="en-US" sz="1200" dirty="0" smtClean="0">
                <a:solidFill>
                  <a:srgbClr val="000000"/>
                </a:solidFill>
                <a:latin typeface="Arial" panose="020B0604020202020204"/>
              </a:rPr>
              <a:t>placebo arm; stable </a:t>
            </a:r>
            <a:r>
              <a:rPr lang="en-US" sz="1200" dirty="0">
                <a:solidFill>
                  <a:srgbClr val="000000"/>
                </a:solidFill>
                <a:latin typeface="Arial" panose="020B0604020202020204"/>
              </a:rPr>
              <a:t>response rate (at least 4 of </a:t>
            </a:r>
            <a:r>
              <a:rPr lang="en-US" sz="1200" dirty="0" smtClean="0">
                <a:solidFill>
                  <a:srgbClr val="000000"/>
                </a:solidFill>
                <a:latin typeface="Arial" panose="020B0604020202020204"/>
              </a:rPr>
              <a:t>6 biweekly </a:t>
            </a:r>
            <a:r>
              <a:rPr lang="en-US" sz="1200" dirty="0">
                <a:solidFill>
                  <a:srgbClr val="000000"/>
                </a:solidFill>
                <a:latin typeface="Arial" panose="020B0604020202020204"/>
              </a:rPr>
              <a:t>platelet counts </a:t>
            </a:r>
            <a:r>
              <a:rPr lang="en-US" sz="1200" dirty="0" smtClean="0">
                <a:solidFill>
                  <a:srgbClr val="000000"/>
                </a:solidFill>
                <a:latin typeface="Arial" panose="020B0604020202020204"/>
              </a:rPr>
              <a:t>≥50 x10</a:t>
            </a:r>
            <a:r>
              <a:rPr lang="en-US" sz="1200" baseline="30000" dirty="0" smtClean="0">
                <a:solidFill>
                  <a:srgbClr val="000000"/>
                </a:solidFill>
                <a:latin typeface="Arial" panose="020B0604020202020204"/>
              </a:rPr>
              <a:t>9</a:t>
            </a:r>
            <a:r>
              <a:rPr lang="en-US" sz="1200" dirty="0" smtClean="0">
                <a:solidFill>
                  <a:srgbClr val="000000"/>
                </a:solidFill>
                <a:latin typeface="Arial" panose="020B0604020202020204"/>
              </a:rPr>
              <a:t>/L</a:t>
            </a:r>
            <a:r>
              <a:rPr lang="en-US" sz="1200" dirty="0">
                <a:solidFill>
                  <a:srgbClr val="000000"/>
                </a:solidFill>
                <a:latin typeface="Arial" panose="020B0604020202020204"/>
              </a:rPr>
              <a:t>) was 18% in the </a:t>
            </a:r>
            <a:r>
              <a:rPr lang="en-US" sz="1200" dirty="0" err="1" smtClean="0">
                <a:solidFill>
                  <a:srgbClr val="000000"/>
                </a:solidFill>
                <a:latin typeface="Arial" panose="020B0604020202020204"/>
              </a:rPr>
              <a:t>fostamatinib</a:t>
            </a:r>
            <a:r>
              <a:rPr lang="en-US" sz="1200" dirty="0" smtClean="0">
                <a:solidFill>
                  <a:srgbClr val="000000"/>
                </a:solidFill>
                <a:latin typeface="Arial" panose="020B0604020202020204"/>
              </a:rPr>
              <a:t> arm </a:t>
            </a:r>
            <a:r>
              <a:rPr lang="en-US" sz="1200" dirty="0">
                <a:solidFill>
                  <a:srgbClr val="000000"/>
                </a:solidFill>
                <a:latin typeface="Arial" panose="020B0604020202020204"/>
              </a:rPr>
              <a:t>and 2% in the placebo </a:t>
            </a:r>
            <a:r>
              <a:rPr lang="en-US" sz="1200" dirty="0" smtClean="0">
                <a:solidFill>
                  <a:srgbClr val="000000"/>
                </a:solidFill>
                <a:latin typeface="Arial" panose="020B0604020202020204"/>
              </a:rPr>
              <a:t>arm (</a:t>
            </a:r>
            <a:r>
              <a:rPr lang="de-DE" sz="1200" dirty="0">
                <a:solidFill>
                  <a:srgbClr val="000000"/>
                </a:solidFill>
                <a:latin typeface="Arial" panose="020B0604020202020204"/>
              </a:rPr>
              <a:t>Am J </a:t>
            </a:r>
            <a:r>
              <a:rPr lang="de-DE" sz="1200" dirty="0" err="1">
                <a:solidFill>
                  <a:srgbClr val="000000"/>
                </a:solidFill>
                <a:latin typeface="Arial" panose="020B0604020202020204"/>
              </a:rPr>
              <a:t>Hematol</a:t>
            </a:r>
            <a:r>
              <a:rPr lang="de-DE" sz="1200" dirty="0">
                <a:solidFill>
                  <a:srgbClr val="000000"/>
                </a:solidFill>
                <a:latin typeface="Arial" panose="020B0604020202020204"/>
              </a:rPr>
              <a:t> 2018;93(07):921–930</a:t>
            </a:r>
            <a:r>
              <a:rPr lang="en-US" sz="1200" dirty="0" smtClean="0">
                <a:solidFill>
                  <a:srgbClr val="000000"/>
                </a:solidFill>
                <a:latin typeface="Arial" panose="020B0604020202020204"/>
              </a:rPr>
              <a:t>).</a:t>
            </a:r>
            <a:endParaRPr lang="fy-NL" sz="1200" dirty="0">
              <a:solidFill>
                <a:srgbClr val="000000"/>
              </a:solidFill>
              <a:latin typeface="Arial"/>
            </a:endParaRPr>
          </a:p>
        </p:txBody>
      </p:sp>
      <p:sp>
        <p:nvSpPr>
          <p:cNvPr id="5" name="TextBox 4">
            <a:extLst>
              <a:ext uri="{FF2B5EF4-FFF2-40B4-BE49-F238E27FC236}">
                <a16:creationId xmlns:a16="http://schemas.microsoft.com/office/drawing/2014/main" id="{935F1C7D-264B-4EED-9772-8DFCA194D99C}"/>
              </a:ext>
            </a:extLst>
          </p:cNvPr>
          <p:cNvSpPr txBox="1"/>
          <p:nvPr/>
        </p:nvSpPr>
        <p:spPr>
          <a:xfrm>
            <a:off x="2109371" y="4595430"/>
            <a:ext cx="3713490" cy="715581"/>
          </a:xfrm>
          <a:prstGeom prst="rect">
            <a:avLst/>
          </a:prstGeom>
          <a:noFill/>
        </p:spPr>
        <p:txBody>
          <a:bodyPr wrap="square" rtlCol="0">
            <a:spAutoFit/>
          </a:bodyPr>
          <a:lstStyle/>
          <a:p>
            <a:pPr marL="231775" indent="-231775" fontAlgn="base">
              <a:buFont typeface="Arial" panose="020B0604020202020204" pitchFamily="34" charset="0"/>
              <a:buChar char="•"/>
              <a:defRPr/>
            </a:pPr>
            <a:r>
              <a:rPr lang="en-US" sz="1350" kern="0" dirty="0">
                <a:solidFill>
                  <a:srgbClr val="000000"/>
                </a:solidFill>
                <a:latin typeface="Arial" panose="020B0604020202020204"/>
              </a:rPr>
              <a:t>Approved in the USA</a:t>
            </a:r>
            <a:r>
              <a:rPr lang="en-US" sz="1350" kern="0" baseline="30000" dirty="0">
                <a:solidFill>
                  <a:srgbClr val="000000"/>
                </a:solidFill>
                <a:latin typeface="Arial" panose="020B0604020202020204"/>
              </a:rPr>
              <a:t>2</a:t>
            </a:r>
          </a:p>
          <a:p>
            <a:pPr marL="231775" indent="-231775" fontAlgn="base">
              <a:buFont typeface="Arial" panose="020B0604020202020204" pitchFamily="34" charset="0"/>
              <a:buChar char="•"/>
              <a:defRPr/>
            </a:pPr>
            <a:r>
              <a:rPr lang="en-US" sz="1350" kern="0" dirty="0">
                <a:solidFill>
                  <a:srgbClr val="000000"/>
                </a:solidFill>
                <a:latin typeface="Arial" panose="020B0604020202020204"/>
              </a:rPr>
              <a:t>Increases platelet counts in </a:t>
            </a:r>
            <a:r>
              <a:rPr lang="en-US" sz="1350" kern="0" dirty="0">
                <a:solidFill>
                  <a:srgbClr val="4472C4"/>
                </a:solidFill>
                <a:latin typeface="Arial" panose="020B0604020202020204"/>
              </a:rPr>
              <a:t>43%</a:t>
            </a:r>
            <a:r>
              <a:rPr lang="en-US" sz="1350" kern="0" dirty="0">
                <a:solidFill>
                  <a:srgbClr val="000000"/>
                </a:solidFill>
                <a:latin typeface="Arial" panose="020B0604020202020204"/>
              </a:rPr>
              <a:t> of patients (vs 14% with placebo)</a:t>
            </a:r>
            <a:r>
              <a:rPr lang="en-US" sz="1350" kern="0" baseline="30000" dirty="0">
                <a:solidFill>
                  <a:srgbClr val="000000"/>
                </a:solidFill>
                <a:latin typeface="Arial" panose="020B0604020202020204"/>
              </a:rPr>
              <a:t>1,3–5</a:t>
            </a:r>
          </a:p>
        </p:txBody>
      </p:sp>
      <p:sp>
        <p:nvSpPr>
          <p:cNvPr id="6" name="TextBox 5">
            <a:extLst>
              <a:ext uri="{FF2B5EF4-FFF2-40B4-BE49-F238E27FC236}">
                <a16:creationId xmlns:a16="http://schemas.microsoft.com/office/drawing/2014/main" id="{00CBEB5B-5371-4033-9BA0-2C042ADF2897}"/>
              </a:ext>
            </a:extLst>
          </p:cNvPr>
          <p:cNvSpPr txBox="1"/>
          <p:nvPr/>
        </p:nvSpPr>
        <p:spPr>
          <a:xfrm>
            <a:off x="2187033" y="4165173"/>
            <a:ext cx="3657600" cy="307777"/>
          </a:xfrm>
          <a:prstGeom prst="rect">
            <a:avLst/>
          </a:prstGeom>
          <a:solidFill>
            <a:srgbClr val="70AD47"/>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panose="020B0604020202020204"/>
              </a:rPr>
              <a:t>PROS</a:t>
            </a:r>
          </a:p>
        </p:txBody>
      </p:sp>
      <p:sp>
        <p:nvSpPr>
          <p:cNvPr id="7" name="TextBox 6">
            <a:extLst>
              <a:ext uri="{FF2B5EF4-FFF2-40B4-BE49-F238E27FC236}">
                <a16:creationId xmlns:a16="http://schemas.microsoft.com/office/drawing/2014/main" id="{D3E34BEE-75BF-4F85-9221-B9B02EFBF763}"/>
              </a:ext>
            </a:extLst>
          </p:cNvPr>
          <p:cNvSpPr txBox="1"/>
          <p:nvPr/>
        </p:nvSpPr>
        <p:spPr>
          <a:xfrm>
            <a:off x="6301833" y="4169455"/>
            <a:ext cx="3657600" cy="307777"/>
          </a:xfrm>
          <a:prstGeom prst="rect">
            <a:avLst/>
          </a:prstGeom>
          <a:solidFill>
            <a:srgbClr val="C00000"/>
          </a:soli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panose="020B0604020202020204"/>
              </a:rPr>
              <a:t>CONS</a:t>
            </a:r>
          </a:p>
        </p:txBody>
      </p:sp>
      <p:sp>
        <p:nvSpPr>
          <p:cNvPr id="8" name="TextBox 7">
            <a:extLst>
              <a:ext uri="{FF2B5EF4-FFF2-40B4-BE49-F238E27FC236}">
                <a16:creationId xmlns:a16="http://schemas.microsoft.com/office/drawing/2014/main" id="{276E6673-358D-4F64-85B4-BE8262CD732A}"/>
              </a:ext>
            </a:extLst>
          </p:cNvPr>
          <p:cNvSpPr txBox="1"/>
          <p:nvPr/>
        </p:nvSpPr>
        <p:spPr>
          <a:xfrm>
            <a:off x="6225633" y="4595430"/>
            <a:ext cx="3810000" cy="1038746"/>
          </a:xfrm>
          <a:prstGeom prst="rect">
            <a:avLst/>
          </a:prstGeom>
          <a:noFill/>
        </p:spPr>
        <p:txBody>
          <a:bodyPr wrap="square" rtlCol="0">
            <a:spAutoFit/>
          </a:bodyPr>
          <a:lstStyle/>
          <a:p>
            <a:pPr marL="231775" indent="-231775" fontAlgn="ctr">
              <a:spcAft>
                <a:spcPts val="300"/>
              </a:spcAft>
              <a:buFont typeface="Arial" panose="020B0604020202020204" pitchFamily="34" charset="0"/>
              <a:buChar char="•"/>
              <a:defRPr/>
            </a:pPr>
            <a:r>
              <a:rPr lang="en-US" sz="1350" kern="0" dirty="0">
                <a:solidFill>
                  <a:srgbClr val="000000"/>
                </a:solidFill>
                <a:latin typeface="Arial" panose="020B0604020202020204"/>
              </a:rPr>
              <a:t>Not licensed in Europe</a:t>
            </a:r>
          </a:p>
          <a:p>
            <a:pPr marL="231775" indent="-231775" fontAlgn="ctr">
              <a:spcAft>
                <a:spcPts val="300"/>
              </a:spcAft>
              <a:buFont typeface="Arial" panose="020B0604020202020204" pitchFamily="34" charset="0"/>
              <a:buChar char="•"/>
              <a:defRPr/>
            </a:pPr>
            <a:r>
              <a:rPr lang="en-US" sz="1350" kern="0" dirty="0">
                <a:solidFill>
                  <a:srgbClr val="000000"/>
                </a:solidFill>
                <a:latin typeface="Arial" panose="020B0604020202020204"/>
              </a:rPr>
              <a:t>Risk of </a:t>
            </a:r>
            <a:r>
              <a:rPr lang="en-US" sz="1350" kern="0" dirty="0">
                <a:solidFill>
                  <a:srgbClr val="4472C4"/>
                </a:solidFill>
                <a:latin typeface="Arial" panose="020B0604020202020204"/>
              </a:rPr>
              <a:t>hypertension</a:t>
            </a:r>
            <a:r>
              <a:rPr lang="en-US" sz="1350" kern="0" baseline="30000" dirty="0">
                <a:solidFill>
                  <a:srgbClr val="000000"/>
                </a:solidFill>
                <a:latin typeface="Arial" panose="020B0604020202020204"/>
              </a:rPr>
              <a:t>6</a:t>
            </a:r>
          </a:p>
          <a:p>
            <a:pPr marL="231775" indent="-231775" fontAlgn="ctr">
              <a:spcAft>
                <a:spcPts val="300"/>
              </a:spcAft>
              <a:buFont typeface="Arial" panose="020B0604020202020204" pitchFamily="34" charset="0"/>
              <a:buChar char="•"/>
              <a:defRPr/>
            </a:pPr>
            <a:r>
              <a:rPr lang="en-US" sz="1350" kern="0" dirty="0">
                <a:solidFill>
                  <a:srgbClr val="4472C4"/>
                </a:solidFill>
                <a:latin typeface="Arial" panose="020B0604020202020204"/>
              </a:rPr>
              <a:t>Hepatic toxicity</a:t>
            </a:r>
            <a:r>
              <a:rPr lang="en-US" sz="1350" kern="0" baseline="30000" dirty="0">
                <a:solidFill>
                  <a:srgbClr val="000000"/>
                </a:solidFill>
                <a:latin typeface="Arial" panose="020B0604020202020204"/>
              </a:rPr>
              <a:t>6</a:t>
            </a:r>
          </a:p>
          <a:p>
            <a:pPr marL="231775" indent="-231775" fontAlgn="ctr">
              <a:spcAft>
                <a:spcPts val="300"/>
              </a:spcAft>
              <a:buFont typeface="Arial" panose="020B0604020202020204" pitchFamily="34" charset="0"/>
              <a:buChar char="•"/>
              <a:defRPr/>
            </a:pPr>
            <a:r>
              <a:rPr lang="fy-NL" sz="1350" kern="0" dirty="0">
                <a:solidFill>
                  <a:srgbClr val="4472C4"/>
                </a:solidFill>
                <a:latin typeface="Arial" panose="020B0604020202020204"/>
              </a:rPr>
              <a:t>Lacking long-term </a:t>
            </a:r>
            <a:r>
              <a:rPr lang="fy-NL" sz="1350" kern="0" dirty="0">
                <a:solidFill>
                  <a:srgbClr val="000000"/>
                </a:solidFill>
                <a:latin typeface="Arial" panose="020B0604020202020204"/>
              </a:rPr>
              <a:t>efficacy and safety </a:t>
            </a:r>
            <a:r>
              <a:rPr lang="fy-NL" sz="1350" kern="0" dirty="0">
                <a:solidFill>
                  <a:srgbClr val="4472C4"/>
                </a:solidFill>
                <a:latin typeface="Arial" panose="020B0604020202020204"/>
              </a:rPr>
              <a:t>data</a:t>
            </a:r>
            <a:endParaRPr lang="en-US" sz="1350" kern="0" dirty="0">
              <a:solidFill>
                <a:srgbClr val="4472C4"/>
              </a:solidFill>
              <a:latin typeface="Arial" panose="020B0604020202020204"/>
            </a:endParaRPr>
          </a:p>
        </p:txBody>
      </p:sp>
      <p:sp>
        <p:nvSpPr>
          <p:cNvPr id="9" name="TextBox 8"/>
          <p:cNvSpPr txBox="1"/>
          <p:nvPr/>
        </p:nvSpPr>
        <p:spPr>
          <a:xfrm>
            <a:off x="838200" y="5688449"/>
            <a:ext cx="10308657" cy="1015663"/>
          </a:xfrm>
          <a:prstGeom prst="rect">
            <a:avLst/>
          </a:prstGeom>
          <a:noFill/>
        </p:spPr>
        <p:txBody>
          <a:bodyPr wrap="square" rtlCol="0">
            <a:spAutoFit/>
          </a:bodyPr>
          <a:lstStyle/>
          <a:p>
            <a:r>
              <a:rPr lang="en-US" sz="1000" dirty="0" smtClean="0"/>
              <a:t>1. </a:t>
            </a:r>
            <a:r>
              <a:rPr lang="en-US" sz="1000" dirty="0" err="1" smtClean="0"/>
              <a:t>Bussel</a:t>
            </a:r>
            <a:r>
              <a:rPr lang="en-US" sz="1000" dirty="0" smtClean="0"/>
              <a:t> J, et al. Am J </a:t>
            </a:r>
            <a:r>
              <a:rPr lang="en-US" sz="1000" dirty="0" err="1" smtClean="0"/>
              <a:t>Hematol</a:t>
            </a:r>
            <a:r>
              <a:rPr lang="en-US" sz="1000" dirty="0" smtClean="0"/>
              <a:t>. 2018;93:921-30.</a:t>
            </a:r>
          </a:p>
          <a:p>
            <a:r>
              <a:rPr lang="en-US" sz="1000" dirty="0" smtClean="0"/>
              <a:t>2. FDA approves </a:t>
            </a:r>
            <a:r>
              <a:rPr lang="en-US" sz="1000" dirty="0" err="1" smtClean="0"/>
              <a:t>fostamatinib</a:t>
            </a:r>
            <a:r>
              <a:rPr lang="en-US" sz="1000" dirty="0" smtClean="0"/>
              <a:t> tablets for ITP.</a:t>
            </a:r>
          </a:p>
          <a:p>
            <a:r>
              <a:rPr lang="en-US" sz="1000" dirty="0" smtClean="0"/>
              <a:t>3. </a:t>
            </a:r>
            <a:r>
              <a:rPr lang="en-US" sz="1000" dirty="0" err="1" smtClean="0"/>
              <a:t>Podolanczuk</a:t>
            </a:r>
            <a:r>
              <a:rPr lang="en-US" sz="1000" dirty="0" smtClean="0"/>
              <a:t> A, et al. Blood. 2009;113:3154-60.</a:t>
            </a:r>
          </a:p>
          <a:p>
            <a:r>
              <a:rPr lang="en-US" sz="1000" dirty="0" smtClean="0"/>
              <a:t>4. </a:t>
            </a:r>
            <a:r>
              <a:rPr lang="en-US" sz="1000" dirty="0" err="1" smtClean="0"/>
              <a:t>Bussel</a:t>
            </a:r>
            <a:r>
              <a:rPr lang="en-US" sz="1000" dirty="0" smtClean="0"/>
              <a:t> J, et al. Am J </a:t>
            </a:r>
            <a:r>
              <a:rPr lang="en-US" sz="1000" dirty="0" err="1" smtClean="0"/>
              <a:t>Hematol</a:t>
            </a:r>
            <a:r>
              <a:rPr lang="en-US" sz="1000" dirty="0" smtClean="0"/>
              <a:t>. 2018 ;93:921-30. </a:t>
            </a:r>
          </a:p>
          <a:p>
            <a:r>
              <a:rPr lang="en-US" sz="1000" dirty="0" smtClean="0"/>
              <a:t>5. </a:t>
            </a:r>
            <a:r>
              <a:rPr lang="en-US" sz="1000" dirty="0" err="1" smtClean="0"/>
              <a:t>Bussel</a:t>
            </a:r>
            <a:r>
              <a:rPr lang="en-US" sz="1000" dirty="0" smtClean="0"/>
              <a:t> JB, et al. Am J </a:t>
            </a:r>
            <a:r>
              <a:rPr lang="en-US" sz="1000" dirty="0" err="1" smtClean="0"/>
              <a:t>Hematol</a:t>
            </a:r>
            <a:r>
              <a:rPr lang="en-US" sz="1000" dirty="0" smtClean="0"/>
              <a:t>. 2019;94:546-53. </a:t>
            </a:r>
          </a:p>
          <a:p>
            <a:r>
              <a:rPr lang="en-US" sz="1000" dirty="0" smtClean="0"/>
              <a:t>6. </a:t>
            </a:r>
            <a:r>
              <a:rPr lang="en-US" sz="1000" dirty="0" err="1" smtClean="0"/>
              <a:t>Tavalisse</a:t>
            </a:r>
            <a:r>
              <a:rPr lang="en-US" sz="1000" dirty="0" smtClean="0"/>
              <a:t>. Prescribing information. </a:t>
            </a:r>
            <a:endParaRPr lang="en-US" sz="1000" dirty="0"/>
          </a:p>
        </p:txBody>
      </p:sp>
    </p:spTree>
    <p:extLst>
      <p:ext uri="{BB962C8B-B14F-4D97-AF65-F5344CB8AC3E}">
        <p14:creationId xmlns:p14="http://schemas.microsoft.com/office/powerpoint/2010/main" val="3854737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Thrombopoietin Receptor Agonist – TPO-RA</a:t>
            </a:r>
            <a:endParaRPr lang="en-US" dirty="0"/>
          </a:p>
        </p:txBody>
      </p:sp>
      <p:sp>
        <p:nvSpPr>
          <p:cNvPr id="4" name="Content Placeholder 2">
            <a:extLst>
              <a:ext uri="{FF2B5EF4-FFF2-40B4-BE49-F238E27FC236}">
                <a16:creationId xmlns:a16="http://schemas.microsoft.com/office/drawing/2014/main" id="{BA1531BC-EC63-44B3-980E-276F7608F6AC}"/>
              </a:ext>
            </a:extLst>
          </p:cNvPr>
          <p:cNvSpPr txBox="1">
            <a:spLocks/>
          </p:cNvSpPr>
          <p:nvPr/>
        </p:nvSpPr>
        <p:spPr>
          <a:xfrm>
            <a:off x="7068943" y="2029138"/>
            <a:ext cx="3284302" cy="3142379"/>
          </a:xfrm>
          <a:prstGeom prst="rect">
            <a:avLst/>
          </a:prstGeom>
        </p:spPr>
        <p:txBody>
          <a:bodyPr vert="horz" lIns="0" tIns="0" rIns="0" bIns="0" spcCol="182880" rtlCol="0">
            <a:noAutofit/>
          </a:bodyPr>
          <a:lst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135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2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Wingdings" panose="05000000000000000000" pitchFamily="2" charset="2"/>
              <a:buChar char="§"/>
              <a:defRPr sz="105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Wingdings" panose="05000000000000000000" pitchFamily="2" charset="2"/>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GB" dirty="0">
                <a:solidFill>
                  <a:srgbClr val="000000"/>
                </a:solidFill>
                <a:latin typeface="Arial"/>
              </a:rPr>
              <a:t>TPO-RAs </a:t>
            </a:r>
            <a:r>
              <a:rPr lang="en-GB" dirty="0" smtClean="0">
                <a:solidFill>
                  <a:srgbClr val="000000"/>
                </a:solidFill>
                <a:latin typeface="Arial"/>
              </a:rPr>
              <a:t>(</a:t>
            </a:r>
            <a:r>
              <a:rPr lang="en-GB" dirty="0" smtClean="0">
                <a:solidFill>
                  <a:srgbClr val="4472C4"/>
                </a:solidFill>
                <a:latin typeface="Arial"/>
              </a:rPr>
              <a:t>Thrombopoietin Receptor Agonist</a:t>
            </a:r>
            <a:r>
              <a:rPr lang="en-GB" dirty="0" smtClean="0">
                <a:solidFill>
                  <a:srgbClr val="000000"/>
                </a:solidFill>
                <a:latin typeface="Arial"/>
              </a:rPr>
              <a:t>) promote </a:t>
            </a:r>
            <a:r>
              <a:rPr lang="en-GB" dirty="0">
                <a:solidFill>
                  <a:srgbClr val="4472C4"/>
                </a:solidFill>
                <a:latin typeface="Arial"/>
              </a:rPr>
              <a:t>megakaryopoiesis</a:t>
            </a:r>
            <a:r>
              <a:rPr lang="en-GB" dirty="0">
                <a:solidFill>
                  <a:srgbClr val="000000"/>
                </a:solidFill>
                <a:latin typeface="Arial"/>
              </a:rPr>
              <a:t> and </a:t>
            </a:r>
            <a:r>
              <a:rPr lang="en-GB" dirty="0">
                <a:solidFill>
                  <a:srgbClr val="4472C4"/>
                </a:solidFill>
                <a:latin typeface="Arial" panose="020B0604020202020204"/>
              </a:rPr>
              <a:t>thrombopoiesis </a:t>
            </a:r>
            <a:r>
              <a:rPr lang="en-GB" dirty="0" smtClean="0">
                <a:solidFill>
                  <a:srgbClr val="4472C4"/>
                </a:solidFill>
                <a:latin typeface="Arial" panose="020B0604020202020204"/>
              </a:rPr>
              <a:t>(</a:t>
            </a:r>
            <a:r>
              <a:rPr lang="en-GB" dirty="0" smtClean="0">
                <a:solidFill>
                  <a:srgbClr val="000000"/>
                </a:solidFill>
                <a:latin typeface="Arial"/>
              </a:rPr>
              <a:t>platelet production) by </a:t>
            </a:r>
            <a:r>
              <a:rPr lang="en-GB" dirty="0">
                <a:solidFill>
                  <a:srgbClr val="000000"/>
                </a:solidFill>
                <a:latin typeface="Arial"/>
              </a:rPr>
              <a:t>binding to the TPO-R, without </a:t>
            </a:r>
            <a:r>
              <a:rPr lang="en-GB" dirty="0" smtClean="0">
                <a:solidFill>
                  <a:srgbClr val="000000"/>
                </a:solidFill>
                <a:latin typeface="Arial"/>
              </a:rPr>
              <a:t>causing immunosupression</a:t>
            </a:r>
            <a:r>
              <a:rPr lang="en-GB" baseline="30000" dirty="0" smtClean="0">
                <a:solidFill>
                  <a:srgbClr val="000000"/>
                </a:solidFill>
                <a:latin typeface="Arial"/>
              </a:rPr>
              <a:t>1–3</a:t>
            </a:r>
            <a:endParaRPr lang="en-GB" dirty="0">
              <a:solidFill>
                <a:srgbClr val="000000"/>
              </a:solidFill>
              <a:latin typeface="Arial"/>
            </a:endParaRPr>
          </a:p>
          <a:p>
            <a:pPr>
              <a:defRPr/>
            </a:pPr>
            <a:r>
              <a:rPr lang="en-GB" dirty="0">
                <a:solidFill>
                  <a:srgbClr val="000000"/>
                </a:solidFill>
                <a:latin typeface="Arial"/>
              </a:rPr>
              <a:t>TPO-RAs may help recover the activity of </a:t>
            </a:r>
            <a:r>
              <a:rPr lang="en-GB" dirty="0">
                <a:solidFill>
                  <a:srgbClr val="4472C4"/>
                </a:solidFill>
                <a:latin typeface="Arial"/>
              </a:rPr>
              <a:t>regulatory T </a:t>
            </a:r>
            <a:r>
              <a:rPr lang="en-GB" dirty="0">
                <a:solidFill>
                  <a:srgbClr val="000000"/>
                </a:solidFill>
                <a:latin typeface="Arial"/>
              </a:rPr>
              <a:t>and </a:t>
            </a:r>
            <a:r>
              <a:rPr lang="en-GB" dirty="0">
                <a:solidFill>
                  <a:srgbClr val="4472C4"/>
                </a:solidFill>
                <a:latin typeface="Arial"/>
              </a:rPr>
              <a:t>B cells</a:t>
            </a:r>
            <a:r>
              <a:rPr lang="en-GB" dirty="0">
                <a:solidFill>
                  <a:srgbClr val="000000"/>
                </a:solidFill>
                <a:latin typeface="Arial"/>
              </a:rPr>
              <a:t>, thus improving </a:t>
            </a:r>
            <a:r>
              <a:rPr lang="en-GB" dirty="0">
                <a:solidFill>
                  <a:srgbClr val="4472C4"/>
                </a:solidFill>
                <a:latin typeface="Arial"/>
              </a:rPr>
              <a:t>autoimmune tolerance</a:t>
            </a:r>
            <a:r>
              <a:rPr lang="en-GB" baseline="30000" dirty="0">
                <a:solidFill>
                  <a:srgbClr val="000000"/>
                </a:solidFill>
                <a:latin typeface="Arial"/>
              </a:rPr>
              <a:t>4</a:t>
            </a:r>
            <a:endParaRPr lang="en-GB" dirty="0">
              <a:solidFill>
                <a:srgbClr val="000000"/>
              </a:solidFill>
              <a:latin typeface="Arial"/>
            </a:endParaRPr>
          </a:p>
          <a:p>
            <a:pPr>
              <a:defRPr/>
            </a:pPr>
            <a:endParaRPr lang="en-GB" dirty="0">
              <a:solidFill>
                <a:srgbClr val="000000"/>
              </a:solidFill>
              <a:latin typeface="Arial"/>
            </a:endParaRPr>
          </a:p>
          <a:p>
            <a:pPr>
              <a:defRPr/>
            </a:pPr>
            <a:endParaRPr lang="en-GB" dirty="0">
              <a:solidFill>
                <a:srgbClr val="000000"/>
              </a:solidFill>
              <a:latin typeface="Arial"/>
            </a:endParaRPr>
          </a:p>
          <a:p>
            <a:pPr>
              <a:defRPr/>
            </a:pPr>
            <a:endParaRPr lang="en-GB" dirty="0">
              <a:solidFill>
                <a:srgbClr val="000000"/>
              </a:solidFill>
              <a:latin typeface="Arial"/>
            </a:endParaRPr>
          </a:p>
          <a:p>
            <a:pPr>
              <a:defRPr/>
            </a:pPr>
            <a:endParaRPr lang="en-GB" dirty="0">
              <a:solidFill>
                <a:srgbClr val="000000"/>
              </a:solidFill>
              <a:latin typeface="Arial"/>
            </a:endParaRPr>
          </a:p>
          <a:p>
            <a:pPr>
              <a:defRPr/>
            </a:pPr>
            <a:endParaRPr lang="en-GB" dirty="0">
              <a:solidFill>
                <a:srgbClr val="000000"/>
              </a:solidFill>
              <a:latin typeface="Arial"/>
            </a:endParaRPr>
          </a:p>
          <a:p>
            <a:pPr>
              <a:defRPr/>
            </a:pPr>
            <a:endParaRPr lang="en-GB" dirty="0">
              <a:solidFill>
                <a:srgbClr val="000000"/>
              </a:solidFill>
              <a:latin typeface="Arial"/>
            </a:endParaRPr>
          </a:p>
          <a:p>
            <a:pPr>
              <a:defRPr/>
            </a:pPr>
            <a:endParaRPr lang="en-US" dirty="0">
              <a:solidFill>
                <a:srgbClr val="000000"/>
              </a:solidFill>
              <a:latin typeface="Arial"/>
            </a:endParaRPr>
          </a:p>
        </p:txBody>
      </p:sp>
      <p:sp>
        <p:nvSpPr>
          <p:cNvPr id="5" name="Rectangle 4">
            <a:extLst>
              <a:ext uri="{FF2B5EF4-FFF2-40B4-BE49-F238E27FC236}">
                <a16:creationId xmlns:a16="http://schemas.microsoft.com/office/drawing/2014/main" id="{03CC0EF4-2A83-43C0-A665-86683DB24AF5}"/>
              </a:ext>
            </a:extLst>
          </p:cNvPr>
          <p:cNvSpPr/>
          <p:nvPr/>
        </p:nvSpPr>
        <p:spPr>
          <a:xfrm rot="10800000" flipV="1">
            <a:off x="2284618" y="5834390"/>
            <a:ext cx="4143454" cy="400110"/>
          </a:xfrm>
          <a:prstGeom prst="rect">
            <a:avLst/>
          </a:prstGeom>
        </p:spPr>
        <p:txBody>
          <a:bodyPr wrap="square">
            <a:spAutoFit/>
          </a:bodyPr>
          <a:lstStyle/>
          <a:p>
            <a:pPr>
              <a:spcAft>
                <a:spcPts val="500"/>
              </a:spcAft>
              <a:defRPr/>
            </a:pPr>
            <a:r>
              <a:rPr lang="en-GB" sz="1000" kern="0" dirty="0">
                <a:solidFill>
                  <a:srgbClr val="000000"/>
                </a:solidFill>
                <a:latin typeface="Arial" panose="020B0604020202020204"/>
              </a:rPr>
              <a:t>Figure adapted from Gomez-</a:t>
            </a:r>
            <a:r>
              <a:rPr lang="en-GB" sz="1000" kern="0" dirty="0" err="1">
                <a:solidFill>
                  <a:srgbClr val="000000"/>
                </a:solidFill>
                <a:latin typeface="Arial" panose="020B0604020202020204"/>
              </a:rPr>
              <a:t>Almaguer</a:t>
            </a:r>
            <a:r>
              <a:rPr lang="en-GB" sz="1000" kern="0" dirty="0">
                <a:solidFill>
                  <a:srgbClr val="000000"/>
                </a:solidFill>
                <a:latin typeface="Arial" panose="020B0604020202020204"/>
              </a:rPr>
              <a:t> D, et al. </a:t>
            </a:r>
            <a:r>
              <a:rPr lang="en-GB" sz="1000" kern="0" dirty="0" err="1">
                <a:solidFill>
                  <a:srgbClr val="000000"/>
                </a:solidFill>
                <a:latin typeface="Arial" panose="020B0604020202020204"/>
              </a:rPr>
              <a:t>Ther</a:t>
            </a:r>
            <a:r>
              <a:rPr lang="en-GB" sz="1000" kern="0" dirty="0">
                <a:solidFill>
                  <a:srgbClr val="000000"/>
                </a:solidFill>
                <a:latin typeface="Arial" panose="020B0604020202020204"/>
              </a:rPr>
              <a:t> Adv </a:t>
            </a:r>
            <a:r>
              <a:rPr lang="en-GB" sz="1000" kern="0" dirty="0" err="1">
                <a:solidFill>
                  <a:srgbClr val="000000"/>
                </a:solidFill>
                <a:latin typeface="Arial" panose="020B0604020202020204"/>
              </a:rPr>
              <a:t>Hematol</a:t>
            </a:r>
            <a:r>
              <a:rPr lang="en-GB" sz="1000" kern="0" dirty="0">
                <a:solidFill>
                  <a:srgbClr val="000000"/>
                </a:solidFill>
                <a:latin typeface="Arial" panose="020B0604020202020204"/>
              </a:rPr>
              <a:t>. 2018;9:309-17.</a:t>
            </a:r>
          </a:p>
        </p:txBody>
      </p:sp>
      <p:grpSp>
        <p:nvGrpSpPr>
          <p:cNvPr id="6" name="Group 5"/>
          <p:cNvGrpSpPr/>
          <p:nvPr/>
        </p:nvGrpSpPr>
        <p:grpSpPr>
          <a:xfrm>
            <a:off x="2263790" y="1621140"/>
            <a:ext cx="4318919" cy="3712456"/>
            <a:chOff x="560118" y="1582641"/>
            <a:chExt cx="4318919" cy="3712456"/>
          </a:xfrm>
        </p:grpSpPr>
        <p:grpSp>
          <p:nvGrpSpPr>
            <p:cNvPr id="7" name="Group 6">
              <a:extLst>
                <a:ext uri="{FF2B5EF4-FFF2-40B4-BE49-F238E27FC236}">
                  <a16:creationId xmlns:a16="http://schemas.microsoft.com/office/drawing/2014/main" id="{A18FEDDC-54BB-45DB-80D4-CCCE5DF88F45}"/>
                </a:ext>
              </a:extLst>
            </p:cNvPr>
            <p:cNvGrpSpPr/>
            <p:nvPr/>
          </p:nvGrpSpPr>
          <p:grpSpPr>
            <a:xfrm rot="16200000">
              <a:off x="3488233" y="2264779"/>
              <a:ext cx="474615" cy="468114"/>
              <a:chOff x="6619589" y="2334986"/>
              <a:chExt cx="474615" cy="468114"/>
            </a:xfrm>
          </p:grpSpPr>
          <p:pic>
            <p:nvPicPr>
              <p:cNvPr id="75" name="Picture 74" descr="PlateletProduction_step5.png">
                <a:extLst>
                  <a:ext uri="{FF2B5EF4-FFF2-40B4-BE49-F238E27FC236}">
                    <a16:creationId xmlns:a16="http://schemas.microsoft.com/office/drawing/2014/main" id="{5598358F-1A18-463E-A269-A412A5EB128E}"/>
                  </a:ext>
                </a:extLst>
              </p:cNvPr>
              <p:cNvPicPr>
                <a:picLocks noChangeAspect="1"/>
              </p:cNvPicPr>
              <p:nvPr/>
            </p:nvPicPr>
            <p:blipFill rotWithShape="1">
              <a:blip r:embed="rId2"/>
              <a:srcRect l="28638" t="12296" b="30322"/>
              <a:stretch/>
            </p:blipFill>
            <p:spPr>
              <a:xfrm rot="5400000">
                <a:off x="6646779" y="2355674"/>
                <a:ext cx="420236" cy="474615"/>
              </a:xfrm>
              <a:prstGeom prst="rect">
                <a:avLst/>
              </a:prstGeom>
            </p:spPr>
          </p:pic>
          <p:sp>
            <p:nvSpPr>
              <p:cNvPr id="76" name="Rectangle 75">
                <a:extLst>
                  <a:ext uri="{FF2B5EF4-FFF2-40B4-BE49-F238E27FC236}">
                    <a16:creationId xmlns:a16="http://schemas.microsoft.com/office/drawing/2014/main" id="{F539EA05-7771-46C7-AF68-9B2A8B5B12F8}"/>
                  </a:ext>
                </a:extLst>
              </p:cNvPr>
              <p:cNvSpPr/>
              <p:nvPr/>
            </p:nvSpPr>
            <p:spPr>
              <a:xfrm>
                <a:off x="6806492" y="2334986"/>
                <a:ext cx="70625" cy="175957"/>
              </a:xfrm>
              <a:prstGeom prst="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914274"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pic>
          <p:nvPicPr>
            <p:cNvPr id="8" name="Picture 7">
              <a:extLst>
                <a:ext uri="{FF2B5EF4-FFF2-40B4-BE49-F238E27FC236}">
                  <a16:creationId xmlns:a16="http://schemas.microsoft.com/office/drawing/2014/main" id="{680FB980-530D-416E-A7BE-A20FC10DC027}"/>
                </a:ext>
              </a:extLst>
            </p:cNvPr>
            <p:cNvPicPr>
              <a:picLocks noChangeAspect="1"/>
            </p:cNvPicPr>
            <p:nvPr/>
          </p:nvPicPr>
          <p:blipFill rotWithShape="1">
            <a:blip r:embed="rId3"/>
            <a:srcRect l="6292" t="28194" r="82434" b="56961"/>
            <a:stretch/>
          </p:blipFill>
          <p:spPr>
            <a:xfrm>
              <a:off x="719869" y="2258576"/>
              <a:ext cx="599009" cy="497723"/>
            </a:xfrm>
            <a:prstGeom prst="rect">
              <a:avLst/>
            </a:prstGeom>
          </p:spPr>
        </p:pic>
        <p:grpSp>
          <p:nvGrpSpPr>
            <p:cNvPr id="9" name="Group 8">
              <a:extLst>
                <a:ext uri="{FF2B5EF4-FFF2-40B4-BE49-F238E27FC236}">
                  <a16:creationId xmlns:a16="http://schemas.microsoft.com/office/drawing/2014/main" id="{8B8BB8D7-ACCF-45BE-A7EB-740463A8905F}"/>
                </a:ext>
              </a:extLst>
            </p:cNvPr>
            <p:cNvGrpSpPr/>
            <p:nvPr/>
          </p:nvGrpSpPr>
          <p:grpSpPr>
            <a:xfrm>
              <a:off x="976492" y="1582641"/>
              <a:ext cx="1097280" cy="404630"/>
              <a:chOff x="4619065" y="1584410"/>
              <a:chExt cx="1097280" cy="404630"/>
            </a:xfrm>
          </p:grpSpPr>
          <p:sp>
            <p:nvSpPr>
              <p:cNvPr id="72" name="Arrow: Down 139">
                <a:extLst>
                  <a:ext uri="{FF2B5EF4-FFF2-40B4-BE49-F238E27FC236}">
                    <a16:creationId xmlns:a16="http://schemas.microsoft.com/office/drawing/2014/main" id="{818A2580-A7FC-43A7-A76D-C56930544658}"/>
                  </a:ext>
                </a:extLst>
              </p:cNvPr>
              <p:cNvSpPr/>
              <p:nvPr/>
            </p:nvSpPr>
            <p:spPr>
              <a:xfrm rot="1690010">
                <a:off x="4739210" y="1758810"/>
                <a:ext cx="117625" cy="229605"/>
              </a:xfrm>
              <a:prstGeom prst="downArrow">
                <a:avLst/>
              </a:prstGeom>
              <a:solidFill>
                <a:srgbClr val="4472C4"/>
              </a:solidFill>
              <a:ln w="12700"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Arial"/>
                </a:endParaRPr>
              </a:p>
            </p:txBody>
          </p:sp>
          <p:sp>
            <p:nvSpPr>
              <p:cNvPr id="73" name="Arrow: Down 140">
                <a:extLst>
                  <a:ext uri="{FF2B5EF4-FFF2-40B4-BE49-F238E27FC236}">
                    <a16:creationId xmlns:a16="http://schemas.microsoft.com/office/drawing/2014/main" id="{DD349FAD-77C7-4092-9C5B-0EB1BEDF38B9}"/>
                  </a:ext>
                </a:extLst>
              </p:cNvPr>
              <p:cNvSpPr/>
              <p:nvPr/>
            </p:nvSpPr>
            <p:spPr>
              <a:xfrm rot="19628141">
                <a:off x="5481098" y="1759435"/>
                <a:ext cx="117625" cy="229605"/>
              </a:xfrm>
              <a:prstGeom prst="downArrow">
                <a:avLst/>
              </a:prstGeom>
              <a:solidFill>
                <a:srgbClr val="4472C4"/>
              </a:solidFill>
              <a:ln w="12700"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Arial"/>
                </a:endParaRPr>
              </a:p>
            </p:txBody>
          </p:sp>
          <p:sp>
            <p:nvSpPr>
              <p:cNvPr id="74" name="Oval 73">
                <a:extLst>
                  <a:ext uri="{FF2B5EF4-FFF2-40B4-BE49-F238E27FC236}">
                    <a16:creationId xmlns:a16="http://schemas.microsoft.com/office/drawing/2014/main" id="{50C39E2F-3DF3-481B-A840-106FAD45D1C1}"/>
                  </a:ext>
                </a:extLst>
              </p:cNvPr>
              <p:cNvSpPr/>
              <p:nvPr/>
            </p:nvSpPr>
            <p:spPr>
              <a:xfrm>
                <a:off x="4619065" y="1584410"/>
                <a:ext cx="1097280" cy="274320"/>
              </a:xfrm>
              <a:prstGeom prst="ellipse">
                <a:avLst/>
              </a:prstGeom>
              <a:solidFill>
                <a:srgbClr val="4472C4"/>
              </a:solidFill>
              <a:ln w="12700"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FFFFFF"/>
                    </a:solidFill>
                    <a:effectLst/>
                    <a:uLnTx/>
                    <a:uFillTx/>
                    <a:latin typeface="Arial"/>
                  </a:rPr>
                  <a:t>TPO-RA</a:t>
                </a:r>
                <a:endParaRPr kumimoji="0" lang="en-US" sz="1100" b="1" i="0" u="none" strike="noStrike" kern="0" cap="none" spc="0" normalizeH="0" baseline="0" noProof="0" dirty="0">
                  <a:ln>
                    <a:noFill/>
                  </a:ln>
                  <a:solidFill>
                    <a:srgbClr val="FFFFFF"/>
                  </a:solidFill>
                  <a:effectLst/>
                  <a:uLnTx/>
                  <a:uFillTx/>
                  <a:latin typeface="Arial"/>
                </a:endParaRPr>
              </a:p>
            </p:txBody>
          </p:sp>
        </p:grpSp>
        <p:sp>
          <p:nvSpPr>
            <p:cNvPr id="10" name="Oval 9">
              <a:extLst>
                <a:ext uri="{FF2B5EF4-FFF2-40B4-BE49-F238E27FC236}">
                  <a16:creationId xmlns:a16="http://schemas.microsoft.com/office/drawing/2014/main" id="{0A437D43-A82A-4031-8BFB-7FEB278EFF0E}"/>
                </a:ext>
              </a:extLst>
            </p:cNvPr>
            <p:cNvSpPr/>
            <p:nvPr/>
          </p:nvSpPr>
          <p:spPr>
            <a:xfrm>
              <a:off x="1299300" y="3588912"/>
              <a:ext cx="620163" cy="238578"/>
            </a:xfrm>
            <a:prstGeom prst="ellipse">
              <a:avLst/>
            </a:prstGeom>
            <a:solidFill>
              <a:srgbClr val="E46262"/>
            </a:solidFill>
            <a:ln w="12700"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FFFFFF"/>
                  </a:solidFill>
                  <a:effectLst/>
                  <a:uLnTx/>
                  <a:uFillTx/>
                  <a:latin typeface="Arial"/>
                </a:rPr>
                <a:t>IST</a:t>
              </a:r>
              <a:endParaRPr kumimoji="0" lang="en-US" sz="1100" b="1" i="0" u="none" strike="noStrike" kern="0" cap="none" spc="0" normalizeH="0" baseline="0" noProof="0" dirty="0">
                <a:ln>
                  <a:noFill/>
                </a:ln>
                <a:solidFill>
                  <a:srgbClr val="FFFFFF"/>
                </a:solidFill>
                <a:effectLst/>
                <a:uLnTx/>
                <a:uFillTx/>
                <a:latin typeface="Arial"/>
              </a:endParaRPr>
            </a:p>
          </p:txBody>
        </p:sp>
        <p:sp>
          <p:nvSpPr>
            <p:cNvPr id="11" name="Oval 10">
              <a:extLst>
                <a:ext uri="{FF2B5EF4-FFF2-40B4-BE49-F238E27FC236}">
                  <a16:creationId xmlns:a16="http://schemas.microsoft.com/office/drawing/2014/main" id="{C794C337-B3AF-46B7-99A7-885358A8A9F8}"/>
                </a:ext>
              </a:extLst>
            </p:cNvPr>
            <p:cNvSpPr/>
            <p:nvPr/>
          </p:nvSpPr>
          <p:spPr>
            <a:xfrm>
              <a:off x="749564" y="2290649"/>
              <a:ext cx="545910" cy="420624"/>
            </a:xfrm>
            <a:prstGeom prst="ellipse">
              <a:avLst/>
            </a:prstGeom>
            <a:noFill/>
            <a:ln w="9525" cap="flat" cmpd="sng" algn="ctr">
              <a:solidFill>
                <a:srgbClr val="C00000"/>
              </a:solidFill>
              <a:prstDash val="solid"/>
              <a:miter lim="800000"/>
            </a:ln>
            <a:effectLst/>
          </p:spPr>
          <p:txBody>
            <a:bodyPr rtlCol="0" anchor="ctr"/>
            <a:lstStyle/>
            <a:p>
              <a:pPr marL="0" marR="0" lvl="0" indent="0" algn="ctr" defTabSz="914274"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55174B34-5CA8-4B7F-BD98-F4150645A8CF}"/>
                </a:ext>
              </a:extLst>
            </p:cNvPr>
            <p:cNvSpPr txBox="1"/>
            <p:nvPr/>
          </p:nvSpPr>
          <p:spPr>
            <a:xfrm>
              <a:off x="560118" y="2003588"/>
              <a:ext cx="938435" cy="246221"/>
            </a:xfrm>
            <a:prstGeom prst="rect">
              <a:avLst/>
            </a:prstGeom>
            <a:noFill/>
          </p:spPr>
          <p:txBody>
            <a:bodyPr wrap="square" rtlCol="0">
              <a:spAutoFit/>
            </a:bodyPr>
            <a:lstStyle/>
            <a:p>
              <a:pPr marL="0" marR="0" lvl="0" indent="0" algn="ctr" defTabSz="914274"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Bone marrow</a:t>
              </a:r>
            </a:p>
          </p:txBody>
        </p:sp>
        <p:cxnSp>
          <p:nvCxnSpPr>
            <p:cNvPr id="13" name="Straight Arrow Connector 12">
              <a:extLst>
                <a:ext uri="{FF2B5EF4-FFF2-40B4-BE49-F238E27FC236}">
                  <a16:creationId xmlns:a16="http://schemas.microsoft.com/office/drawing/2014/main" id="{ADA2960E-0188-411E-A80D-62EBC4E790DD}"/>
                </a:ext>
              </a:extLst>
            </p:cNvPr>
            <p:cNvCxnSpPr/>
            <p:nvPr/>
          </p:nvCxnSpPr>
          <p:spPr>
            <a:xfrm>
              <a:off x="1370293" y="2509174"/>
              <a:ext cx="304800" cy="0"/>
            </a:xfrm>
            <a:prstGeom prst="straightConnector1">
              <a:avLst/>
            </a:prstGeom>
            <a:noFill/>
            <a:ln w="12700" cap="flat" cmpd="sng" algn="ctr">
              <a:solidFill>
                <a:srgbClr val="000000"/>
              </a:solidFill>
              <a:prstDash val="solid"/>
              <a:miter lim="800000"/>
              <a:tailEnd type="stealth"/>
            </a:ln>
            <a:effectLst/>
          </p:spPr>
        </p:cxnSp>
        <p:cxnSp>
          <p:nvCxnSpPr>
            <p:cNvPr id="14" name="Straight Arrow Connector 13">
              <a:extLst>
                <a:ext uri="{FF2B5EF4-FFF2-40B4-BE49-F238E27FC236}">
                  <a16:creationId xmlns:a16="http://schemas.microsoft.com/office/drawing/2014/main" id="{506DBB61-A701-4C10-BD95-2BC3838BD69F}"/>
                </a:ext>
              </a:extLst>
            </p:cNvPr>
            <p:cNvCxnSpPr/>
            <p:nvPr/>
          </p:nvCxnSpPr>
          <p:spPr>
            <a:xfrm>
              <a:off x="2388313" y="2517176"/>
              <a:ext cx="304800" cy="0"/>
            </a:xfrm>
            <a:prstGeom prst="straightConnector1">
              <a:avLst/>
            </a:prstGeom>
            <a:noFill/>
            <a:ln w="12700" cap="flat" cmpd="sng" algn="ctr">
              <a:solidFill>
                <a:srgbClr val="000000"/>
              </a:solidFill>
              <a:prstDash val="solid"/>
              <a:miter lim="800000"/>
              <a:tailEnd type="stealth"/>
            </a:ln>
            <a:effectLst/>
          </p:spPr>
        </p:cxnSp>
        <p:pic>
          <p:nvPicPr>
            <p:cNvPr id="15" name="Picture 14" descr="HSC-01.png">
              <a:extLst>
                <a:ext uri="{FF2B5EF4-FFF2-40B4-BE49-F238E27FC236}">
                  <a16:creationId xmlns:a16="http://schemas.microsoft.com/office/drawing/2014/main" id="{5411975F-2F83-4B62-801A-A8FB11057E6B}"/>
                </a:ext>
              </a:extLst>
            </p:cNvPr>
            <p:cNvPicPr>
              <a:picLocks noChangeAspect="1"/>
            </p:cNvPicPr>
            <p:nvPr/>
          </p:nvPicPr>
          <p:blipFill rotWithShape="1">
            <a:blip r:embed="rId4"/>
            <a:srcRect l="320" t="49556" r="88567" b="35372"/>
            <a:stretch/>
          </p:blipFill>
          <p:spPr>
            <a:xfrm>
              <a:off x="1708191" y="2269308"/>
              <a:ext cx="599009" cy="506117"/>
            </a:xfrm>
            <a:prstGeom prst="roundRect">
              <a:avLst/>
            </a:prstGeom>
          </p:spPr>
        </p:pic>
        <p:grpSp>
          <p:nvGrpSpPr>
            <p:cNvPr id="16" name="Group 15">
              <a:extLst>
                <a:ext uri="{FF2B5EF4-FFF2-40B4-BE49-F238E27FC236}">
                  <a16:creationId xmlns:a16="http://schemas.microsoft.com/office/drawing/2014/main" id="{434E6BB9-25DB-4A5F-A58B-36E97EE1D011}"/>
                </a:ext>
              </a:extLst>
            </p:cNvPr>
            <p:cNvGrpSpPr/>
            <p:nvPr/>
          </p:nvGrpSpPr>
          <p:grpSpPr>
            <a:xfrm rot="16200000">
              <a:off x="2704145" y="2264264"/>
              <a:ext cx="474615" cy="468114"/>
              <a:chOff x="6619589" y="2334986"/>
              <a:chExt cx="474615" cy="468114"/>
            </a:xfrm>
          </p:grpSpPr>
          <p:pic>
            <p:nvPicPr>
              <p:cNvPr id="70" name="Picture 69" descr="PlateletProduction_step5.png">
                <a:extLst>
                  <a:ext uri="{FF2B5EF4-FFF2-40B4-BE49-F238E27FC236}">
                    <a16:creationId xmlns:a16="http://schemas.microsoft.com/office/drawing/2014/main" id="{D7792BFA-E7D2-4586-A6DD-8A89DB78FA96}"/>
                  </a:ext>
                </a:extLst>
              </p:cNvPr>
              <p:cNvPicPr>
                <a:picLocks noChangeAspect="1"/>
              </p:cNvPicPr>
              <p:nvPr/>
            </p:nvPicPr>
            <p:blipFill rotWithShape="1">
              <a:blip r:embed="rId2"/>
              <a:srcRect l="28638" t="12296" b="30322"/>
              <a:stretch/>
            </p:blipFill>
            <p:spPr>
              <a:xfrm rot="5400000">
                <a:off x="6646779" y="2355674"/>
                <a:ext cx="420236" cy="474615"/>
              </a:xfrm>
              <a:prstGeom prst="rect">
                <a:avLst/>
              </a:prstGeom>
            </p:spPr>
          </p:pic>
          <p:sp>
            <p:nvSpPr>
              <p:cNvPr id="71" name="Rectangle 70">
                <a:extLst>
                  <a:ext uri="{FF2B5EF4-FFF2-40B4-BE49-F238E27FC236}">
                    <a16:creationId xmlns:a16="http://schemas.microsoft.com/office/drawing/2014/main" id="{1D22E2A2-E2E0-4D7B-89CD-50531DC68C8A}"/>
                  </a:ext>
                </a:extLst>
              </p:cNvPr>
              <p:cNvSpPr/>
              <p:nvPr/>
            </p:nvSpPr>
            <p:spPr>
              <a:xfrm>
                <a:off x="6806492" y="2334986"/>
                <a:ext cx="70625" cy="175957"/>
              </a:xfrm>
              <a:prstGeom prst="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914274"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cxnSp>
          <p:nvCxnSpPr>
            <p:cNvPr id="17" name="Straight Arrow Connector 16">
              <a:extLst>
                <a:ext uri="{FF2B5EF4-FFF2-40B4-BE49-F238E27FC236}">
                  <a16:creationId xmlns:a16="http://schemas.microsoft.com/office/drawing/2014/main" id="{223B355E-A95F-4757-AF33-EF2C39BFB2AB}"/>
                </a:ext>
              </a:extLst>
            </p:cNvPr>
            <p:cNvCxnSpPr/>
            <p:nvPr/>
          </p:nvCxnSpPr>
          <p:spPr>
            <a:xfrm>
              <a:off x="3202344" y="2517176"/>
              <a:ext cx="304800" cy="0"/>
            </a:xfrm>
            <a:prstGeom prst="straightConnector1">
              <a:avLst/>
            </a:prstGeom>
            <a:noFill/>
            <a:ln w="12700" cap="flat" cmpd="sng" algn="ctr">
              <a:solidFill>
                <a:srgbClr val="000000"/>
              </a:solidFill>
              <a:prstDash val="solid"/>
              <a:miter lim="800000"/>
              <a:tailEnd type="stealth"/>
            </a:ln>
            <a:effectLst/>
          </p:spPr>
        </p:cxnSp>
        <p:grpSp>
          <p:nvGrpSpPr>
            <p:cNvPr id="18" name="Group 17">
              <a:extLst>
                <a:ext uri="{FF2B5EF4-FFF2-40B4-BE49-F238E27FC236}">
                  <a16:creationId xmlns:a16="http://schemas.microsoft.com/office/drawing/2014/main" id="{71239C73-60D8-4E25-BBB8-C366E685A5FE}"/>
                </a:ext>
              </a:extLst>
            </p:cNvPr>
            <p:cNvGrpSpPr/>
            <p:nvPr/>
          </p:nvGrpSpPr>
          <p:grpSpPr>
            <a:xfrm>
              <a:off x="2826589" y="3098827"/>
              <a:ext cx="574122" cy="610123"/>
              <a:chOff x="6627462" y="3109903"/>
              <a:chExt cx="553717" cy="564527"/>
            </a:xfrm>
          </p:grpSpPr>
          <p:pic>
            <p:nvPicPr>
              <p:cNvPr id="66" name="Picture 65">
                <a:extLst>
                  <a:ext uri="{FF2B5EF4-FFF2-40B4-BE49-F238E27FC236}">
                    <a16:creationId xmlns:a16="http://schemas.microsoft.com/office/drawing/2014/main" id="{F530E2D5-2BBD-4BDB-846A-1EAD84A8132B}"/>
                  </a:ext>
                </a:extLst>
              </p:cNvPr>
              <p:cNvPicPr>
                <a:picLocks noChangeAspect="1"/>
              </p:cNvPicPr>
              <p:nvPr/>
            </p:nvPicPr>
            <p:blipFill rotWithShape="1">
              <a:blip r:embed="rId5" cstate="print">
                <a:duotone>
                  <a:prstClr val="black"/>
                  <a:srgbClr val="0460A9">
                    <a:tint val="45000"/>
                    <a:satMod val="400000"/>
                  </a:srgbClr>
                </a:duotone>
                <a:extLst>
                  <a:ext uri="{28A0092B-C50C-407E-A947-70E740481C1C}">
                    <a14:useLocalDpi xmlns:a14="http://schemas.microsoft.com/office/drawing/2010/main" val="0"/>
                  </a:ext>
                </a:extLst>
              </a:blip>
              <a:srcRect l="62267" t="37752" r="33673" b="56857"/>
              <a:stretch/>
            </p:blipFill>
            <p:spPr>
              <a:xfrm rot="12925717">
                <a:off x="6627462" y="3468495"/>
                <a:ext cx="156637" cy="203373"/>
              </a:xfrm>
              <a:prstGeom prst="rect">
                <a:avLst/>
              </a:prstGeom>
            </p:spPr>
          </p:pic>
          <p:pic>
            <p:nvPicPr>
              <p:cNvPr id="67" name="Picture 66">
                <a:extLst>
                  <a:ext uri="{FF2B5EF4-FFF2-40B4-BE49-F238E27FC236}">
                    <a16:creationId xmlns:a16="http://schemas.microsoft.com/office/drawing/2014/main" id="{6A5CCA4A-7ECA-45D5-8846-202AD4246990}"/>
                  </a:ext>
                </a:extLst>
              </p:cNvPr>
              <p:cNvPicPr>
                <a:picLocks noChangeAspect="1"/>
              </p:cNvPicPr>
              <p:nvPr/>
            </p:nvPicPr>
            <p:blipFill rotWithShape="1">
              <a:blip r:embed="rId5" cstate="print">
                <a:duotone>
                  <a:prstClr val="black"/>
                  <a:srgbClr val="0460A9">
                    <a:tint val="45000"/>
                    <a:satMod val="400000"/>
                  </a:srgbClr>
                </a:duotone>
                <a:extLst>
                  <a:ext uri="{28A0092B-C50C-407E-A947-70E740481C1C}">
                    <a14:useLocalDpi xmlns:a14="http://schemas.microsoft.com/office/drawing/2010/main" val="0"/>
                  </a:ext>
                </a:extLst>
              </a:blip>
              <a:srcRect l="62267" t="37752" r="33673" b="56857"/>
              <a:stretch/>
            </p:blipFill>
            <p:spPr>
              <a:xfrm rot="666633">
                <a:off x="7024542" y="3210371"/>
                <a:ext cx="156637" cy="203373"/>
              </a:xfrm>
              <a:prstGeom prst="rect">
                <a:avLst/>
              </a:prstGeom>
            </p:spPr>
          </p:pic>
          <p:pic>
            <p:nvPicPr>
              <p:cNvPr id="68" name="Picture 67">
                <a:extLst>
                  <a:ext uri="{FF2B5EF4-FFF2-40B4-BE49-F238E27FC236}">
                    <a16:creationId xmlns:a16="http://schemas.microsoft.com/office/drawing/2014/main" id="{B0FAA233-7E8A-4ADA-BF6D-9D6451CC60E5}"/>
                  </a:ext>
                </a:extLst>
              </p:cNvPr>
              <p:cNvPicPr>
                <a:picLocks noChangeAspect="1"/>
              </p:cNvPicPr>
              <p:nvPr/>
            </p:nvPicPr>
            <p:blipFill rotWithShape="1">
              <a:blip r:embed="rId5" cstate="print">
                <a:duotone>
                  <a:prstClr val="black"/>
                  <a:srgbClr val="0460A9">
                    <a:tint val="45000"/>
                    <a:satMod val="400000"/>
                  </a:srgbClr>
                </a:duotone>
                <a:extLst>
                  <a:ext uri="{28A0092B-C50C-407E-A947-70E740481C1C}">
                    <a14:useLocalDpi xmlns:a14="http://schemas.microsoft.com/office/drawing/2010/main" val="0"/>
                  </a:ext>
                </a:extLst>
              </a:blip>
              <a:srcRect l="62267" t="37752" r="33673" b="56857"/>
              <a:stretch/>
            </p:blipFill>
            <p:spPr>
              <a:xfrm rot="19590052">
                <a:off x="6841343" y="3109903"/>
                <a:ext cx="156637" cy="203373"/>
              </a:xfrm>
              <a:prstGeom prst="rect">
                <a:avLst/>
              </a:prstGeom>
            </p:spPr>
          </p:pic>
          <p:pic>
            <p:nvPicPr>
              <p:cNvPr id="69" name="Picture 68" descr="HSC-01.png">
                <a:extLst>
                  <a:ext uri="{FF2B5EF4-FFF2-40B4-BE49-F238E27FC236}">
                    <a16:creationId xmlns:a16="http://schemas.microsoft.com/office/drawing/2014/main" id="{2CA91777-E709-4FB3-8C75-87070719D771}"/>
                  </a:ext>
                </a:extLst>
              </p:cNvPr>
              <p:cNvPicPr>
                <a:picLocks noChangeAspect="1"/>
              </p:cNvPicPr>
              <p:nvPr/>
            </p:nvPicPr>
            <p:blipFill rotWithShape="1">
              <a:blip r:embed="rId4"/>
              <a:srcRect l="79270" t="66945" r="13336" b="22643"/>
              <a:stretch/>
            </p:blipFill>
            <p:spPr>
              <a:xfrm>
                <a:off x="6705780" y="3284337"/>
                <a:ext cx="448383" cy="390093"/>
              </a:xfrm>
              <a:prstGeom prst="roundRect">
                <a:avLst/>
              </a:prstGeom>
            </p:spPr>
          </p:pic>
        </p:grpSp>
        <p:pic>
          <p:nvPicPr>
            <p:cNvPr id="19" name="Picture 18" descr="HSC-01.png">
              <a:extLst>
                <a:ext uri="{FF2B5EF4-FFF2-40B4-BE49-F238E27FC236}">
                  <a16:creationId xmlns:a16="http://schemas.microsoft.com/office/drawing/2014/main" id="{540F4ECC-24B1-47BA-BA0F-6C4A900EC2AF}"/>
                </a:ext>
              </a:extLst>
            </p:cNvPr>
            <p:cNvPicPr>
              <a:picLocks noChangeAspect="1"/>
            </p:cNvPicPr>
            <p:nvPr/>
          </p:nvPicPr>
          <p:blipFill rotWithShape="1">
            <a:blip r:embed="rId4"/>
            <a:srcRect l="65881" t="67495" r="27477" b="22560"/>
            <a:stretch/>
          </p:blipFill>
          <p:spPr>
            <a:xfrm>
              <a:off x="2196054" y="4288468"/>
              <a:ext cx="455842" cy="421600"/>
            </a:xfrm>
            <a:prstGeom prst="roundRect">
              <a:avLst/>
            </a:prstGeom>
          </p:spPr>
        </p:pic>
        <p:pic>
          <p:nvPicPr>
            <p:cNvPr id="20" name="Picture 19">
              <a:extLst>
                <a:ext uri="{FF2B5EF4-FFF2-40B4-BE49-F238E27FC236}">
                  <a16:creationId xmlns:a16="http://schemas.microsoft.com/office/drawing/2014/main" id="{8F81EDDF-F2E0-4240-A0CB-05F1C77DC7F2}"/>
                </a:ext>
              </a:extLst>
            </p:cNvPr>
            <p:cNvPicPr>
              <a:picLocks noChangeAspect="1"/>
            </p:cNvPicPr>
            <p:nvPr/>
          </p:nvPicPr>
          <p:blipFill rotWithShape="1">
            <a:blip r:embed="rId5" cstate="print">
              <a:duotone>
                <a:prstClr val="black"/>
                <a:srgbClr val="0460A9">
                  <a:tint val="45000"/>
                  <a:satMod val="400000"/>
                </a:srgbClr>
              </a:duotone>
              <a:extLst>
                <a:ext uri="{28A0092B-C50C-407E-A947-70E740481C1C}">
                  <a14:useLocalDpi xmlns:a14="http://schemas.microsoft.com/office/drawing/2010/main" val="0"/>
                </a:ext>
              </a:extLst>
            </a:blip>
            <a:srcRect l="62267" t="37752" r="33673" b="56857"/>
            <a:stretch/>
          </p:blipFill>
          <p:spPr>
            <a:xfrm rot="20453118">
              <a:off x="3218163" y="2804955"/>
              <a:ext cx="156637" cy="203373"/>
            </a:xfrm>
            <a:prstGeom prst="rect">
              <a:avLst/>
            </a:prstGeom>
          </p:spPr>
        </p:pic>
        <p:pic>
          <p:nvPicPr>
            <p:cNvPr id="21" name="Picture 20">
              <a:extLst>
                <a:ext uri="{FF2B5EF4-FFF2-40B4-BE49-F238E27FC236}">
                  <a16:creationId xmlns:a16="http://schemas.microsoft.com/office/drawing/2014/main" id="{06C7C658-F074-4EA9-BF46-E2612F2B5756}"/>
                </a:ext>
              </a:extLst>
            </p:cNvPr>
            <p:cNvPicPr>
              <a:picLocks noChangeAspect="1"/>
            </p:cNvPicPr>
            <p:nvPr/>
          </p:nvPicPr>
          <p:blipFill rotWithShape="1">
            <a:blip r:embed="rId5" cstate="print">
              <a:duotone>
                <a:prstClr val="black"/>
                <a:srgbClr val="0460A9">
                  <a:tint val="45000"/>
                  <a:satMod val="400000"/>
                </a:srgbClr>
              </a:duotone>
              <a:extLst>
                <a:ext uri="{28A0092B-C50C-407E-A947-70E740481C1C}">
                  <a14:useLocalDpi xmlns:a14="http://schemas.microsoft.com/office/drawing/2010/main" val="0"/>
                </a:ext>
              </a:extLst>
            </a:blip>
            <a:srcRect l="62267" t="37752" r="33673" b="56857"/>
            <a:stretch/>
          </p:blipFill>
          <p:spPr>
            <a:xfrm rot="14024439">
              <a:off x="3346478" y="2964248"/>
              <a:ext cx="156637" cy="203373"/>
            </a:xfrm>
            <a:prstGeom prst="rect">
              <a:avLst/>
            </a:prstGeom>
          </p:spPr>
        </p:pic>
        <p:pic>
          <p:nvPicPr>
            <p:cNvPr id="22" name="Picture 21">
              <a:extLst>
                <a:ext uri="{FF2B5EF4-FFF2-40B4-BE49-F238E27FC236}">
                  <a16:creationId xmlns:a16="http://schemas.microsoft.com/office/drawing/2014/main" id="{30FFCD97-DFFF-495A-B149-4862BD93927B}"/>
                </a:ext>
              </a:extLst>
            </p:cNvPr>
            <p:cNvPicPr>
              <a:picLocks noChangeAspect="1"/>
            </p:cNvPicPr>
            <p:nvPr/>
          </p:nvPicPr>
          <p:blipFill rotWithShape="1">
            <a:blip r:embed="rId5" cstate="print">
              <a:duotone>
                <a:prstClr val="black"/>
                <a:srgbClr val="0460A9">
                  <a:tint val="45000"/>
                  <a:satMod val="400000"/>
                </a:srgbClr>
              </a:duotone>
              <a:extLst>
                <a:ext uri="{28A0092B-C50C-407E-A947-70E740481C1C}">
                  <a14:useLocalDpi xmlns:a14="http://schemas.microsoft.com/office/drawing/2010/main" val="0"/>
                </a:ext>
              </a:extLst>
            </a:blip>
            <a:srcRect l="62267" t="37752" r="33673" b="56857"/>
            <a:stretch/>
          </p:blipFill>
          <p:spPr>
            <a:xfrm rot="20046479">
              <a:off x="3560339" y="2622330"/>
              <a:ext cx="156637" cy="203373"/>
            </a:xfrm>
            <a:prstGeom prst="rect">
              <a:avLst/>
            </a:prstGeom>
          </p:spPr>
        </p:pic>
        <p:pic>
          <p:nvPicPr>
            <p:cNvPr id="23" name="Picture 22">
              <a:extLst>
                <a:ext uri="{FF2B5EF4-FFF2-40B4-BE49-F238E27FC236}">
                  <a16:creationId xmlns:a16="http://schemas.microsoft.com/office/drawing/2014/main" id="{DAB9C6B0-BF69-4E92-9898-68A16EDB68BF}"/>
                </a:ext>
              </a:extLst>
            </p:cNvPr>
            <p:cNvPicPr>
              <a:picLocks noChangeAspect="1"/>
            </p:cNvPicPr>
            <p:nvPr/>
          </p:nvPicPr>
          <p:blipFill rotWithShape="1">
            <a:blip r:embed="rId5" cstate="print">
              <a:duotone>
                <a:prstClr val="black"/>
                <a:srgbClr val="0460A9">
                  <a:tint val="45000"/>
                  <a:satMod val="400000"/>
                </a:srgbClr>
              </a:duotone>
              <a:extLst>
                <a:ext uri="{28A0092B-C50C-407E-A947-70E740481C1C}">
                  <a14:useLocalDpi xmlns:a14="http://schemas.microsoft.com/office/drawing/2010/main" val="0"/>
                </a:ext>
              </a:extLst>
            </a:blip>
            <a:srcRect l="62267" t="37752" r="33673" b="56857"/>
            <a:stretch/>
          </p:blipFill>
          <p:spPr>
            <a:xfrm rot="7515448">
              <a:off x="3629386" y="2142207"/>
              <a:ext cx="156637" cy="203373"/>
            </a:xfrm>
            <a:prstGeom prst="rect">
              <a:avLst/>
            </a:prstGeom>
          </p:spPr>
        </p:pic>
        <p:pic>
          <p:nvPicPr>
            <p:cNvPr id="24" name="Picture 23">
              <a:extLst>
                <a:ext uri="{FF2B5EF4-FFF2-40B4-BE49-F238E27FC236}">
                  <a16:creationId xmlns:a16="http://schemas.microsoft.com/office/drawing/2014/main" id="{DA396E32-6B73-4A29-AC5A-C16AE7E29F27}"/>
                </a:ext>
              </a:extLst>
            </p:cNvPr>
            <p:cNvPicPr>
              <a:picLocks noChangeAspect="1"/>
            </p:cNvPicPr>
            <p:nvPr/>
          </p:nvPicPr>
          <p:blipFill rotWithShape="1">
            <a:blip r:embed="rId5" cstate="print">
              <a:duotone>
                <a:prstClr val="black"/>
                <a:srgbClr val="0460A9">
                  <a:tint val="45000"/>
                  <a:satMod val="400000"/>
                </a:srgbClr>
              </a:duotone>
              <a:extLst>
                <a:ext uri="{28A0092B-C50C-407E-A947-70E740481C1C}">
                  <a14:useLocalDpi xmlns:a14="http://schemas.microsoft.com/office/drawing/2010/main" val="0"/>
                </a:ext>
              </a:extLst>
            </a:blip>
            <a:srcRect l="62267" t="37752" r="33673" b="56857"/>
            <a:stretch/>
          </p:blipFill>
          <p:spPr>
            <a:xfrm rot="13969498">
              <a:off x="3836442" y="2272085"/>
              <a:ext cx="156637" cy="203373"/>
            </a:xfrm>
            <a:prstGeom prst="rect">
              <a:avLst/>
            </a:prstGeom>
          </p:spPr>
        </p:pic>
        <p:pic>
          <p:nvPicPr>
            <p:cNvPr id="25" name="Picture 24" descr="HSC-01.png">
              <a:extLst>
                <a:ext uri="{FF2B5EF4-FFF2-40B4-BE49-F238E27FC236}">
                  <a16:creationId xmlns:a16="http://schemas.microsoft.com/office/drawing/2014/main" id="{17391E00-B218-4FC8-ABCD-7D9D37AAD774}"/>
                </a:ext>
              </a:extLst>
            </p:cNvPr>
            <p:cNvPicPr>
              <a:picLocks noChangeAspect="1"/>
            </p:cNvPicPr>
            <p:nvPr/>
          </p:nvPicPr>
          <p:blipFill rotWithShape="1">
            <a:blip r:embed="rId4"/>
            <a:srcRect l="19780" t="83623" r="70911" b="4595"/>
            <a:stretch/>
          </p:blipFill>
          <p:spPr>
            <a:xfrm>
              <a:off x="4021224" y="3284578"/>
              <a:ext cx="617349" cy="486690"/>
            </a:xfrm>
            <a:prstGeom prst="roundRect">
              <a:avLst/>
            </a:prstGeom>
          </p:spPr>
        </p:pic>
        <p:grpSp>
          <p:nvGrpSpPr>
            <p:cNvPr id="26" name="Group 25">
              <a:extLst>
                <a:ext uri="{FF2B5EF4-FFF2-40B4-BE49-F238E27FC236}">
                  <a16:creationId xmlns:a16="http://schemas.microsoft.com/office/drawing/2014/main" id="{06D4E2CA-95BD-4942-BBCC-F89373B82336}"/>
                </a:ext>
              </a:extLst>
            </p:cNvPr>
            <p:cNvGrpSpPr/>
            <p:nvPr/>
          </p:nvGrpSpPr>
          <p:grpSpPr>
            <a:xfrm rot="16200000">
              <a:off x="4314641" y="2255973"/>
              <a:ext cx="474615" cy="468114"/>
              <a:chOff x="6619589" y="2334986"/>
              <a:chExt cx="474615" cy="468114"/>
            </a:xfrm>
          </p:grpSpPr>
          <p:pic>
            <p:nvPicPr>
              <p:cNvPr id="64" name="Picture 63" descr="PlateletProduction_step5.png">
                <a:extLst>
                  <a:ext uri="{FF2B5EF4-FFF2-40B4-BE49-F238E27FC236}">
                    <a16:creationId xmlns:a16="http://schemas.microsoft.com/office/drawing/2014/main" id="{91422143-015B-49BB-8E31-2D86F25E2D43}"/>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3000"/>
                        </a14:imgEffect>
                      </a14:imgLayer>
                    </a14:imgProps>
                  </a:ext>
                </a:extLst>
              </a:blip>
              <a:srcRect l="28638" t="12296" b="30322"/>
              <a:stretch/>
            </p:blipFill>
            <p:spPr>
              <a:xfrm rot="5400000">
                <a:off x="6646779" y="2355674"/>
                <a:ext cx="420236" cy="474615"/>
              </a:xfrm>
              <a:prstGeom prst="rect">
                <a:avLst/>
              </a:prstGeom>
            </p:spPr>
          </p:pic>
          <p:sp>
            <p:nvSpPr>
              <p:cNvPr id="65" name="Rectangle 64">
                <a:extLst>
                  <a:ext uri="{FF2B5EF4-FFF2-40B4-BE49-F238E27FC236}">
                    <a16:creationId xmlns:a16="http://schemas.microsoft.com/office/drawing/2014/main" id="{961CAE04-0573-4B65-8E87-F818EFF30A36}"/>
                  </a:ext>
                </a:extLst>
              </p:cNvPr>
              <p:cNvSpPr/>
              <p:nvPr/>
            </p:nvSpPr>
            <p:spPr>
              <a:xfrm>
                <a:off x="6806492" y="2334986"/>
                <a:ext cx="70625" cy="175957"/>
              </a:xfrm>
              <a:prstGeom prst="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914274"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cxnSp>
          <p:nvCxnSpPr>
            <p:cNvPr id="27" name="Straight Arrow Connector 26">
              <a:extLst>
                <a:ext uri="{FF2B5EF4-FFF2-40B4-BE49-F238E27FC236}">
                  <a16:creationId xmlns:a16="http://schemas.microsoft.com/office/drawing/2014/main" id="{3DC98D80-98A8-41F5-8762-7EC0916820D6}"/>
                </a:ext>
              </a:extLst>
            </p:cNvPr>
            <p:cNvCxnSpPr/>
            <p:nvPr/>
          </p:nvCxnSpPr>
          <p:spPr>
            <a:xfrm>
              <a:off x="4040685" y="2517176"/>
              <a:ext cx="304800" cy="0"/>
            </a:xfrm>
            <a:prstGeom prst="straightConnector1">
              <a:avLst/>
            </a:prstGeom>
            <a:noFill/>
            <a:ln w="12700" cap="flat" cmpd="sng" algn="ctr">
              <a:solidFill>
                <a:srgbClr val="000000"/>
              </a:solidFill>
              <a:prstDash val="solid"/>
              <a:miter lim="800000"/>
              <a:tailEnd type="stealth"/>
            </a:ln>
            <a:effectLst/>
          </p:spPr>
        </p:cxnSp>
        <p:pic>
          <p:nvPicPr>
            <p:cNvPr id="28" name="Picture 27" descr="HSC-01.png">
              <a:extLst>
                <a:ext uri="{FF2B5EF4-FFF2-40B4-BE49-F238E27FC236}">
                  <a16:creationId xmlns:a16="http://schemas.microsoft.com/office/drawing/2014/main" id="{DD9E99AC-3D69-4230-9368-40B45FF53F15}"/>
                </a:ext>
              </a:extLst>
            </p:cNvPr>
            <p:cNvPicPr>
              <a:picLocks noChangeAspect="1"/>
            </p:cNvPicPr>
            <p:nvPr/>
          </p:nvPicPr>
          <p:blipFill rotWithShape="1">
            <a:blip r:embed="rId4"/>
            <a:srcRect l="72921" t="67447" r="20437" b="22608"/>
            <a:stretch/>
          </p:blipFill>
          <p:spPr>
            <a:xfrm>
              <a:off x="2237866" y="3298082"/>
              <a:ext cx="449508" cy="415742"/>
            </a:xfrm>
            <a:prstGeom prst="roundRect">
              <a:avLst/>
            </a:prstGeom>
          </p:spPr>
        </p:pic>
        <p:pic>
          <p:nvPicPr>
            <p:cNvPr id="29" name="Picture 28" descr="HSC-01.png">
              <a:extLst>
                <a:ext uri="{FF2B5EF4-FFF2-40B4-BE49-F238E27FC236}">
                  <a16:creationId xmlns:a16="http://schemas.microsoft.com/office/drawing/2014/main" id="{FF0938AC-DE13-46AE-8BA0-16180A55701A}"/>
                </a:ext>
              </a:extLst>
            </p:cNvPr>
            <p:cNvPicPr>
              <a:picLocks noChangeAspect="1"/>
            </p:cNvPicPr>
            <p:nvPr/>
          </p:nvPicPr>
          <p:blipFill rotWithShape="1">
            <a:blip r:embed="rId8">
              <a:duotone>
                <a:srgbClr val="4472C4">
                  <a:shade val="45000"/>
                  <a:satMod val="135000"/>
                </a:srgbClr>
                <a:prstClr val="white"/>
              </a:duotone>
              <a:extLst>
                <a:ext uri="{BEBA8EAE-BF5A-486C-A8C5-ECC9F3942E4B}">
                  <a14:imgProps xmlns:a14="http://schemas.microsoft.com/office/drawing/2010/main">
                    <a14:imgLayer r:embed="rId9">
                      <a14:imgEffect>
                        <a14:colorTemperature colorTemp="11200"/>
                      </a14:imgEffect>
                    </a14:imgLayer>
                  </a14:imgProps>
                </a:ext>
              </a:extLst>
            </a:blip>
            <a:srcRect l="79270" t="66945" r="13336" b="22643"/>
            <a:stretch/>
          </p:blipFill>
          <p:spPr>
            <a:xfrm>
              <a:off x="2874043" y="4273870"/>
              <a:ext cx="484598" cy="421600"/>
            </a:xfrm>
            <a:prstGeom prst="roundRect">
              <a:avLst/>
            </a:prstGeom>
          </p:spPr>
        </p:pic>
        <p:sp>
          <p:nvSpPr>
            <p:cNvPr id="30" name="TextBox 29">
              <a:extLst>
                <a:ext uri="{FF2B5EF4-FFF2-40B4-BE49-F238E27FC236}">
                  <a16:creationId xmlns:a16="http://schemas.microsoft.com/office/drawing/2014/main" id="{0CCDDEB0-681C-4B9E-A243-ED58638DCC3A}"/>
                </a:ext>
              </a:extLst>
            </p:cNvPr>
            <p:cNvSpPr txBox="1"/>
            <p:nvPr/>
          </p:nvSpPr>
          <p:spPr>
            <a:xfrm>
              <a:off x="1514288" y="2002989"/>
              <a:ext cx="1098039" cy="246221"/>
            </a:xfrm>
            <a:prstGeom prst="rect">
              <a:avLst/>
            </a:prstGeom>
            <a:noFill/>
          </p:spPr>
          <p:txBody>
            <a:bodyPr wrap="square" rtlCol="0">
              <a:spAutoFit/>
            </a:bodyPr>
            <a:lstStyle/>
            <a:p>
              <a:pPr marL="0" marR="0" lvl="0" indent="0" algn="ctr" defTabSz="914274"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Megakaryocyte</a:t>
              </a:r>
            </a:p>
          </p:txBody>
        </p:sp>
        <p:sp>
          <p:nvSpPr>
            <p:cNvPr id="31" name="Oval 30">
              <a:extLst>
                <a:ext uri="{FF2B5EF4-FFF2-40B4-BE49-F238E27FC236}">
                  <a16:creationId xmlns:a16="http://schemas.microsoft.com/office/drawing/2014/main" id="{444BA748-E78C-40ED-A749-AC95C86E6329}"/>
                </a:ext>
              </a:extLst>
            </p:cNvPr>
            <p:cNvSpPr/>
            <p:nvPr/>
          </p:nvSpPr>
          <p:spPr>
            <a:xfrm>
              <a:off x="3398615" y="3804876"/>
              <a:ext cx="620163" cy="238578"/>
            </a:xfrm>
            <a:prstGeom prst="ellipse">
              <a:avLst/>
            </a:prstGeom>
            <a:solidFill>
              <a:srgbClr val="E46262"/>
            </a:solidFill>
            <a:ln w="12700"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FFFFFF"/>
                  </a:solidFill>
                  <a:effectLst/>
                  <a:uLnTx/>
                  <a:uFillTx/>
                  <a:latin typeface="Arial"/>
                </a:rPr>
                <a:t>IST</a:t>
              </a:r>
              <a:endParaRPr kumimoji="0" lang="en-US" sz="1100" b="1" i="0" u="none" strike="noStrike" kern="0" cap="none" spc="0" normalizeH="0" baseline="0" noProof="0" dirty="0">
                <a:ln>
                  <a:noFill/>
                </a:ln>
                <a:solidFill>
                  <a:srgbClr val="FFFFFF"/>
                </a:solidFill>
                <a:effectLst/>
                <a:uLnTx/>
                <a:uFillTx/>
                <a:latin typeface="Arial"/>
              </a:endParaRPr>
            </a:p>
          </p:txBody>
        </p:sp>
        <p:grpSp>
          <p:nvGrpSpPr>
            <p:cNvPr id="32" name="Group 31">
              <a:extLst>
                <a:ext uri="{FF2B5EF4-FFF2-40B4-BE49-F238E27FC236}">
                  <a16:creationId xmlns:a16="http://schemas.microsoft.com/office/drawing/2014/main" id="{132B7B83-F634-40DD-8EB1-95CD1331100A}"/>
                </a:ext>
              </a:extLst>
            </p:cNvPr>
            <p:cNvGrpSpPr/>
            <p:nvPr/>
          </p:nvGrpSpPr>
          <p:grpSpPr>
            <a:xfrm rot="15043872">
              <a:off x="1926962" y="3493328"/>
              <a:ext cx="188405" cy="293754"/>
              <a:chOff x="6623903" y="1142715"/>
              <a:chExt cx="174325" cy="283314"/>
            </a:xfrm>
          </p:grpSpPr>
          <p:cxnSp>
            <p:nvCxnSpPr>
              <p:cNvPr id="62" name="Straight Connector 61">
                <a:extLst>
                  <a:ext uri="{FF2B5EF4-FFF2-40B4-BE49-F238E27FC236}">
                    <a16:creationId xmlns:a16="http://schemas.microsoft.com/office/drawing/2014/main" id="{4517E764-7D5A-4BCB-86BB-68AC5E5CE1AC}"/>
                  </a:ext>
                </a:extLst>
              </p:cNvPr>
              <p:cNvCxnSpPr/>
              <p:nvPr/>
            </p:nvCxnSpPr>
            <p:spPr>
              <a:xfrm>
                <a:off x="6623903" y="1426029"/>
                <a:ext cx="174325" cy="0"/>
              </a:xfrm>
              <a:prstGeom prst="line">
                <a:avLst/>
              </a:prstGeom>
              <a:noFill/>
              <a:ln w="19050" cap="flat" cmpd="sng" algn="ctr">
                <a:solidFill>
                  <a:srgbClr val="E46262"/>
                </a:solidFill>
                <a:prstDash val="solid"/>
                <a:miter lim="800000"/>
              </a:ln>
              <a:effectLst/>
            </p:spPr>
          </p:cxnSp>
          <p:cxnSp>
            <p:nvCxnSpPr>
              <p:cNvPr id="63" name="Straight Connector 62">
                <a:extLst>
                  <a:ext uri="{FF2B5EF4-FFF2-40B4-BE49-F238E27FC236}">
                    <a16:creationId xmlns:a16="http://schemas.microsoft.com/office/drawing/2014/main" id="{3FA220A8-633A-4762-848D-AC3F757116C2}"/>
                  </a:ext>
                </a:extLst>
              </p:cNvPr>
              <p:cNvCxnSpPr>
                <a:cxnSpLocks/>
              </p:cNvCxnSpPr>
              <p:nvPr/>
            </p:nvCxnSpPr>
            <p:spPr>
              <a:xfrm rot="16200000">
                <a:off x="6573905" y="1279875"/>
                <a:ext cx="274320" cy="0"/>
              </a:xfrm>
              <a:prstGeom prst="line">
                <a:avLst/>
              </a:prstGeom>
              <a:noFill/>
              <a:ln w="19050" cap="flat" cmpd="sng" algn="ctr">
                <a:solidFill>
                  <a:srgbClr val="E46262"/>
                </a:solidFill>
                <a:prstDash val="solid"/>
                <a:miter lim="800000"/>
              </a:ln>
              <a:effectLst/>
            </p:spPr>
          </p:cxnSp>
        </p:grpSp>
        <p:grpSp>
          <p:nvGrpSpPr>
            <p:cNvPr id="33" name="Group 32">
              <a:extLst>
                <a:ext uri="{FF2B5EF4-FFF2-40B4-BE49-F238E27FC236}">
                  <a16:creationId xmlns:a16="http://schemas.microsoft.com/office/drawing/2014/main" id="{976D8EC0-D9C6-46AB-BD2D-B6F01DA83ABC}"/>
                </a:ext>
              </a:extLst>
            </p:cNvPr>
            <p:cNvGrpSpPr/>
            <p:nvPr/>
          </p:nvGrpSpPr>
          <p:grpSpPr>
            <a:xfrm rot="7555169">
              <a:off x="3403974" y="3600903"/>
              <a:ext cx="188405" cy="293755"/>
              <a:chOff x="6640631" y="1184364"/>
              <a:chExt cx="174325" cy="283315"/>
            </a:xfrm>
          </p:grpSpPr>
          <p:cxnSp>
            <p:nvCxnSpPr>
              <p:cNvPr id="60" name="Straight Connector 59">
                <a:extLst>
                  <a:ext uri="{FF2B5EF4-FFF2-40B4-BE49-F238E27FC236}">
                    <a16:creationId xmlns:a16="http://schemas.microsoft.com/office/drawing/2014/main" id="{C7076730-C3A9-4524-9CDB-27D1DF033964}"/>
                  </a:ext>
                </a:extLst>
              </p:cNvPr>
              <p:cNvCxnSpPr/>
              <p:nvPr/>
            </p:nvCxnSpPr>
            <p:spPr>
              <a:xfrm>
                <a:off x="6640631" y="1467679"/>
                <a:ext cx="174325" cy="0"/>
              </a:xfrm>
              <a:prstGeom prst="line">
                <a:avLst/>
              </a:prstGeom>
              <a:noFill/>
              <a:ln w="19050" cap="flat" cmpd="sng" algn="ctr">
                <a:solidFill>
                  <a:srgbClr val="E46262"/>
                </a:solidFill>
                <a:prstDash val="solid"/>
                <a:miter lim="800000"/>
              </a:ln>
              <a:effectLst/>
            </p:spPr>
          </p:cxnSp>
          <p:cxnSp>
            <p:nvCxnSpPr>
              <p:cNvPr id="61" name="Straight Connector 60">
                <a:extLst>
                  <a:ext uri="{FF2B5EF4-FFF2-40B4-BE49-F238E27FC236}">
                    <a16:creationId xmlns:a16="http://schemas.microsoft.com/office/drawing/2014/main" id="{4C4E7926-EAA1-4839-BA45-FAF0C080A14F}"/>
                  </a:ext>
                </a:extLst>
              </p:cNvPr>
              <p:cNvCxnSpPr>
                <a:cxnSpLocks/>
              </p:cNvCxnSpPr>
              <p:nvPr/>
            </p:nvCxnSpPr>
            <p:spPr>
              <a:xfrm rot="16200000">
                <a:off x="6590634" y="1321524"/>
                <a:ext cx="274320" cy="0"/>
              </a:xfrm>
              <a:prstGeom prst="line">
                <a:avLst/>
              </a:prstGeom>
              <a:noFill/>
              <a:ln w="19050" cap="flat" cmpd="sng" algn="ctr">
                <a:solidFill>
                  <a:srgbClr val="E46262"/>
                </a:solidFill>
                <a:prstDash val="solid"/>
                <a:miter lim="800000"/>
              </a:ln>
              <a:effectLst/>
            </p:spPr>
          </p:cxnSp>
        </p:grpSp>
        <p:grpSp>
          <p:nvGrpSpPr>
            <p:cNvPr id="34" name="Group 33">
              <a:extLst>
                <a:ext uri="{FF2B5EF4-FFF2-40B4-BE49-F238E27FC236}">
                  <a16:creationId xmlns:a16="http://schemas.microsoft.com/office/drawing/2014/main" id="{728EB207-8682-4E20-9FD8-FA4B7286C36F}"/>
                </a:ext>
              </a:extLst>
            </p:cNvPr>
            <p:cNvGrpSpPr/>
            <p:nvPr/>
          </p:nvGrpSpPr>
          <p:grpSpPr>
            <a:xfrm>
              <a:off x="4090050" y="2166211"/>
              <a:ext cx="174325" cy="279685"/>
              <a:chOff x="6623903" y="1146344"/>
              <a:chExt cx="174325" cy="279685"/>
            </a:xfrm>
          </p:grpSpPr>
          <p:cxnSp>
            <p:nvCxnSpPr>
              <p:cNvPr id="58" name="Straight Connector 57">
                <a:extLst>
                  <a:ext uri="{FF2B5EF4-FFF2-40B4-BE49-F238E27FC236}">
                    <a16:creationId xmlns:a16="http://schemas.microsoft.com/office/drawing/2014/main" id="{1A8923A0-E540-4B83-87D2-1B02EC2AD074}"/>
                  </a:ext>
                </a:extLst>
              </p:cNvPr>
              <p:cNvCxnSpPr/>
              <p:nvPr/>
            </p:nvCxnSpPr>
            <p:spPr>
              <a:xfrm>
                <a:off x="6623903" y="1426029"/>
                <a:ext cx="174325" cy="0"/>
              </a:xfrm>
              <a:prstGeom prst="line">
                <a:avLst/>
              </a:prstGeom>
              <a:noFill/>
              <a:ln w="19050" cap="flat" cmpd="sng" algn="ctr">
                <a:solidFill>
                  <a:srgbClr val="E46262"/>
                </a:solidFill>
                <a:prstDash val="solid"/>
                <a:miter lim="800000"/>
              </a:ln>
              <a:effectLst/>
            </p:spPr>
          </p:cxnSp>
          <p:cxnSp>
            <p:nvCxnSpPr>
              <p:cNvPr id="59" name="Straight Connector 58">
                <a:extLst>
                  <a:ext uri="{FF2B5EF4-FFF2-40B4-BE49-F238E27FC236}">
                    <a16:creationId xmlns:a16="http://schemas.microsoft.com/office/drawing/2014/main" id="{D9793730-84EB-4B12-ABAE-82244D0733EA}"/>
                  </a:ext>
                </a:extLst>
              </p:cNvPr>
              <p:cNvCxnSpPr>
                <a:cxnSpLocks/>
              </p:cNvCxnSpPr>
              <p:nvPr/>
            </p:nvCxnSpPr>
            <p:spPr>
              <a:xfrm rot="16200000">
                <a:off x="6573905" y="1283504"/>
                <a:ext cx="274320" cy="0"/>
              </a:xfrm>
              <a:prstGeom prst="line">
                <a:avLst/>
              </a:prstGeom>
              <a:noFill/>
              <a:ln w="19050" cap="flat" cmpd="sng" algn="ctr">
                <a:solidFill>
                  <a:srgbClr val="E46262"/>
                </a:solidFill>
                <a:prstDash val="solid"/>
                <a:miter lim="800000"/>
              </a:ln>
              <a:effectLst/>
            </p:spPr>
          </p:cxnSp>
        </p:grpSp>
        <p:sp>
          <p:nvSpPr>
            <p:cNvPr id="35" name="Oval 34">
              <a:extLst>
                <a:ext uri="{FF2B5EF4-FFF2-40B4-BE49-F238E27FC236}">
                  <a16:creationId xmlns:a16="http://schemas.microsoft.com/office/drawing/2014/main" id="{B837DB7E-0A83-4587-ACFB-AEABDC0F4605}"/>
                </a:ext>
              </a:extLst>
            </p:cNvPr>
            <p:cNvSpPr/>
            <p:nvPr/>
          </p:nvSpPr>
          <p:spPr>
            <a:xfrm>
              <a:off x="3882469" y="1951297"/>
              <a:ext cx="598122" cy="220749"/>
            </a:xfrm>
            <a:prstGeom prst="ellipse">
              <a:avLst/>
            </a:prstGeom>
            <a:solidFill>
              <a:srgbClr val="E46262"/>
            </a:solidFill>
            <a:ln w="12700"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FFFFFF"/>
                  </a:solidFill>
                  <a:effectLst/>
                  <a:uLnTx/>
                  <a:uFillTx/>
                  <a:latin typeface="Arial"/>
                </a:rPr>
                <a:t>IST</a:t>
              </a:r>
              <a:endParaRPr kumimoji="0" lang="en-US" sz="1100" b="1" i="0" u="none" strike="noStrike" kern="0" cap="none" spc="0" normalizeH="0" baseline="0" noProof="0" dirty="0">
                <a:ln>
                  <a:noFill/>
                </a:ln>
                <a:solidFill>
                  <a:srgbClr val="FFFFFF"/>
                </a:solidFill>
                <a:effectLst/>
                <a:uLnTx/>
                <a:uFillTx/>
                <a:latin typeface="Arial"/>
              </a:endParaRPr>
            </a:p>
          </p:txBody>
        </p:sp>
        <p:grpSp>
          <p:nvGrpSpPr>
            <p:cNvPr id="36" name="Group 35">
              <a:extLst>
                <a:ext uri="{FF2B5EF4-FFF2-40B4-BE49-F238E27FC236}">
                  <a16:creationId xmlns:a16="http://schemas.microsoft.com/office/drawing/2014/main" id="{760AE456-AF72-4183-A629-B5B8C92C0BD4}"/>
                </a:ext>
              </a:extLst>
            </p:cNvPr>
            <p:cNvGrpSpPr/>
            <p:nvPr/>
          </p:nvGrpSpPr>
          <p:grpSpPr>
            <a:xfrm>
              <a:off x="2194647" y="4873367"/>
              <a:ext cx="1137716" cy="421730"/>
              <a:chOff x="4619065" y="1550162"/>
              <a:chExt cx="1097280" cy="390213"/>
            </a:xfrm>
          </p:grpSpPr>
          <p:sp>
            <p:nvSpPr>
              <p:cNvPr id="55" name="Arrow: Down 122">
                <a:extLst>
                  <a:ext uri="{FF2B5EF4-FFF2-40B4-BE49-F238E27FC236}">
                    <a16:creationId xmlns:a16="http://schemas.microsoft.com/office/drawing/2014/main" id="{C2235EBB-7A63-454A-B3E2-1D1458F73A19}"/>
                  </a:ext>
                </a:extLst>
              </p:cNvPr>
              <p:cNvSpPr/>
              <p:nvPr/>
            </p:nvSpPr>
            <p:spPr>
              <a:xfrm rot="19909990" flipV="1">
                <a:off x="4833564" y="1550162"/>
                <a:ext cx="117625" cy="229605"/>
              </a:xfrm>
              <a:prstGeom prst="downArrow">
                <a:avLst/>
              </a:prstGeom>
              <a:solidFill>
                <a:srgbClr val="4472C4"/>
              </a:solidFill>
              <a:ln w="12700"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Arial"/>
                </a:endParaRPr>
              </a:p>
            </p:txBody>
          </p:sp>
          <p:sp>
            <p:nvSpPr>
              <p:cNvPr id="56" name="Arrow: Down 123">
                <a:extLst>
                  <a:ext uri="{FF2B5EF4-FFF2-40B4-BE49-F238E27FC236}">
                    <a16:creationId xmlns:a16="http://schemas.microsoft.com/office/drawing/2014/main" id="{6E2FB31F-D5E8-47BB-8586-1B4DC3533CA9}"/>
                  </a:ext>
                </a:extLst>
              </p:cNvPr>
              <p:cNvSpPr/>
              <p:nvPr/>
            </p:nvSpPr>
            <p:spPr>
              <a:xfrm rot="1971859" flipV="1">
                <a:off x="5390373" y="1550787"/>
                <a:ext cx="117625" cy="229605"/>
              </a:xfrm>
              <a:prstGeom prst="downArrow">
                <a:avLst/>
              </a:prstGeom>
              <a:solidFill>
                <a:srgbClr val="4472C4"/>
              </a:solidFill>
              <a:ln w="12700"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Arial"/>
                </a:endParaRPr>
              </a:p>
            </p:txBody>
          </p:sp>
          <p:sp>
            <p:nvSpPr>
              <p:cNvPr id="57" name="Oval 56">
                <a:extLst>
                  <a:ext uri="{FF2B5EF4-FFF2-40B4-BE49-F238E27FC236}">
                    <a16:creationId xmlns:a16="http://schemas.microsoft.com/office/drawing/2014/main" id="{316D0737-9B69-4E24-AEC1-7B435B0CC1C5}"/>
                  </a:ext>
                </a:extLst>
              </p:cNvPr>
              <p:cNvSpPr/>
              <p:nvPr/>
            </p:nvSpPr>
            <p:spPr>
              <a:xfrm>
                <a:off x="4619065" y="1666055"/>
                <a:ext cx="1097280" cy="274320"/>
              </a:xfrm>
              <a:prstGeom prst="ellipse">
                <a:avLst/>
              </a:prstGeom>
              <a:solidFill>
                <a:srgbClr val="4472C4"/>
              </a:solidFill>
              <a:ln w="12700"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FFFFFF"/>
                    </a:solidFill>
                    <a:effectLst/>
                    <a:uLnTx/>
                    <a:uFillTx/>
                    <a:latin typeface="Arial"/>
                  </a:rPr>
                  <a:t>TPO-RA</a:t>
                </a:r>
                <a:endParaRPr kumimoji="0" lang="en-US" sz="1100" b="1" i="0" u="none" strike="noStrike" kern="0" cap="none" spc="0" normalizeH="0" baseline="0" noProof="0" dirty="0">
                  <a:ln>
                    <a:noFill/>
                  </a:ln>
                  <a:solidFill>
                    <a:srgbClr val="FFFFFF"/>
                  </a:solidFill>
                  <a:effectLst/>
                  <a:uLnTx/>
                  <a:uFillTx/>
                  <a:latin typeface="Arial"/>
                </a:endParaRPr>
              </a:p>
            </p:txBody>
          </p:sp>
        </p:grpSp>
        <p:grpSp>
          <p:nvGrpSpPr>
            <p:cNvPr id="37" name="Group 36">
              <a:extLst>
                <a:ext uri="{FF2B5EF4-FFF2-40B4-BE49-F238E27FC236}">
                  <a16:creationId xmlns:a16="http://schemas.microsoft.com/office/drawing/2014/main" id="{9C4CDB43-BAF5-4FE7-BEFC-B69B80A9C056}"/>
                </a:ext>
              </a:extLst>
            </p:cNvPr>
            <p:cNvGrpSpPr/>
            <p:nvPr/>
          </p:nvGrpSpPr>
          <p:grpSpPr>
            <a:xfrm rot="10800000">
              <a:off x="2354451" y="3948797"/>
              <a:ext cx="180749" cy="306197"/>
              <a:chOff x="6623903" y="1142715"/>
              <a:chExt cx="174325" cy="283314"/>
            </a:xfrm>
          </p:grpSpPr>
          <p:cxnSp>
            <p:nvCxnSpPr>
              <p:cNvPr id="53" name="Straight Connector 52">
                <a:extLst>
                  <a:ext uri="{FF2B5EF4-FFF2-40B4-BE49-F238E27FC236}">
                    <a16:creationId xmlns:a16="http://schemas.microsoft.com/office/drawing/2014/main" id="{8E1266E8-5741-4892-9A16-C350BC96E1A4}"/>
                  </a:ext>
                </a:extLst>
              </p:cNvPr>
              <p:cNvCxnSpPr/>
              <p:nvPr/>
            </p:nvCxnSpPr>
            <p:spPr>
              <a:xfrm>
                <a:off x="6623903" y="1426029"/>
                <a:ext cx="174325" cy="0"/>
              </a:xfrm>
              <a:prstGeom prst="line">
                <a:avLst/>
              </a:prstGeom>
              <a:noFill/>
              <a:ln w="19050" cap="flat" cmpd="sng" algn="ctr">
                <a:solidFill>
                  <a:srgbClr val="000000"/>
                </a:solidFill>
                <a:prstDash val="solid"/>
                <a:miter lim="800000"/>
              </a:ln>
              <a:effectLst/>
            </p:spPr>
          </p:cxnSp>
          <p:cxnSp>
            <p:nvCxnSpPr>
              <p:cNvPr id="54" name="Straight Connector 53">
                <a:extLst>
                  <a:ext uri="{FF2B5EF4-FFF2-40B4-BE49-F238E27FC236}">
                    <a16:creationId xmlns:a16="http://schemas.microsoft.com/office/drawing/2014/main" id="{A23F00A1-2C8B-4072-B1C1-2853F5C960EE}"/>
                  </a:ext>
                </a:extLst>
              </p:cNvPr>
              <p:cNvCxnSpPr>
                <a:cxnSpLocks/>
              </p:cNvCxnSpPr>
              <p:nvPr/>
            </p:nvCxnSpPr>
            <p:spPr>
              <a:xfrm rot="16200000">
                <a:off x="6573905" y="1279875"/>
                <a:ext cx="274320" cy="0"/>
              </a:xfrm>
              <a:prstGeom prst="line">
                <a:avLst/>
              </a:prstGeom>
              <a:noFill/>
              <a:ln w="19050" cap="flat" cmpd="sng" algn="ctr">
                <a:solidFill>
                  <a:srgbClr val="000000"/>
                </a:solidFill>
                <a:prstDash val="solid"/>
                <a:miter lim="800000"/>
              </a:ln>
              <a:effectLst/>
            </p:spPr>
          </p:cxnSp>
        </p:grpSp>
        <p:grpSp>
          <p:nvGrpSpPr>
            <p:cNvPr id="38" name="Group 37">
              <a:extLst>
                <a:ext uri="{FF2B5EF4-FFF2-40B4-BE49-F238E27FC236}">
                  <a16:creationId xmlns:a16="http://schemas.microsoft.com/office/drawing/2014/main" id="{D0B4D73B-CB5C-4A43-8BC5-5C3B877F08CC}"/>
                </a:ext>
              </a:extLst>
            </p:cNvPr>
            <p:cNvGrpSpPr/>
            <p:nvPr/>
          </p:nvGrpSpPr>
          <p:grpSpPr>
            <a:xfrm rot="10800000">
              <a:off x="3040860" y="3944540"/>
              <a:ext cx="180749" cy="306197"/>
              <a:chOff x="6623903" y="1142715"/>
              <a:chExt cx="174325" cy="283314"/>
            </a:xfrm>
          </p:grpSpPr>
          <p:cxnSp>
            <p:nvCxnSpPr>
              <p:cNvPr id="51" name="Straight Connector 50">
                <a:extLst>
                  <a:ext uri="{FF2B5EF4-FFF2-40B4-BE49-F238E27FC236}">
                    <a16:creationId xmlns:a16="http://schemas.microsoft.com/office/drawing/2014/main" id="{4633919F-5378-4E75-A89F-8970AC1CFEDA}"/>
                  </a:ext>
                </a:extLst>
              </p:cNvPr>
              <p:cNvCxnSpPr/>
              <p:nvPr/>
            </p:nvCxnSpPr>
            <p:spPr>
              <a:xfrm>
                <a:off x="6623903" y="1426029"/>
                <a:ext cx="174325" cy="0"/>
              </a:xfrm>
              <a:prstGeom prst="line">
                <a:avLst/>
              </a:prstGeom>
              <a:noFill/>
              <a:ln w="19050" cap="flat" cmpd="sng" algn="ctr">
                <a:solidFill>
                  <a:srgbClr val="000000"/>
                </a:solidFill>
                <a:prstDash val="solid"/>
                <a:miter lim="800000"/>
              </a:ln>
              <a:effectLst/>
            </p:spPr>
          </p:cxnSp>
          <p:cxnSp>
            <p:nvCxnSpPr>
              <p:cNvPr id="52" name="Straight Connector 51">
                <a:extLst>
                  <a:ext uri="{FF2B5EF4-FFF2-40B4-BE49-F238E27FC236}">
                    <a16:creationId xmlns:a16="http://schemas.microsoft.com/office/drawing/2014/main" id="{13345B67-C2FE-480C-A151-914CA8F32A75}"/>
                  </a:ext>
                </a:extLst>
              </p:cNvPr>
              <p:cNvCxnSpPr>
                <a:cxnSpLocks/>
              </p:cNvCxnSpPr>
              <p:nvPr/>
            </p:nvCxnSpPr>
            <p:spPr>
              <a:xfrm rot="16200000">
                <a:off x="6573905" y="1279875"/>
                <a:ext cx="274320" cy="0"/>
              </a:xfrm>
              <a:prstGeom prst="line">
                <a:avLst/>
              </a:prstGeom>
              <a:noFill/>
              <a:ln w="19050" cap="flat" cmpd="sng" algn="ctr">
                <a:solidFill>
                  <a:srgbClr val="000000"/>
                </a:solidFill>
                <a:prstDash val="solid"/>
                <a:miter lim="800000"/>
              </a:ln>
              <a:effectLst/>
            </p:spPr>
          </p:cxnSp>
        </p:grpSp>
        <p:cxnSp>
          <p:nvCxnSpPr>
            <p:cNvPr id="39" name="Straight Arrow Connector 38">
              <a:extLst>
                <a:ext uri="{FF2B5EF4-FFF2-40B4-BE49-F238E27FC236}">
                  <a16:creationId xmlns:a16="http://schemas.microsoft.com/office/drawing/2014/main" id="{B7C7F975-C401-476A-A8A5-B5664F7D2ACB}"/>
                </a:ext>
              </a:extLst>
            </p:cNvPr>
            <p:cNvCxnSpPr>
              <a:cxnSpLocks/>
            </p:cNvCxnSpPr>
            <p:nvPr/>
          </p:nvCxnSpPr>
          <p:spPr>
            <a:xfrm>
              <a:off x="3446359" y="3523730"/>
              <a:ext cx="502920" cy="0"/>
            </a:xfrm>
            <a:prstGeom prst="straightConnector1">
              <a:avLst/>
            </a:prstGeom>
            <a:noFill/>
            <a:ln w="12700" cap="flat" cmpd="sng" algn="ctr">
              <a:solidFill>
                <a:srgbClr val="AB1D1D"/>
              </a:solidFill>
              <a:prstDash val="solid"/>
              <a:miter lim="800000"/>
              <a:tailEnd type="stealth"/>
            </a:ln>
            <a:effectLst/>
          </p:spPr>
        </p:cxnSp>
        <p:sp>
          <p:nvSpPr>
            <p:cNvPr id="40" name="TextBox 39">
              <a:extLst>
                <a:ext uri="{FF2B5EF4-FFF2-40B4-BE49-F238E27FC236}">
                  <a16:creationId xmlns:a16="http://schemas.microsoft.com/office/drawing/2014/main" id="{DCA283D3-9F82-4675-8CCC-2814EEF45BF0}"/>
                </a:ext>
              </a:extLst>
            </p:cNvPr>
            <p:cNvSpPr txBox="1"/>
            <p:nvPr/>
          </p:nvSpPr>
          <p:spPr>
            <a:xfrm>
              <a:off x="2414453" y="2006443"/>
              <a:ext cx="1098039" cy="246221"/>
            </a:xfrm>
            <a:prstGeom prst="rect">
              <a:avLst/>
            </a:prstGeom>
            <a:noFill/>
          </p:spPr>
          <p:txBody>
            <a:bodyPr wrap="square" rtlCol="0">
              <a:spAutoFit/>
            </a:bodyPr>
            <a:lstStyle/>
            <a:p>
              <a:pPr marL="0" marR="0" lvl="0" indent="0" algn="ctr" defTabSz="914274"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Platelets</a:t>
              </a:r>
            </a:p>
          </p:txBody>
        </p:sp>
        <p:sp>
          <p:nvSpPr>
            <p:cNvPr id="41" name="TextBox 40">
              <a:extLst>
                <a:ext uri="{FF2B5EF4-FFF2-40B4-BE49-F238E27FC236}">
                  <a16:creationId xmlns:a16="http://schemas.microsoft.com/office/drawing/2014/main" id="{8109C1C1-5E07-4608-9FFA-03C44BDF7CF4}"/>
                </a:ext>
              </a:extLst>
            </p:cNvPr>
            <p:cNvSpPr txBox="1"/>
            <p:nvPr/>
          </p:nvSpPr>
          <p:spPr>
            <a:xfrm>
              <a:off x="3464211" y="2828459"/>
              <a:ext cx="1084800" cy="246221"/>
            </a:xfrm>
            <a:prstGeom prst="rect">
              <a:avLst/>
            </a:prstGeom>
            <a:noFill/>
          </p:spPr>
          <p:txBody>
            <a:bodyPr wrap="square" rtlCol="0">
              <a:spAutoFit/>
            </a:bodyPr>
            <a:lstStyle/>
            <a:p>
              <a:pPr marL="0" marR="0" lvl="0" indent="0" algn="ctr" defTabSz="914274"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Autoantibodies</a:t>
              </a:r>
            </a:p>
          </p:txBody>
        </p:sp>
        <p:sp>
          <p:nvSpPr>
            <p:cNvPr id="42" name="TextBox 41">
              <a:extLst>
                <a:ext uri="{FF2B5EF4-FFF2-40B4-BE49-F238E27FC236}">
                  <a16:creationId xmlns:a16="http://schemas.microsoft.com/office/drawing/2014/main" id="{900A6675-962F-46F0-BF3D-71847B7B4DEA}"/>
                </a:ext>
              </a:extLst>
            </p:cNvPr>
            <p:cNvSpPr txBox="1"/>
            <p:nvPr/>
          </p:nvSpPr>
          <p:spPr>
            <a:xfrm>
              <a:off x="3754261" y="3781021"/>
              <a:ext cx="1124776" cy="400110"/>
            </a:xfrm>
            <a:prstGeom prst="rect">
              <a:avLst/>
            </a:prstGeom>
            <a:noFill/>
          </p:spPr>
          <p:txBody>
            <a:bodyPr wrap="square" rtlCol="0">
              <a:spAutoFit/>
            </a:bodyPr>
            <a:lstStyle/>
            <a:p>
              <a:pPr marL="0" marR="0" lvl="0" indent="0" algn="ctr" defTabSz="914274"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Antigen presenting cell</a:t>
              </a:r>
            </a:p>
          </p:txBody>
        </p:sp>
        <p:sp>
          <p:nvSpPr>
            <p:cNvPr id="43" name="TextBox 42">
              <a:extLst>
                <a:ext uri="{FF2B5EF4-FFF2-40B4-BE49-F238E27FC236}">
                  <a16:creationId xmlns:a16="http://schemas.microsoft.com/office/drawing/2014/main" id="{0ABEF1AB-BF86-439D-847E-587645198D02}"/>
                </a:ext>
              </a:extLst>
            </p:cNvPr>
            <p:cNvSpPr txBox="1"/>
            <p:nvPr/>
          </p:nvSpPr>
          <p:spPr>
            <a:xfrm>
              <a:off x="2878360" y="4658267"/>
              <a:ext cx="496804" cy="246221"/>
            </a:xfrm>
            <a:prstGeom prst="rect">
              <a:avLst/>
            </a:prstGeom>
            <a:noFill/>
          </p:spPr>
          <p:txBody>
            <a:bodyPr wrap="square" rtlCol="0">
              <a:spAutoFit/>
            </a:bodyPr>
            <a:lstStyle/>
            <a:p>
              <a:pPr marL="0" marR="0" lvl="0" indent="0" algn="ctr" defTabSz="914274"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Breg</a:t>
              </a:r>
            </a:p>
          </p:txBody>
        </p:sp>
        <p:sp>
          <p:nvSpPr>
            <p:cNvPr id="44" name="TextBox 43">
              <a:extLst>
                <a:ext uri="{FF2B5EF4-FFF2-40B4-BE49-F238E27FC236}">
                  <a16:creationId xmlns:a16="http://schemas.microsoft.com/office/drawing/2014/main" id="{8F71B087-A3E7-406B-ADA4-16270B1D4115}"/>
                </a:ext>
              </a:extLst>
            </p:cNvPr>
            <p:cNvSpPr txBox="1"/>
            <p:nvPr/>
          </p:nvSpPr>
          <p:spPr>
            <a:xfrm>
              <a:off x="2200952" y="4658267"/>
              <a:ext cx="496804" cy="246221"/>
            </a:xfrm>
            <a:prstGeom prst="rect">
              <a:avLst/>
            </a:prstGeom>
            <a:noFill/>
          </p:spPr>
          <p:txBody>
            <a:bodyPr wrap="square" rtlCol="0">
              <a:spAutoFit/>
            </a:bodyPr>
            <a:lstStyle/>
            <a:p>
              <a:pPr marL="0" marR="0" lvl="0" indent="0" algn="ctr" defTabSz="914274"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Treg</a:t>
              </a:r>
            </a:p>
          </p:txBody>
        </p:sp>
        <p:sp>
          <p:nvSpPr>
            <p:cNvPr id="45" name="TextBox 44">
              <a:extLst>
                <a:ext uri="{FF2B5EF4-FFF2-40B4-BE49-F238E27FC236}">
                  <a16:creationId xmlns:a16="http://schemas.microsoft.com/office/drawing/2014/main" id="{49AAD82A-5924-4C86-AC2D-2B84AE590723}"/>
                </a:ext>
              </a:extLst>
            </p:cNvPr>
            <p:cNvSpPr txBox="1"/>
            <p:nvPr/>
          </p:nvSpPr>
          <p:spPr>
            <a:xfrm>
              <a:off x="2160284" y="3699386"/>
              <a:ext cx="550741" cy="246221"/>
            </a:xfrm>
            <a:prstGeom prst="rect">
              <a:avLst/>
            </a:prstGeom>
            <a:noFill/>
          </p:spPr>
          <p:txBody>
            <a:bodyPr wrap="square" rtlCol="0">
              <a:spAutoFit/>
            </a:bodyPr>
            <a:lstStyle/>
            <a:p>
              <a:pPr marL="0" marR="0" lvl="0" indent="0" algn="ctr" defTabSz="914274"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CTL</a:t>
              </a:r>
            </a:p>
          </p:txBody>
        </p:sp>
        <p:sp>
          <p:nvSpPr>
            <p:cNvPr id="46" name="TextBox 45">
              <a:extLst>
                <a:ext uri="{FF2B5EF4-FFF2-40B4-BE49-F238E27FC236}">
                  <a16:creationId xmlns:a16="http://schemas.microsoft.com/office/drawing/2014/main" id="{821A44AD-80F8-486B-BB9D-745D4464746F}"/>
                </a:ext>
              </a:extLst>
            </p:cNvPr>
            <p:cNvSpPr txBox="1"/>
            <p:nvPr/>
          </p:nvSpPr>
          <p:spPr>
            <a:xfrm>
              <a:off x="2847065" y="3695857"/>
              <a:ext cx="550741" cy="246221"/>
            </a:xfrm>
            <a:prstGeom prst="rect">
              <a:avLst/>
            </a:prstGeom>
            <a:noFill/>
          </p:spPr>
          <p:txBody>
            <a:bodyPr wrap="square" rtlCol="0">
              <a:spAutoFit/>
            </a:bodyPr>
            <a:lstStyle/>
            <a:p>
              <a:pPr marL="0" marR="0" lvl="0" indent="0" algn="ctr" defTabSz="914274"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B cell</a:t>
              </a:r>
            </a:p>
          </p:txBody>
        </p:sp>
        <p:cxnSp>
          <p:nvCxnSpPr>
            <p:cNvPr id="47" name="Straight Connector 46"/>
            <p:cNvCxnSpPr/>
            <p:nvPr/>
          </p:nvCxnSpPr>
          <p:spPr>
            <a:xfrm flipH="1">
              <a:off x="2581183" y="2799584"/>
              <a:ext cx="256257" cy="417035"/>
            </a:xfrm>
            <a:prstGeom prst="line">
              <a:avLst/>
            </a:prstGeom>
            <a:noFill/>
            <a:ln w="19050" cap="flat" cmpd="sng" algn="ctr">
              <a:solidFill>
                <a:srgbClr val="000000"/>
              </a:solidFill>
              <a:prstDash val="solid"/>
              <a:miter lim="800000"/>
            </a:ln>
            <a:effectLst/>
          </p:spPr>
        </p:cxnSp>
        <p:cxnSp>
          <p:nvCxnSpPr>
            <p:cNvPr id="48" name="Straight Connector 47"/>
            <p:cNvCxnSpPr/>
            <p:nvPr/>
          </p:nvCxnSpPr>
          <p:spPr>
            <a:xfrm flipV="1">
              <a:off x="1979372" y="2832389"/>
              <a:ext cx="196273" cy="6877"/>
            </a:xfrm>
            <a:prstGeom prst="line">
              <a:avLst/>
            </a:prstGeom>
            <a:noFill/>
            <a:ln w="19050" cap="flat" cmpd="sng" algn="ctr">
              <a:solidFill>
                <a:srgbClr val="000000"/>
              </a:solidFill>
              <a:prstDash val="solid"/>
              <a:miter lim="800000"/>
            </a:ln>
            <a:effectLst/>
          </p:spPr>
        </p:cxnSp>
        <p:cxnSp>
          <p:nvCxnSpPr>
            <p:cNvPr id="49" name="Straight Connector 48"/>
            <p:cNvCxnSpPr/>
            <p:nvPr/>
          </p:nvCxnSpPr>
          <p:spPr>
            <a:xfrm flipV="1">
              <a:off x="2736023" y="2801843"/>
              <a:ext cx="196273" cy="6877"/>
            </a:xfrm>
            <a:prstGeom prst="line">
              <a:avLst/>
            </a:prstGeom>
            <a:noFill/>
            <a:ln w="19050" cap="flat" cmpd="sng" algn="ctr">
              <a:solidFill>
                <a:srgbClr val="000000"/>
              </a:solidFill>
              <a:prstDash val="solid"/>
              <a:miter lim="800000"/>
            </a:ln>
            <a:effectLst/>
          </p:spPr>
        </p:cxnSp>
        <p:cxnSp>
          <p:nvCxnSpPr>
            <p:cNvPr id="50" name="Straight Connector 49"/>
            <p:cNvCxnSpPr/>
            <p:nvPr/>
          </p:nvCxnSpPr>
          <p:spPr>
            <a:xfrm>
              <a:off x="2073772" y="2835264"/>
              <a:ext cx="242346" cy="368685"/>
            </a:xfrm>
            <a:prstGeom prst="line">
              <a:avLst/>
            </a:prstGeom>
            <a:noFill/>
            <a:ln w="19050" cap="flat" cmpd="sng" algn="ctr">
              <a:solidFill>
                <a:srgbClr val="000000"/>
              </a:solidFill>
              <a:prstDash val="solid"/>
              <a:miter lim="800000"/>
            </a:ln>
            <a:effectLst/>
          </p:spPr>
        </p:cxnSp>
      </p:grpSp>
      <p:sp>
        <p:nvSpPr>
          <p:cNvPr id="77" name="TextBox 76"/>
          <p:cNvSpPr txBox="1"/>
          <p:nvPr/>
        </p:nvSpPr>
        <p:spPr>
          <a:xfrm>
            <a:off x="7068943" y="5680502"/>
            <a:ext cx="3426593" cy="707886"/>
          </a:xfrm>
          <a:prstGeom prst="rect">
            <a:avLst/>
          </a:prstGeom>
          <a:noFill/>
        </p:spPr>
        <p:txBody>
          <a:bodyPr wrap="square" rtlCol="0">
            <a:spAutoFit/>
          </a:bodyPr>
          <a:lstStyle/>
          <a:p>
            <a:r>
              <a:rPr lang="en-US" sz="1000" dirty="0" smtClean="0"/>
              <a:t>1. </a:t>
            </a:r>
            <a:r>
              <a:rPr lang="en-US" sz="1000" dirty="0" err="1" smtClean="0"/>
              <a:t>Garzon</a:t>
            </a:r>
            <a:r>
              <a:rPr lang="en-US" sz="1000" dirty="0" smtClean="0"/>
              <a:t> AM, et al. Front </a:t>
            </a:r>
            <a:r>
              <a:rPr lang="en-US" sz="1000" dirty="0" err="1" smtClean="0"/>
              <a:t>Pediatr</a:t>
            </a:r>
            <a:r>
              <a:rPr lang="en-US" sz="1000" dirty="0" smtClean="0"/>
              <a:t>. 2015;3:70.</a:t>
            </a:r>
          </a:p>
          <a:p>
            <a:r>
              <a:rPr lang="en-US" sz="1000" dirty="0" smtClean="0"/>
              <a:t>2. </a:t>
            </a:r>
            <a:r>
              <a:rPr lang="en-US" sz="1000" dirty="0" err="1" smtClean="0"/>
              <a:t>Promacta</a:t>
            </a:r>
            <a:r>
              <a:rPr lang="en-US" sz="1000" dirty="0" smtClean="0"/>
              <a:t>. Prescribing information. </a:t>
            </a:r>
          </a:p>
          <a:p>
            <a:r>
              <a:rPr lang="en-US" sz="1000" dirty="0" smtClean="0"/>
              <a:t>3. </a:t>
            </a:r>
            <a:r>
              <a:rPr lang="en-US" sz="1000" dirty="0" err="1" smtClean="0"/>
              <a:t>Nplate</a:t>
            </a:r>
            <a:r>
              <a:rPr lang="en-US" sz="1000" dirty="0" smtClean="0"/>
              <a:t> . Prescribing Information. </a:t>
            </a:r>
          </a:p>
          <a:p>
            <a:r>
              <a:rPr lang="en-US" sz="1000" dirty="0" smtClean="0"/>
              <a:t>4. Gómez-</a:t>
            </a:r>
            <a:r>
              <a:rPr lang="en-US" sz="1000" dirty="0" err="1" smtClean="0"/>
              <a:t>Almaguer</a:t>
            </a:r>
            <a:r>
              <a:rPr lang="en-US" sz="1000" dirty="0" smtClean="0"/>
              <a:t> D. </a:t>
            </a:r>
            <a:r>
              <a:rPr lang="en-US" sz="1000" dirty="0" err="1" smtClean="0"/>
              <a:t>Ther</a:t>
            </a:r>
            <a:r>
              <a:rPr lang="en-US" sz="1000" dirty="0" smtClean="0"/>
              <a:t> </a:t>
            </a:r>
            <a:r>
              <a:rPr lang="en-US" sz="1000" dirty="0" err="1" smtClean="0"/>
              <a:t>Adv</a:t>
            </a:r>
            <a:r>
              <a:rPr lang="en-US" sz="1000" dirty="0" smtClean="0"/>
              <a:t> </a:t>
            </a:r>
            <a:r>
              <a:rPr lang="en-US" sz="1000" dirty="0" err="1" smtClean="0"/>
              <a:t>Hematol</a:t>
            </a:r>
            <a:r>
              <a:rPr lang="en-US" sz="1000" dirty="0" smtClean="0"/>
              <a:t>. 2018;9:309-17.</a:t>
            </a:r>
          </a:p>
        </p:txBody>
      </p:sp>
    </p:spTree>
    <p:extLst>
      <p:ext uri="{BB962C8B-B14F-4D97-AF65-F5344CB8AC3E}">
        <p14:creationId xmlns:p14="http://schemas.microsoft.com/office/powerpoint/2010/main" val="30936999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TPO-RA: Romiplostim</a:t>
            </a:r>
            <a:endParaRPr lang="en-US" dirty="0"/>
          </a:p>
        </p:txBody>
      </p:sp>
      <p:sp>
        <p:nvSpPr>
          <p:cNvPr id="4" name="Content Placeholder 2">
            <a:extLst>
              <a:ext uri="{FF2B5EF4-FFF2-40B4-BE49-F238E27FC236}">
                <a16:creationId xmlns:a16="http://schemas.microsoft.com/office/drawing/2014/main" id="{765884B8-D618-4C60-9645-0C56463CD4A1}"/>
              </a:ext>
            </a:extLst>
          </p:cNvPr>
          <p:cNvSpPr txBox="1">
            <a:spLocks/>
          </p:cNvSpPr>
          <p:nvPr/>
        </p:nvSpPr>
        <p:spPr>
          <a:xfrm>
            <a:off x="2133940" y="1311612"/>
            <a:ext cx="7772400" cy="4440590"/>
          </a:xfrm>
          <a:prstGeom prst="rect">
            <a:avLst/>
          </a:prstGeom>
        </p:spPr>
        <p:txBody>
          <a:bodyPr vert="horz" lIns="0" tIns="0" rIns="0" bIns="0" spcCol="182880" rtlCol="0">
            <a:noAutofit/>
          </a:bodyPr>
          <a:lst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135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2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Wingdings" panose="05000000000000000000" pitchFamily="2" charset="2"/>
              <a:buChar char="§"/>
              <a:defRPr sz="105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Wingdings" panose="05000000000000000000" pitchFamily="2" charset="2"/>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dirty="0">
              <a:solidFill>
                <a:srgbClr val="000000"/>
              </a:solidFill>
              <a:latin typeface="Arial"/>
            </a:endParaRPr>
          </a:p>
          <a:p>
            <a:pPr>
              <a:defRPr/>
            </a:pPr>
            <a:endParaRPr lang="en-US" dirty="0">
              <a:solidFill>
                <a:srgbClr val="000000"/>
              </a:solidFill>
              <a:latin typeface="Arial"/>
            </a:endParaRPr>
          </a:p>
          <a:p>
            <a:pPr>
              <a:defRPr/>
            </a:pPr>
            <a:endParaRPr lang="en-US" dirty="0">
              <a:solidFill>
                <a:srgbClr val="000000"/>
              </a:solidFill>
              <a:latin typeface="Arial"/>
            </a:endParaRPr>
          </a:p>
          <a:p>
            <a:pPr>
              <a:defRPr/>
            </a:pPr>
            <a:endParaRPr lang="en-US" dirty="0">
              <a:solidFill>
                <a:srgbClr val="000000"/>
              </a:solidFill>
              <a:latin typeface="Arial"/>
            </a:endParaRPr>
          </a:p>
          <a:p>
            <a:pPr>
              <a:defRPr/>
            </a:pPr>
            <a:endParaRPr lang="en-US" dirty="0">
              <a:solidFill>
                <a:srgbClr val="000000"/>
              </a:solidFill>
              <a:latin typeface="Arial"/>
            </a:endParaRPr>
          </a:p>
        </p:txBody>
      </p:sp>
      <p:sp>
        <p:nvSpPr>
          <p:cNvPr id="5" name="Content Placeholder 2">
            <a:extLst>
              <a:ext uri="{FF2B5EF4-FFF2-40B4-BE49-F238E27FC236}">
                <a16:creationId xmlns:a16="http://schemas.microsoft.com/office/drawing/2014/main" id="{A9DC8176-5C1F-4DBF-A5B9-25931BB450EB}"/>
              </a:ext>
            </a:extLst>
          </p:cNvPr>
          <p:cNvSpPr txBox="1">
            <a:spLocks/>
          </p:cNvSpPr>
          <p:nvPr/>
        </p:nvSpPr>
        <p:spPr>
          <a:xfrm>
            <a:off x="2122090" y="1672982"/>
            <a:ext cx="3890961" cy="4495800"/>
          </a:xfrm>
          <a:prstGeom prst="rect">
            <a:avLst/>
          </a:prstGeom>
        </p:spPr>
        <p:txBody>
          <a:bodyPr vert="horz" lIns="0" tIns="0" rIns="0" bIns="0" spcCol="182880" rtlCol="0">
            <a:normAutofit lnSpcReduction="10000"/>
          </a:bodyPr>
          <a:lst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Font typeface="Arial" pitchFamily="34" charset="0"/>
              <a:buNone/>
              <a:defRPr/>
            </a:pPr>
            <a:r>
              <a:rPr lang="en-GB" sz="1500" b="1" dirty="0">
                <a:solidFill>
                  <a:srgbClr val="C00000"/>
                </a:solidFill>
                <a:latin typeface="Arial"/>
              </a:rPr>
              <a:t>Indication</a:t>
            </a:r>
          </a:p>
          <a:p>
            <a:pPr>
              <a:lnSpc>
                <a:spcPct val="105000"/>
              </a:lnSpc>
              <a:spcBef>
                <a:spcPts val="0"/>
              </a:spcBef>
              <a:spcAft>
                <a:spcPts val="300"/>
              </a:spcAft>
              <a:defRPr/>
            </a:pPr>
            <a:r>
              <a:rPr lang="en-US" sz="1350" dirty="0">
                <a:solidFill>
                  <a:srgbClr val="000000"/>
                </a:solidFill>
                <a:latin typeface="Arial"/>
              </a:rPr>
              <a:t>Romiplostim is approved by the US Food and Drug Administration (FDA) and the European Medicines Agency (EMA) for the treatment of patients ≥ 18 years</a:t>
            </a:r>
          </a:p>
          <a:p>
            <a:pPr lvl="1">
              <a:lnSpc>
                <a:spcPct val="105000"/>
              </a:lnSpc>
              <a:spcBef>
                <a:spcPts val="0"/>
              </a:spcBef>
              <a:spcAft>
                <a:spcPts val="1200"/>
              </a:spcAft>
              <a:defRPr/>
            </a:pPr>
            <a:r>
              <a:rPr lang="en-US" sz="1200" dirty="0">
                <a:solidFill>
                  <a:srgbClr val="000000"/>
                </a:solidFill>
                <a:latin typeface="Arial"/>
              </a:rPr>
              <a:t>With chronic ITP or ITP lasting 6 months or longer who had an inadequate response to first-line treatments or splenectomy</a:t>
            </a:r>
            <a:r>
              <a:rPr lang="en-US" sz="1200" baseline="30000" dirty="0">
                <a:solidFill>
                  <a:srgbClr val="000000"/>
                </a:solidFill>
                <a:latin typeface="Arial"/>
              </a:rPr>
              <a:t>1,2</a:t>
            </a:r>
            <a:endParaRPr lang="en-GB" sz="1200" u="sng" dirty="0">
              <a:solidFill>
                <a:srgbClr val="000000"/>
              </a:solidFill>
              <a:latin typeface="Arial"/>
            </a:endParaRPr>
          </a:p>
          <a:p>
            <a:pPr marL="0" indent="0">
              <a:spcBef>
                <a:spcPts val="0"/>
              </a:spcBef>
              <a:spcAft>
                <a:spcPts val="600"/>
              </a:spcAft>
              <a:buFont typeface="Arial" pitchFamily="34" charset="0"/>
              <a:buNone/>
              <a:defRPr/>
            </a:pPr>
            <a:r>
              <a:rPr lang="en-GB" sz="1500" b="1" dirty="0">
                <a:solidFill>
                  <a:srgbClr val="C00000"/>
                </a:solidFill>
                <a:latin typeface="Arial"/>
              </a:rPr>
              <a:t>Mechanism of action </a:t>
            </a:r>
          </a:p>
          <a:p>
            <a:pPr>
              <a:lnSpc>
                <a:spcPct val="105000"/>
              </a:lnSpc>
              <a:spcBef>
                <a:spcPts val="0"/>
              </a:spcBef>
              <a:spcAft>
                <a:spcPts val="600"/>
              </a:spcAft>
              <a:defRPr/>
            </a:pPr>
            <a:r>
              <a:rPr lang="en-GB" sz="1350" dirty="0">
                <a:solidFill>
                  <a:srgbClr val="000000"/>
                </a:solidFill>
                <a:latin typeface="Arial"/>
              </a:rPr>
              <a:t>Engineered fusion of a novel </a:t>
            </a:r>
            <a:r>
              <a:rPr lang="en-GB" sz="1350" dirty="0">
                <a:solidFill>
                  <a:srgbClr val="4472C4"/>
                </a:solidFill>
                <a:latin typeface="Arial"/>
              </a:rPr>
              <a:t>TPO-R binding peptide</a:t>
            </a:r>
            <a:r>
              <a:rPr lang="en-GB" sz="1350" dirty="0">
                <a:solidFill>
                  <a:srgbClr val="000000"/>
                </a:solidFill>
                <a:latin typeface="Arial"/>
              </a:rPr>
              <a:t> with </a:t>
            </a:r>
            <a:r>
              <a:rPr lang="en-GB" sz="1350" dirty="0">
                <a:solidFill>
                  <a:srgbClr val="4472C4"/>
                </a:solidFill>
                <a:latin typeface="Arial"/>
              </a:rPr>
              <a:t>the Fc portion of IgG</a:t>
            </a:r>
            <a:r>
              <a:rPr lang="en-GB" sz="1350" dirty="0">
                <a:solidFill>
                  <a:srgbClr val="000000"/>
                </a:solidFill>
                <a:latin typeface="Arial"/>
              </a:rPr>
              <a:t>.</a:t>
            </a:r>
            <a:r>
              <a:rPr lang="en-GB" sz="1350" baseline="30000" dirty="0">
                <a:solidFill>
                  <a:srgbClr val="000000"/>
                </a:solidFill>
                <a:latin typeface="Arial"/>
              </a:rPr>
              <a:t>1</a:t>
            </a:r>
            <a:r>
              <a:rPr lang="en-GB" sz="1350" dirty="0">
                <a:solidFill>
                  <a:srgbClr val="000000"/>
                </a:solidFill>
                <a:latin typeface="Arial"/>
              </a:rPr>
              <a:t> Binds to the TPO-R in a </a:t>
            </a:r>
            <a:r>
              <a:rPr lang="en-GB" sz="1350" dirty="0">
                <a:solidFill>
                  <a:srgbClr val="4472C4"/>
                </a:solidFill>
                <a:latin typeface="Arial"/>
              </a:rPr>
              <a:t>competitive manner </a:t>
            </a:r>
            <a:r>
              <a:rPr lang="en-GB" sz="1350" dirty="0">
                <a:solidFill>
                  <a:srgbClr val="000000"/>
                </a:solidFill>
                <a:latin typeface="Arial"/>
              </a:rPr>
              <a:t>with </a:t>
            </a:r>
            <a:r>
              <a:rPr lang="en-GB" sz="1350" dirty="0">
                <a:solidFill>
                  <a:srgbClr val="4472C4"/>
                </a:solidFill>
                <a:latin typeface="Arial"/>
              </a:rPr>
              <a:t>endogenous TPO</a:t>
            </a:r>
          </a:p>
          <a:p>
            <a:pPr>
              <a:lnSpc>
                <a:spcPct val="105000"/>
              </a:lnSpc>
              <a:spcBef>
                <a:spcPts val="0"/>
              </a:spcBef>
              <a:spcAft>
                <a:spcPts val="1200"/>
              </a:spcAft>
              <a:defRPr/>
            </a:pPr>
            <a:r>
              <a:rPr lang="en-GB" sz="1350" dirty="0">
                <a:solidFill>
                  <a:srgbClr val="000000"/>
                </a:solidFill>
                <a:latin typeface="Arial"/>
              </a:rPr>
              <a:t>Attachment to the TPO-R triggers platelet production</a:t>
            </a:r>
            <a:r>
              <a:rPr lang="en-GB" sz="1350" baseline="30000" dirty="0">
                <a:solidFill>
                  <a:srgbClr val="000000"/>
                </a:solidFill>
                <a:latin typeface="Arial"/>
              </a:rPr>
              <a:t>2</a:t>
            </a:r>
            <a:endParaRPr lang="en-GB" sz="1350" u="sng" dirty="0">
              <a:solidFill>
                <a:srgbClr val="000000"/>
              </a:solidFill>
              <a:latin typeface="Arial"/>
            </a:endParaRPr>
          </a:p>
          <a:p>
            <a:pPr marL="0" indent="0">
              <a:spcBef>
                <a:spcPts val="0"/>
              </a:spcBef>
              <a:spcAft>
                <a:spcPts val="600"/>
              </a:spcAft>
              <a:buFont typeface="Arial" pitchFamily="34" charset="0"/>
              <a:buNone/>
              <a:defRPr/>
            </a:pPr>
            <a:r>
              <a:rPr lang="en-GB" sz="1500" b="1" dirty="0">
                <a:solidFill>
                  <a:srgbClr val="C00000"/>
                </a:solidFill>
                <a:latin typeface="Arial"/>
              </a:rPr>
              <a:t>Mode of administration</a:t>
            </a:r>
          </a:p>
          <a:p>
            <a:pPr>
              <a:lnSpc>
                <a:spcPct val="105000"/>
              </a:lnSpc>
              <a:spcBef>
                <a:spcPts val="0"/>
              </a:spcBef>
              <a:spcAft>
                <a:spcPts val="600"/>
              </a:spcAft>
              <a:defRPr/>
            </a:pPr>
            <a:r>
              <a:rPr lang="en-US" sz="1350" dirty="0">
                <a:solidFill>
                  <a:srgbClr val="000000"/>
                </a:solidFill>
                <a:latin typeface="Arial"/>
              </a:rPr>
              <a:t>Peptide that is not orally bioavailable</a:t>
            </a:r>
          </a:p>
          <a:p>
            <a:pPr>
              <a:lnSpc>
                <a:spcPct val="105000"/>
              </a:lnSpc>
              <a:spcBef>
                <a:spcPts val="0"/>
              </a:spcBef>
              <a:spcAft>
                <a:spcPts val="600"/>
              </a:spcAft>
              <a:defRPr/>
            </a:pPr>
            <a:r>
              <a:rPr lang="en-US" sz="1350" dirty="0">
                <a:solidFill>
                  <a:srgbClr val="000000"/>
                </a:solidFill>
                <a:latin typeface="Arial"/>
              </a:rPr>
              <a:t>It is administered </a:t>
            </a:r>
            <a:r>
              <a:rPr lang="en-US" sz="1350" dirty="0">
                <a:solidFill>
                  <a:srgbClr val="4472C4"/>
                </a:solidFill>
                <a:latin typeface="Arial"/>
              </a:rPr>
              <a:t>once weekly </a:t>
            </a:r>
            <a:r>
              <a:rPr lang="en-US" sz="1350" dirty="0">
                <a:solidFill>
                  <a:srgbClr val="000000"/>
                </a:solidFill>
                <a:latin typeface="Arial"/>
              </a:rPr>
              <a:t>by </a:t>
            </a:r>
            <a:r>
              <a:rPr lang="en-US" sz="1350" dirty="0">
                <a:solidFill>
                  <a:srgbClr val="4472C4"/>
                </a:solidFill>
                <a:latin typeface="Arial"/>
              </a:rPr>
              <a:t>subcutaneous injection</a:t>
            </a:r>
          </a:p>
        </p:txBody>
      </p:sp>
      <p:sp>
        <p:nvSpPr>
          <p:cNvPr id="6" name="Rectangle 5">
            <a:extLst>
              <a:ext uri="{FF2B5EF4-FFF2-40B4-BE49-F238E27FC236}">
                <a16:creationId xmlns:a16="http://schemas.microsoft.com/office/drawing/2014/main" id="{316C1254-4FE7-45EE-9AAB-60FD5086B1ED}"/>
              </a:ext>
            </a:extLst>
          </p:cNvPr>
          <p:cNvSpPr/>
          <p:nvPr/>
        </p:nvSpPr>
        <p:spPr>
          <a:xfrm>
            <a:off x="6791840" y="5180747"/>
            <a:ext cx="2871437" cy="430887"/>
          </a:xfrm>
          <a:prstGeom prst="rect">
            <a:avLst/>
          </a:prstGeom>
        </p:spPr>
        <p:txBody>
          <a:bodyPr wrap="square">
            <a:spAutoFit/>
          </a:bodyPr>
          <a:lstStyle/>
          <a:p>
            <a:pPr algn="ctr">
              <a:spcAft>
                <a:spcPts val="500"/>
              </a:spcAft>
              <a:defRPr/>
            </a:pPr>
            <a:r>
              <a:rPr lang="en-GB" sz="1100" kern="0" dirty="0">
                <a:solidFill>
                  <a:srgbClr val="000000"/>
                </a:solidFill>
                <a:latin typeface="Arial" panose="020B0604020202020204"/>
              </a:rPr>
              <a:t>Figure from Perreault S, Burzynski J. Am J Health Syst Pharm. 2009;66:817-24.</a:t>
            </a:r>
          </a:p>
        </p:txBody>
      </p:sp>
      <p:pic>
        <p:nvPicPr>
          <p:cNvPr id="7" name="New picture">
            <a:extLst>
              <a:ext uri="{FF2B5EF4-FFF2-40B4-BE49-F238E27FC236}">
                <a16:creationId xmlns:a16="http://schemas.microsoft.com/office/drawing/2014/main" id="{4725B0D2-0E7A-4CF1-8A16-1AB13B7B872C}"/>
              </a:ext>
            </a:extLst>
          </p:cNvPr>
          <p:cNvPicPr>
            <a:picLocks noChangeAspect="1"/>
          </p:cNvPicPr>
          <p:nvPr/>
        </p:nvPicPr>
        <p:blipFill>
          <a:blip r:embed="rId2"/>
          <a:stretch>
            <a:fillRect/>
          </a:stretch>
        </p:blipFill>
        <p:spPr>
          <a:xfrm>
            <a:off x="6413138" y="1626157"/>
            <a:ext cx="3473291" cy="3562350"/>
          </a:xfrm>
          <a:prstGeom prst="rect">
            <a:avLst/>
          </a:prstGeom>
        </p:spPr>
      </p:pic>
      <p:sp>
        <p:nvSpPr>
          <p:cNvPr id="8" name="TextBox 7"/>
          <p:cNvSpPr txBox="1"/>
          <p:nvPr/>
        </p:nvSpPr>
        <p:spPr>
          <a:xfrm>
            <a:off x="6535554" y="5909912"/>
            <a:ext cx="5409398" cy="553998"/>
          </a:xfrm>
          <a:prstGeom prst="rect">
            <a:avLst/>
          </a:prstGeom>
          <a:noFill/>
        </p:spPr>
        <p:txBody>
          <a:bodyPr wrap="square" rtlCol="0">
            <a:spAutoFit/>
          </a:bodyPr>
          <a:lstStyle/>
          <a:p>
            <a:r>
              <a:rPr lang="en-US" sz="1000" dirty="0" smtClean="0"/>
              <a:t>1. </a:t>
            </a:r>
            <a:r>
              <a:rPr lang="en-US" sz="1000" dirty="0" err="1" smtClean="0"/>
              <a:t>Nplate</a:t>
            </a:r>
            <a:r>
              <a:rPr lang="en-US" sz="1000" dirty="0" smtClean="0"/>
              <a:t>. Prescribing information. </a:t>
            </a:r>
          </a:p>
          <a:p>
            <a:r>
              <a:rPr lang="en-US" sz="1000" dirty="0" smtClean="0"/>
              <a:t>2. </a:t>
            </a:r>
            <a:r>
              <a:rPr lang="en-US" sz="1000" dirty="0" err="1" smtClean="0"/>
              <a:t>Nplate</a:t>
            </a:r>
            <a:r>
              <a:rPr lang="en-US" sz="1000" dirty="0" smtClean="0"/>
              <a:t>. Summary of product characteristics. </a:t>
            </a:r>
          </a:p>
          <a:p>
            <a:r>
              <a:rPr lang="en-US" sz="1000" dirty="0" smtClean="0"/>
              <a:t>3. </a:t>
            </a:r>
            <a:r>
              <a:rPr lang="en-US" sz="1000" dirty="0" err="1" smtClean="0"/>
              <a:t>Perreault</a:t>
            </a:r>
            <a:r>
              <a:rPr lang="en-US" sz="1000" dirty="0" smtClean="0"/>
              <a:t> S, </a:t>
            </a:r>
            <a:r>
              <a:rPr lang="en-US" sz="1000" dirty="0" err="1" smtClean="0"/>
              <a:t>Burzynski</a:t>
            </a:r>
            <a:r>
              <a:rPr lang="en-US" sz="1000" dirty="0" smtClean="0"/>
              <a:t> J. Am J Health </a:t>
            </a:r>
            <a:r>
              <a:rPr lang="en-US" sz="1000" dirty="0" err="1" smtClean="0"/>
              <a:t>Syst</a:t>
            </a:r>
            <a:r>
              <a:rPr lang="en-US" sz="1000" dirty="0" smtClean="0"/>
              <a:t> Pharm. 2009;66:817-24.</a:t>
            </a:r>
          </a:p>
        </p:txBody>
      </p:sp>
    </p:spTree>
    <p:extLst>
      <p:ext uri="{BB962C8B-B14F-4D97-AF65-F5344CB8AC3E}">
        <p14:creationId xmlns:p14="http://schemas.microsoft.com/office/powerpoint/2010/main" val="1535598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TPO-RA: Romiplostim</a:t>
            </a:r>
            <a:endParaRPr lang="en-US" dirty="0"/>
          </a:p>
        </p:txBody>
      </p:sp>
      <p:sp>
        <p:nvSpPr>
          <p:cNvPr id="4" name="Rectangle 3">
            <a:extLst>
              <a:ext uri="{FF2B5EF4-FFF2-40B4-BE49-F238E27FC236}">
                <a16:creationId xmlns:a16="http://schemas.microsoft.com/office/drawing/2014/main" id="{B5499F85-0D5D-4B67-931B-A062381CD498}"/>
              </a:ext>
            </a:extLst>
          </p:cNvPr>
          <p:cNvSpPr/>
          <p:nvPr/>
        </p:nvSpPr>
        <p:spPr>
          <a:xfrm>
            <a:off x="2421151" y="1586026"/>
            <a:ext cx="7942450" cy="4293483"/>
          </a:xfrm>
          <a:prstGeom prst="rect">
            <a:avLst/>
          </a:prstGeom>
        </p:spPr>
        <p:txBody>
          <a:bodyPr wrap="square">
            <a:spAutoFit/>
          </a:bodyPr>
          <a:lstStyle/>
          <a:p>
            <a:pPr defTabSz="914274">
              <a:spcAft>
                <a:spcPts val="600"/>
              </a:spcAft>
            </a:pPr>
            <a:r>
              <a:rPr lang="en-US" sz="1500" b="1" dirty="0">
                <a:solidFill>
                  <a:srgbClr val="C00000"/>
                </a:solidFill>
                <a:latin typeface="Arial" panose="020B0604020202020204"/>
              </a:rPr>
              <a:t>Dosing regimen</a:t>
            </a:r>
            <a:r>
              <a:rPr lang="en-US" sz="1500" b="1" baseline="30000" dirty="0">
                <a:solidFill>
                  <a:srgbClr val="C00000"/>
                </a:solidFill>
                <a:latin typeface="Arial" panose="020B0604020202020204"/>
              </a:rPr>
              <a:t>1</a:t>
            </a:r>
          </a:p>
          <a:p>
            <a:pPr marL="228600" indent="-228600" defTabSz="914274">
              <a:spcAft>
                <a:spcPts val="600"/>
              </a:spcAft>
              <a:buFont typeface="Arial" panose="020B0604020202020204" pitchFamily="34" charset="0"/>
              <a:buChar char="•"/>
            </a:pPr>
            <a:r>
              <a:rPr lang="fy-NL" sz="1300" dirty="0">
                <a:solidFill>
                  <a:srgbClr val="000000"/>
                </a:solidFill>
                <a:latin typeface="Arial" panose="020B0604020202020204"/>
              </a:rPr>
              <a:t>Initial dose of </a:t>
            </a:r>
            <a:r>
              <a:rPr lang="fy-NL" sz="1300" dirty="0">
                <a:solidFill>
                  <a:srgbClr val="4472C4"/>
                </a:solidFill>
                <a:latin typeface="Arial" panose="020B0604020202020204"/>
              </a:rPr>
              <a:t>1 µg/kg weekly</a:t>
            </a:r>
          </a:p>
          <a:p>
            <a:pPr marL="228600" indent="-228600" defTabSz="914274">
              <a:spcAft>
                <a:spcPts val="600"/>
              </a:spcAft>
              <a:buFont typeface="Arial" panose="020B0604020202020204" pitchFamily="34" charset="0"/>
              <a:buChar char="•"/>
            </a:pPr>
            <a:r>
              <a:rPr lang="en-US" sz="1300" dirty="0">
                <a:solidFill>
                  <a:srgbClr val="000000"/>
                </a:solidFill>
                <a:latin typeface="Arial" panose="020B0604020202020204"/>
              </a:rPr>
              <a:t>Increased by </a:t>
            </a:r>
            <a:r>
              <a:rPr lang="en-US" sz="1300" dirty="0">
                <a:solidFill>
                  <a:srgbClr val="4472C4"/>
                </a:solidFill>
                <a:latin typeface="Arial" panose="020B0604020202020204"/>
              </a:rPr>
              <a:t>increments</a:t>
            </a:r>
            <a:r>
              <a:rPr lang="en-US" sz="1300" dirty="0">
                <a:solidFill>
                  <a:srgbClr val="000000"/>
                </a:solidFill>
                <a:latin typeface="Arial" panose="020B0604020202020204"/>
              </a:rPr>
              <a:t> of </a:t>
            </a:r>
            <a:r>
              <a:rPr lang="en-US" sz="1300" dirty="0">
                <a:solidFill>
                  <a:srgbClr val="4472C4"/>
                </a:solidFill>
                <a:latin typeface="Arial" panose="020B0604020202020204"/>
              </a:rPr>
              <a:t>1 μg/kg </a:t>
            </a:r>
            <a:r>
              <a:rPr lang="en-US" sz="1300" dirty="0">
                <a:solidFill>
                  <a:srgbClr val="000000"/>
                </a:solidFill>
                <a:latin typeface="Arial" panose="020B0604020202020204"/>
              </a:rPr>
              <a:t>until the patient achieves a platelet count </a:t>
            </a:r>
            <a:r>
              <a:rPr lang="en-US" sz="1300" dirty="0">
                <a:solidFill>
                  <a:srgbClr val="4472C4"/>
                </a:solidFill>
                <a:latin typeface="Arial" panose="020B0604020202020204"/>
              </a:rPr>
              <a:t>≥ 50 × 10</a:t>
            </a:r>
            <a:r>
              <a:rPr lang="en-US" sz="1300" baseline="30000" dirty="0">
                <a:solidFill>
                  <a:srgbClr val="4472C4"/>
                </a:solidFill>
                <a:latin typeface="Arial" panose="020B0604020202020204"/>
              </a:rPr>
              <a:t>9</a:t>
            </a:r>
            <a:r>
              <a:rPr lang="en-US" sz="1300" dirty="0">
                <a:solidFill>
                  <a:srgbClr val="4472C4"/>
                </a:solidFill>
                <a:latin typeface="Arial" panose="020B0604020202020204"/>
              </a:rPr>
              <a:t>/L</a:t>
            </a:r>
          </a:p>
          <a:p>
            <a:pPr marL="228600" indent="-228600" defTabSz="914274">
              <a:spcAft>
                <a:spcPts val="600"/>
              </a:spcAft>
              <a:buFont typeface="Arial" panose="020B0604020202020204" pitchFamily="34" charset="0"/>
              <a:buChar char="•"/>
            </a:pPr>
            <a:r>
              <a:rPr lang="en-US" sz="1300" dirty="0">
                <a:solidFill>
                  <a:srgbClr val="000000"/>
                </a:solidFill>
                <a:latin typeface="Arial" panose="020B0604020202020204"/>
              </a:rPr>
              <a:t>Platelet counts should be </a:t>
            </a:r>
            <a:r>
              <a:rPr lang="en-US" sz="1300" dirty="0">
                <a:solidFill>
                  <a:srgbClr val="4472C4"/>
                </a:solidFill>
                <a:latin typeface="Arial" panose="020B0604020202020204"/>
              </a:rPr>
              <a:t>assessed weekly </a:t>
            </a:r>
            <a:r>
              <a:rPr lang="en-US" sz="1300" dirty="0">
                <a:solidFill>
                  <a:srgbClr val="000000"/>
                </a:solidFill>
                <a:latin typeface="Arial" panose="020B0604020202020204"/>
              </a:rPr>
              <a:t>until a </a:t>
            </a:r>
            <a:r>
              <a:rPr lang="en-US" sz="1300" dirty="0">
                <a:solidFill>
                  <a:srgbClr val="4472C4"/>
                </a:solidFill>
                <a:latin typeface="Arial" panose="020B0604020202020204"/>
              </a:rPr>
              <a:t>stable platelet count </a:t>
            </a:r>
            <a:r>
              <a:rPr lang="en-US" sz="1300" dirty="0">
                <a:solidFill>
                  <a:srgbClr val="000000"/>
                </a:solidFill>
                <a:latin typeface="Arial" panose="020B0604020202020204"/>
              </a:rPr>
              <a:t>is reached</a:t>
            </a:r>
          </a:p>
          <a:p>
            <a:pPr marL="228600" indent="-228600" defTabSz="914274">
              <a:spcAft>
                <a:spcPts val="600"/>
              </a:spcAft>
              <a:buFont typeface="Arial" panose="020B0604020202020204" pitchFamily="34" charset="0"/>
              <a:buChar char="•"/>
            </a:pPr>
            <a:r>
              <a:rPr lang="en-US" sz="1300" dirty="0">
                <a:solidFill>
                  <a:srgbClr val="4472C4"/>
                </a:solidFill>
                <a:latin typeface="Arial" panose="020B0604020202020204"/>
              </a:rPr>
              <a:t>Maximum once-weekly </a:t>
            </a:r>
            <a:r>
              <a:rPr lang="en-US" sz="1300" dirty="0">
                <a:solidFill>
                  <a:srgbClr val="000000"/>
                </a:solidFill>
                <a:latin typeface="Arial" panose="020B0604020202020204"/>
              </a:rPr>
              <a:t>dose of </a:t>
            </a:r>
            <a:r>
              <a:rPr lang="en-US" sz="1300" dirty="0">
                <a:solidFill>
                  <a:srgbClr val="4472C4"/>
                </a:solidFill>
                <a:latin typeface="Arial" panose="020B0604020202020204"/>
              </a:rPr>
              <a:t>10 μg/kg</a:t>
            </a:r>
          </a:p>
          <a:p>
            <a:pPr defTabSz="914274">
              <a:spcBef>
                <a:spcPts val="600"/>
              </a:spcBef>
              <a:spcAft>
                <a:spcPts val="600"/>
              </a:spcAft>
            </a:pPr>
            <a:r>
              <a:rPr lang="fy-NL" sz="1500" b="1" dirty="0">
                <a:solidFill>
                  <a:srgbClr val="C00000"/>
                </a:solidFill>
                <a:latin typeface="Arial" panose="020B0604020202020204"/>
              </a:rPr>
              <a:t>Efficacy</a:t>
            </a:r>
            <a:r>
              <a:rPr lang="fy-NL" sz="1500" b="1" baseline="30000" dirty="0">
                <a:solidFill>
                  <a:srgbClr val="C00000"/>
                </a:solidFill>
                <a:latin typeface="Arial" panose="020B0604020202020204"/>
              </a:rPr>
              <a:t>2</a:t>
            </a:r>
          </a:p>
          <a:p>
            <a:pPr marL="228600" indent="-228600" defTabSz="914274">
              <a:spcAft>
                <a:spcPts val="600"/>
              </a:spcAft>
              <a:buFont typeface="Arial" panose="020B0604020202020204" pitchFamily="34" charset="0"/>
              <a:buChar char="•"/>
            </a:pPr>
            <a:r>
              <a:rPr lang="en-US" sz="1300" dirty="0">
                <a:solidFill>
                  <a:srgbClr val="000000"/>
                </a:solidFill>
                <a:latin typeface="Arial" panose="020B0604020202020204"/>
              </a:rPr>
              <a:t>Following the first </a:t>
            </a:r>
            <a:r>
              <a:rPr lang="en-US" sz="1300" dirty="0">
                <a:solidFill>
                  <a:srgbClr val="4472C4"/>
                </a:solidFill>
                <a:latin typeface="Arial" panose="020B0604020202020204"/>
              </a:rPr>
              <a:t>4 weeks </a:t>
            </a:r>
            <a:r>
              <a:rPr lang="en-US" sz="1300" dirty="0">
                <a:solidFill>
                  <a:srgbClr val="000000"/>
                </a:solidFill>
                <a:latin typeface="Arial" panose="020B0604020202020204"/>
              </a:rPr>
              <a:t>of study, romiplostim maintained </a:t>
            </a:r>
            <a:r>
              <a:rPr lang="en-US" sz="1300" dirty="0">
                <a:solidFill>
                  <a:srgbClr val="4472C4"/>
                </a:solidFill>
                <a:latin typeface="Arial" panose="020B0604020202020204"/>
              </a:rPr>
              <a:t>platelet counts ≥ 50 × 10</a:t>
            </a:r>
            <a:r>
              <a:rPr lang="en-US" sz="1300" baseline="30000" dirty="0">
                <a:solidFill>
                  <a:srgbClr val="4472C4"/>
                </a:solidFill>
                <a:latin typeface="Arial" panose="020B0604020202020204"/>
              </a:rPr>
              <a:t>9</a:t>
            </a:r>
            <a:r>
              <a:rPr lang="en-US" sz="1300" dirty="0">
                <a:solidFill>
                  <a:srgbClr val="4472C4"/>
                </a:solidFill>
                <a:latin typeface="Arial" panose="020B0604020202020204"/>
              </a:rPr>
              <a:t>/L </a:t>
            </a:r>
            <a:r>
              <a:rPr lang="en-US" sz="1300" dirty="0">
                <a:solidFill>
                  <a:srgbClr val="000000"/>
                </a:solidFill>
                <a:latin typeface="Arial" panose="020B0604020202020204"/>
              </a:rPr>
              <a:t>in </a:t>
            </a:r>
            <a:br>
              <a:rPr lang="en-US" sz="1300" dirty="0">
                <a:solidFill>
                  <a:srgbClr val="000000"/>
                </a:solidFill>
                <a:latin typeface="Arial" panose="020B0604020202020204"/>
              </a:rPr>
            </a:br>
            <a:r>
              <a:rPr lang="en-US" sz="1300" dirty="0">
                <a:solidFill>
                  <a:srgbClr val="4472C4"/>
                </a:solidFill>
                <a:latin typeface="Arial" panose="020B0604020202020204"/>
              </a:rPr>
              <a:t>50–70%</a:t>
            </a:r>
            <a:r>
              <a:rPr lang="en-US" sz="1300" dirty="0">
                <a:solidFill>
                  <a:srgbClr val="000000"/>
                </a:solidFill>
                <a:latin typeface="Arial" panose="020B0604020202020204"/>
              </a:rPr>
              <a:t> of patients during the 6-month treatment period vs </a:t>
            </a:r>
            <a:r>
              <a:rPr lang="en-US" sz="1300" dirty="0">
                <a:solidFill>
                  <a:srgbClr val="4472C4"/>
                </a:solidFill>
                <a:latin typeface="Arial" panose="020B0604020202020204"/>
              </a:rPr>
              <a:t>0–7%</a:t>
            </a:r>
            <a:r>
              <a:rPr lang="en-US" sz="1300" dirty="0">
                <a:solidFill>
                  <a:srgbClr val="000000"/>
                </a:solidFill>
                <a:latin typeface="Arial" panose="020B0604020202020204"/>
              </a:rPr>
              <a:t> of patient in the </a:t>
            </a:r>
            <a:r>
              <a:rPr lang="en-US" sz="1300" dirty="0">
                <a:solidFill>
                  <a:srgbClr val="4472C4"/>
                </a:solidFill>
                <a:latin typeface="Arial" panose="020B0604020202020204"/>
              </a:rPr>
              <a:t>placebo</a:t>
            </a:r>
            <a:r>
              <a:rPr lang="en-US" sz="1300" dirty="0">
                <a:solidFill>
                  <a:srgbClr val="000000"/>
                </a:solidFill>
                <a:latin typeface="Arial" panose="020B0604020202020204"/>
              </a:rPr>
              <a:t> group </a:t>
            </a:r>
          </a:p>
          <a:p>
            <a:pPr indent="-173037" defTabSz="914274">
              <a:spcBef>
                <a:spcPts val="600"/>
              </a:spcBef>
              <a:spcAft>
                <a:spcPts val="600"/>
              </a:spcAft>
            </a:pPr>
            <a:r>
              <a:rPr lang="fy-NL" sz="1400" b="1" dirty="0">
                <a:solidFill>
                  <a:srgbClr val="C00000"/>
                </a:solidFill>
                <a:latin typeface="Arial" panose="020B0604020202020204"/>
              </a:rPr>
              <a:t>Safety profile</a:t>
            </a:r>
            <a:r>
              <a:rPr lang="fy-NL" sz="1400" b="1" baseline="30000" dirty="0">
                <a:solidFill>
                  <a:srgbClr val="C00000"/>
                </a:solidFill>
                <a:latin typeface="Arial" panose="020B0604020202020204"/>
              </a:rPr>
              <a:t>3</a:t>
            </a:r>
            <a:endParaRPr lang="en-US" sz="1400" dirty="0">
              <a:solidFill>
                <a:srgbClr val="C00000"/>
              </a:solidFill>
              <a:latin typeface="Arial" panose="020B0604020202020204"/>
            </a:endParaRPr>
          </a:p>
          <a:p>
            <a:pPr marL="228600" indent="-228600" defTabSz="914274">
              <a:spcAft>
                <a:spcPts val="600"/>
              </a:spcAft>
              <a:buFont typeface="Arial" panose="020B0604020202020204" pitchFamily="34" charset="0"/>
              <a:buChar char="•"/>
            </a:pPr>
            <a:r>
              <a:rPr lang="en-US" sz="1300" dirty="0">
                <a:solidFill>
                  <a:srgbClr val="000000"/>
                </a:solidFill>
                <a:latin typeface="Arial" panose="020B0604020202020204"/>
              </a:rPr>
              <a:t>The most common AEs observed include </a:t>
            </a:r>
            <a:r>
              <a:rPr lang="en-US" sz="1300" dirty="0">
                <a:solidFill>
                  <a:srgbClr val="4472C4"/>
                </a:solidFill>
                <a:latin typeface="Arial" panose="020B0604020202020204"/>
              </a:rPr>
              <a:t>hypersensitivity reactions </a:t>
            </a:r>
            <a:r>
              <a:rPr lang="en-US" sz="1300" dirty="0">
                <a:solidFill>
                  <a:srgbClr val="000000"/>
                </a:solidFill>
                <a:latin typeface="Arial" panose="020B0604020202020204"/>
              </a:rPr>
              <a:t>(including cases of rash, urticaria, and angioedema), </a:t>
            </a:r>
            <a:r>
              <a:rPr lang="en-US" sz="1300" dirty="0">
                <a:solidFill>
                  <a:srgbClr val="4472C4"/>
                </a:solidFill>
                <a:latin typeface="Arial" panose="020B0604020202020204"/>
              </a:rPr>
              <a:t>extremity pain</a:t>
            </a:r>
            <a:r>
              <a:rPr lang="en-US" sz="1300" dirty="0">
                <a:solidFill>
                  <a:srgbClr val="000000"/>
                </a:solidFill>
                <a:latin typeface="Arial" panose="020B0604020202020204"/>
              </a:rPr>
              <a:t>, </a:t>
            </a:r>
            <a:r>
              <a:rPr lang="en-US" sz="1300" dirty="0">
                <a:solidFill>
                  <a:srgbClr val="4472C4"/>
                </a:solidFill>
                <a:latin typeface="Arial" panose="020B0604020202020204"/>
              </a:rPr>
              <a:t>insomnia</a:t>
            </a:r>
            <a:r>
              <a:rPr lang="en-US" sz="1300" dirty="0">
                <a:solidFill>
                  <a:srgbClr val="000000"/>
                </a:solidFill>
                <a:latin typeface="Arial" panose="020B0604020202020204"/>
              </a:rPr>
              <a:t>, </a:t>
            </a:r>
            <a:r>
              <a:rPr lang="en-US" sz="1300" dirty="0">
                <a:solidFill>
                  <a:srgbClr val="4472C4"/>
                </a:solidFill>
                <a:latin typeface="Arial" panose="020B0604020202020204"/>
              </a:rPr>
              <a:t>myalgia</a:t>
            </a:r>
            <a:r>
              <a:rPr lang="en-US" sz="1300" dirty="0">
                <a:solidFill>
                  <a:srgbClr val="000000"/>
                </a:solidFill>
                <a:latin typeface="Arial" panose="020B0604020202020204"/>
              </a:rPr>
              <a:t>, </a:t>
            </a:r>
            <a:r>
              <a:rPr lang="en-US" sz="1300" dirty="0">
                <a:solidFill>
                  <a:srgbClr val="4472C4"/>
                </a:solidFill>
                <a:latin typeface="Arial" panose="020B0604020202020204"/>
              </a:rPr>
              <a:t>dizziness</a:t>
            </a:r>
            <a:r>
              <a:rPr lang="en-US" sz="1300" dirty="0">
                <a:solidFill>
                  <a:srgbClr val="000000"/>
                </a:solidFill>
                <a:latin typeface="Arial" panose="020B0604020202020204"/>
              </a:rPr>
              <a:t>, </a:t>
            </a:r>
            <a:r>
              <a:rPr lang="en-US" sz="1300" dirty="0">
                <a:solidFill>
                  <a:srgbClr val="4472C4"/>
                </a:solidFill>
                <a:latin typeface="Arial" panose="020B0604020202020204"/>
              </a:rPr>
              <a:t>abdominal pain</a:t>
            </a:r>
            <a:r>
              <a:rPr lang="en-US" sz="1300" dirty="0">
                <a:solidFill>
                  <a:srgbClr val="000000"/>
                </a:solidFill>
                <a:latin typeface="Arial" panose="020B0604020202020204"/>
              </a:rPr>
              <a:t>, and </a:t>
            </a:r>
            <a:r>
              <a:rPr lang="en-US" sz="1300" dirty="0">
                <a:solidFill>
                  <a:srgbClr val="4472C4"/>
                </a:solidFill>
                <a:latin typeface="Arial" panose="020B0604020202020204"/>
              </a:rPr>
              <a:t>headache</a:t>
            </a:r>
          </a:p>
          <a:p>
            <a:pPr marL="228600" indent="-228600" defTabSz="914274">
              <a:spcAft>
                <a:spcPts val="600"/>
              </a:spcAft>
              <a:buFont typeface="Arial" panose="020B0604020202020204" pitchFamily="34" charset="0"/>
              <a:buChar char="•"/>
            </a:pPr>
            <a:r>
              <a:rPr lang="fy-NL" sz="1300" dirty="0">
                <a:solidFill>
                  <a:srgbClr val="000000"/>
                </a:solidFill>
                <a:latin typeface="Arial" panose="020B0604020202020204"/>
              </a:rPr>
              <a:t>S</a:t>
            </a:r>
            <a:r>
              <a:rPr lang="en-US" sz="1300" dirty="0">
                <a:solidFill>
                  <a:srgbClr val="000000"/>
                </a:solidFill>
                <a:latin typeface="Arial" panose="020B0604020202020204"/>
              </a:rPr>
              <a:t>erious AEs include </a:t>
            </a:r>
            <a:r>
              <a:rPr lang="en-US" sz="1300" dirty="0">
                <a:solidFill>
                  <a:srgbClr val="4472C4"/>
                </a:solidFill>
                <a:latin typeface="Arial" panose="020B0604020202020204"/>
              </a:rPr>
              <a:t>bleeding upon cessation of treatment</a:t>
            </a:r>
            <a:r>
              <a:rPr lang="en-US" sz="1300" dirty="0">
                <a:solidFill>
                  <a:srgbClr val="000000"/>
                </a:solidFill>
                <a:latin typeface="Arial" panose="020B0604020202020204"/>
              </a:rPr>
              <a:t>, increased </a:t>
            </a:r>
            <a:r>
              <a:rPr lang="en-US" sz="1300" dirty="0">
                <a:solidFill>
                  <a:srgbClr val="4472C4"/>
                </a:solidFill>
                <a:latin typeface="Arial" panose="020B0604020202020204"/>
              </a:rPr>
              <a:t>bone marrow reticulin</a:t>
            </a:r>
            <a:r>
              <a:rPr lang="en-US" sz="1300" dirty="0">
                <a:solidFill>
                  <a:srgbClr val="000000"/>
                </a:solidFill>
                <a:latin typeface="Arial" panose="020B0604020202020204"/>
              </a:rPr>
              <a:t>, </a:t>
            </a:r>
            <a:r>
              <a:rPr lang="en-US" sz="1300" dirty="0">
                <a:solidFill>
                  <a:srgbClr val="4472C4"/>
                </a:solidFill>
                <a:latin typeface="Arial" panose="020B0604020202020204"/>
              </a:rPr>
              <a:t>thrombotic events</a:t>
            </a:r>
            <a:r>
              <a:rPr lang="en-US" sz="1300" dirty="0">
                <a:solidFill>
                  <a:srgbClr val="000000"/>
                </a:solidFill>
                <a:latin typeface="Arial" panose="020B0604020202020204"/>
              </a:rPr>
              <a:t>, medication error (overdose and under dose have been reported), progression of existing </a:t>
            </a:r>
            <a:r>
              <a:rPr lang="en-US" sz="1300" dirty="0">
                <a:solidFill>
                  <a:srgbClr val="4472C4"/>
                </a:solidFill>
                <a:latin typeface="Arial" panose="020B0604020202020204"/>
              </a:rPr>
              <a:t>myelodysplastic syndrome</a:t>
            </a:r>
            <a:r>
              <a:rPr lang="en-US" sz="1300" dirty="0">
                <a:solidFill>
                  <a:srgbClr val="000000"/>
                </a:solidFill>
                <a:latin typeface="Arial" panose="020B0604020202020204"/>
              </a:rPr>
              <a:t>, and </a:t>
            </a:r>
            <a:r>
              <a:rPr lang="en-US" sz="1300" dirty="0">
                <a:solidFill>
                  <a:srgbClr val="4472C4"/>
                </a:solidFill>
                <a:latin typeface="Arial" panose="020B0604020202020204"/>
              </a:rPr>
              <a:t>loss of response</a:t>
            </a:r>
          </a:p>
          <a:p>
            <a:pPr marL="228600" indent="-228600" defTabSz="914274">
              <a:spcAft>
                <a:spcPts val="600"/>
              </a:spcAft>
              <a:buFont typeface="Arial" panose="020B0604020202020204" pitchFamily="34" charset="0"/>
              <a:buChar char="•"/>
            </a:pPr>
            <a:r>
              <a:rPr lang="en-US" sz="1300" dirty="0">
                <a:solidFill>
                  <a:srgbClr val="000000"/>
                </a:solidFill>
                <a:latin typeface="Arial" panose="020B0604020202020204"/>
              </a:rPr>
              <a:t>Development of </a:t>
            </a:r>
            <a:r>
              <a:rPr lang="en-US" sz="1300" dirty="0">
                <a:solidFill>
                  <a:srgbClr val="4472C4"/>
                </a:solidFill>
                <a:latin typeface="Arial" panose="020B0604020202020204"/>
              </a:rPr>
              <a:t>anti-romiplostim antibodies </a:t>
            </a:r>
            <a:r>
              <a:rPr lang="en-US" sz="1300" dirty="0">
                <a:solidFill>
                  <a:srgbClr val="000000"/>
                </a:solidFill>
                <a:latin typeface="Arial" panose="020B0604020202020204"/>
              </a:rPr>
              <a:t>due to the protein nature of the drug, leading to a loss of response, is a recognized AE, but its frequency has not been established</a:t>
            </a:r>
          </a:p>
        </p:txBody>
      </p:sp>
      <p:sp>
        <p:nvSpPr>
          <p:cNvPr id="5" name="TextBox 4"/>
          <p:cNvSpPr txBox="1"/>
          <p:nvPr/>
        </p:nvSpPr>
        <p:spPr>
          <a:xfrm>
            <a:off x="2300438" y="6198669"/>
            <a:ext cx="5409398" cy="553998"/>
          </a:xfrm>
          <a:prstGeom prst="rect">
            <a:avLst/>
          </a:prstGeom>
          <a:noFill/>
        </p:spPr>
        <p:txBody>
          <a:bodyPr wrap="square" rtlCol="0">
            <a:spAutoFit/>
          </a:bodyPr>
          <a:lstStyle/>
          <a:p>
            <a:r>
              <a:rPr lang="en-US" sz="1000" dirty="0" smtClean="0"/>
              <a:t>1. </a:t>
            </a:r>
            <a:r>
              <a:rPr lang="en-US" sz="1000" dirty="0" err="1" smtClean="0"/>
              <a:t>Nplate</a:t>
            </a:r>
            <a:r>
              <a:rPr lang="en-US" sz="1000" dirty="0" smtClean="0"/>
              <a:t>. Prescribing information. </a:t>
            </a:r>
          </a:p>
          <a:p>
            <a:r>
              <a:rPr lang="en-US" sz="1000" dirty="0" smtClean="0"/>
              <a:t>2. </a:t>
            </a:r>
            <a:r>
              <a:rPr lang="en-US" sz="1000" dirty="0" err="1" smtClean="0"/>
              <a:t>Nplate</a:t>
            </a:r>
            <a:r>
              <a:rPr lang="en-US" sz="1000" dirty="0" smtClean="0"/>
              <a:t>. Summary of product characteristics. </a:t>
            </a:r>
          </a:p>
          <a:p>
            <a:r>
              <a:rPr lang="en-US" sz="1000" dirty="0" smtClean="0"/>
              <a:t>3. </a:t>
            </a:r>
            <a:r>
              <a:rPr lang="en-US" sz="1000" dirty="0" err="1" smtClean="0"/>
              <a:t>Kuter</a:t>
            </a:r>
            <a:r>
              <a:rPr lang="en-US" sz="1000" dirty="0" smtClean="0"/>
              <a:t> D, et al. Lancet. 2008;371:395-403..</a:t>
            </a:r>
          </a:p>
        </p:txBody>
      </p:sp>
    </p:spTree>
    <p:extLst>
      <p:ext uri="{BB962C8B-B14F-4D97-AF65-F5344CB8AC3E}">
        <p14:creationId xmlns:p14="http://schemas.microsoft.com/office/powerpoint/2010/main" val="4219161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platelet</a:t>
            </a:r>
            <a:endParaRPr lang="en-US" dirty="0"/>
          </a:p>
        </p:txBody>
      </p:sp>
      <p:sp>
        <p:nvSpPr>
          <p:cNvPr id="4" name="Freeform: Shape 29">
            <a:extLst>
              <a:ext uri="{FF2B5EF4-FFF2-40B4-BE49-F238E27FC236}">
                <a16:creationId xmlns:a16="http://schemas.microsoft.com/office/drawing/2014/main" id="{0E832F42-B26E-4FCE-A3B2-8A3B1E55641D}"/>
              </a:ext>
            </a:extLst>
          </p:cNvPr>
          <p:cNvSpPr/>
          <p:nvPr/>
        </p:nvSpPr>
        <p:spPr>
          <a:xfrm>
            <a:off x="7536280" y="5405208"/>
            <a:ext cx="917221" cy="424720"/>
          </a:xfrm>
          <a:custGeom>
            <a:avLst/>
            <a:gdLst>
              <a:gd name="connsiteX0" fmla="*/ 603 w 929161"/>
              <a:gd name="connsiteY0" fmla="*/ 259487 h 427653"/>
              <a:gd name="connsiteX1" fmla="*/ 105706 w 929161"/>
              <a:gd name="connsiteY1" fmla="*/ 396122 h 427653"/>
              <a:gd name="connsiteX2" fmla="*/ 294892 w 929161"/>
              <a:gd name="connsiteY2" fmla="*/ 427653 h 427653"/>
              <a:gd name="connsiteX3" fmla="*/ 463058 w 929161"/>
              <a:gd name="connsiteY3" fmla="*/ 396122 h 427653"/>
              <a:gd name="connsiteX4" fmla="*/ 767858 w 929161"/>
              <a:gd name="connsiteY4" fmla="*/ 406632 h 427653"/>
              <a:gd name="connsiteX5" fmla="*/ 915003 w 929161"/>
              <a:gd name="connsiteY5" fmla="*/ 427653 h 427653"/>
              <a:gd name="connsiteX6" fmla="*/ 915003 w 929161"/>
              <a:gd name="connsiteY6" fmla="*/ 385612 h 427653"/>
              <a:gd name="connsiteX7" fmla="*/ 841430 w 929161"/>
              <a:gd name="connsiteY7" fmla="*/ 354081 h 427653"/>
              <a:gd name="connsiteX8" fmla="*/ 736327 w 929161"/>
              <a:gd name="connsiteY8" fmla="*/ 354081 h 427653"/>
              <a:gd name="connsiteX9" fmla="*/ 610203 w 929161"/>
              <a:gd name="connsiteY9" fmla="*/ 354081 h 427653"/>
              <a:gd name="connsiteX10" fmla="*/ 547140 w 929161"/>
              <a:gd name="connsiteY10" fmla="*/ 322550 h 427653"/>
              <a:gd name="connsiteX11" fmla="*/ 673265 w 929161"/>
              <a:gd name="connsiteY11" fmla="*/ 248977 h 427653"/>
              <a:gd name="connsiteX12" fmla="*/ 778368 w 929161"/>
              <a:gd name="connsiteY12" fmla="*/ 206936 h 427653"/>
              <a:gd name="connsiteX13" fmla="*/ 736327 w 929161"/>
              <a:gd name="connsiteY13" fmla="*/ 122853 h 427653"/>
              <a:gd name="connsiteX14" fmla="*/ 641734 w 929161"/>
              <a:gd name="connsiteY14" fmla="*/ 206936 h 427653"/>
              <a:gd name="connsiteX15" fmla="*/ 547140 w 929161"/>
              <a:gd name="connsiteY15" fmla="*/ 280508 h 427653"/>
              <a:gd name="connsiteX16" fmla="*/ 578671 w 929161"/>
              <a:gd name="connsiteY16" fmla="*/ 196425 h 427653"/>
              <a:gd name="connsiteX17" fmla="*/ 568161 w 929161"/>
              <a:gd name="connsiteY17" fmla="*/ 7239 h 427653"/>
              <a:gd name="connsiteX18" fmla="*/ 505099 w 929161"/>
              <a:gd name="connsiteY18" fmla="*/ 49281 h 427653"/>
              <a:gd name="connsiteX19" fmla="*/ 526120 w 929161"/>
              <a:gd name="connsiteY19" fmla="*/ 143874 h 427653"/>
              <a:gd name="connsiteX20" fmla="*/ 494589 w 929161"/>
              <a:gd name="connsiteY20" fmla="*/ 238467 h 427653"/>
              <a:gd name="connsiteX21" fmla="*/ 431527 w 929161"/>
              <a:gd name="connsiteY21" fmla="*/ 312039 h 427653"/>
              <a:gd name="connsiteX22" fmla="*/ 273871 w 929161"/>
              <a:gd name="connsiteY22" fmla="*/ 375101 h 427653"/>
              <a:gd name="connsiteX23" fmla="*/ 168768 w 929161"/>
              <a:gd name="connsiteY23" fmla="*/ 322550 h 427653"/>
              <a:gd name="connsiteX24" fmla="*/ 105706 w 929161"/>
              <a:gd name="connsiteY24" fmla="*/ 322550 h 427653"/>
              <a:gd name="connsiteX25" fmla="*/ 63665 w 929161"/>
              <a:gd name="connsiteY25" fmla="*/ 217446 h 427653"/>
              <a:gd name="connsiteX26" fmla="*/ 603 w 929161"/>
              <a:gd name="connsiteY26" fmla="*/ 259487 h 427653"/>
              <a:gd name="connsiteX0" fmla="*/ 603 w 929161"/>
              <a:gd name="connsiteY0" fmla="*/ 259487 h 427653"/>
              <a:gd name="connsiteX1" fmla="*/ 105706 w 929161"/>
              <a:gd name="connsiteY1" fmla="*/ 396122 h 427653"/>
              <a:gd name="connsiteX2" fmla="*/ 294892 w 929161"/>
              <a:gd name="connsiteY2" fmla="*/ 427653 h 427653"/>
              <a:gd name="connsiteX3" fmla="*/ 463058 w 929161"/>
              <a:gd name="connsiteY3" fmla="*/ 396122 h 427653"/>
              <a:gd name="connsiteX4" fmla="*/ 767858 w 929161"/>
              <a:gd name="connsiteY4" fmla="*/ 406632 h 427653"/>
              <a:gd name="connsiteX5" fmla="*/ 915003 w 929161"/>
              <a:gd name="connsiteY5" fmla="*/ 427653 h 427653"/>
              <a:gd name="connsiteX6" fmla="*/ 915003 w 929161"/>
              <a:gd name="connsiteY6" fmla="*/ 385612 h 427653"/>
              <a:gd name="connsiteX7" fmla="*/ 841430 w 929161"/>
              <a:gd name="connsiteY7" fmla="*/ 354081 h 427653"/>
              <a:gd name="connsiteX8" fmla="*/ 736327 w 929161"/>
              <a:gd name="connsiteY8" fmla="*/ 354081 h 427653"/>
              <a:gd name="connsiteX9" fmla="*/ 610203 w 929161"/>
              <a:gd name="connsiteY9" fmla="*/ 354081 h 427653"/>
              <a:gd name="connsiteX10" fmla="*/ 547140 w 929161"/>
              <a:gd name="connsiteY10" fmla="*/ 322550 h 427653"/>
              <a:gd name="connsiteX11" fmla="*/ 673265 w 929161"/>
              <a:gd name="connsiteY11" fmla="*/ 248977 h 427653"/>
              <a:gd name="connsiteX12" fmla="*/ 778368 w 929161"/>
              <a:gd name="connsiteY12" fmla="*/ 206936 h 427653"/>
              <a:gd name="connsiteX13" fmla="*/ 778368 w 929161"/>
              <a:gd name="connsiteY13" fmla="*/ 80812 h 427653"/>
              <a:gd name="connsiteX14" fmla="*/ 641734 w 929161"/>
              <a:gd name="connsiteY14" fmla="*/ 206936 h 427653"/>
              <a:gd name="connsiteX15" fmla="*/ 547140 w 929161"/>
              <a:gd name="connsiteY15" fmla="*/ 280508 h 427653"/>
              <a:gd name="connsiteX16" fmla="*/ 578671 w 929161"/>
              <a:gd name="connsiteY16" fmla="*/ 196425 h 427653"/>
              <a:gd name="connsiteX17" fmla="*/ 568161 w 929161"/>
              <a:gd name="connsiteY17" fmla="*/ 7239 h 427653"/>
              <a:gd name="connsiteX18" fmla="*/ 505099 w 929161"/>
              <a:gd name="connsiteY18" fmla="*/ 49281 h 427653"/>
              <a:gd name="connsiteX19" fmla="*/ 526120 w 929161"/>
              <a:gd name="connsiteY19" fmla="*/ 143874 h 427653"/>
              <a:gd name="connsiteX20" fmla="*/ 494589 w 929161"/>
              <a:gd name="connsiteY20" fmla="*/ 238467 h 427653"/>
              <a:gd name="connsiteX21" fmla="*/ 431527 w 929161"/>
              <a:gd name="connsiteY21" fmla="*/ 312039 h 427653"/>
              <a:gd name="connsiteX22" fmla="*/ 273871 w 929161"/>
              <a:gd name="connsiteY22" fmla="*/ 375101 h 427653"/>
              <a:gd name="connsiteX23" fmla="*/ 168768 w 929161"/>
              <a:gd name="connsiteY23" fmla="*/ 322550 h 427653"/>
              <a:gd name="connsiteX24" fmla="*/ 105706 w 929161"/>
              <a:gd name="connsiteY24" fmla="*/ 322550 h 427653"/>
              <a:gd name="connsiteX25" fmla="*/ 63665 w 929161"/>
              <a:gd name="connsiteY25" fmla="*/ 217446 h 427653"/>
              <a:gd name="connsiteX26" fmla="*/ 603 w 929161"/>
              <a:gd name="connsiteY26" fmla="*/ 259487 h 427653"/>
              <a:gd name="connsiteX0" fmla="*/ 603 w 929161"/>
              <a:gd name="connsiteY0" fmla="*/ 259487 h 427653"/>
              <a:gd name="connsiteX1" fmla="*/ 105706 w 929161"/>
              <a:gd name="connsiteY1" fmla="*/ 396122 h 427653"/>
              <a:gd name="connsiteX2" fmla="*/ 294892 w 929161"/>
              <a:gd name="connsiteY2" fmla="*/ 427653 h 427653"/>
              <a:gd name="connsiteX3" fmla="*/ 463058 w 929161"/>
              <a:gd name="connsiteY3" fmla="*/ 396122 h 427653"/>
              <a:gd name="connsiteX4" fmla="*/ 767858 w 929161"/>
              <a:gd name="connsiteY4" fmla="*/ 406632 h 427653"/>
              <a:gd name="connsiteX5" fmla="*/ 915003 w 929161"/>
              <a:gd name="connsiteY5" fmla="*/ 427653 h 427653"/>
              <a:gd name="connsiteX6" fmla="*/ 915003 w 929161"/>
              <a:gd name="connsiteY6" fmla="*/ 385612 h 427653"/>
              <a:gd name="connsiteX7" fmla="*/ 841430 w 929161"/>
              <a:gd name="connsiteY7" fmla="*/ 354081 h 427653"/>
              <a:gd name="connsiteX8" fmla="*/ 736327 w 929161"/>
              <a:gd name="connsiteY8" fmla="*/ 354081 h 427653"/>
              <a:gd name="connsiteX9" fmla="*/ 610203 w 929161"/>
              <a:gd name="connsiteY9" fmla="*/ 354081 h 427653"/>
              <a:gd name="connsiteX10" fmla="*/ 547140 w 929161"/>
              <a:gd name="connsiteY10" fmla="*/ 322550 h 427653"/>
              <a:gd name="connsiteX11" fmla="*/ 673265 w 929161"/>
              <a:gd name="connsiteY11" fmla="*/ 248977 h 427653"/>
              <a:gd name="connsiteX12" fmla="*/ 757348 w 929161"/>
              <a:gd name="connsiteY12" fmla="*/ 164894 h 427653"/>
              <a:gd name="connsiteX13" fmla="*/ 778368 w 929161"/>
              <a:gd name="connsiteY13" fmla="*/ 80812 h 427653"/>
              <a:gd name="connsiteX14" fmla="*/ 641734 w 929161"/>
              <a:gd name="connsiteY14" fmla="*/ 206936 h 427653"/>
              <a:gd name="connsiteX15" fmla="*/ 547140 w 929161"/>
              <a:gd name="connsiteY15" fmla="*/ 280508 h 427653"/>
              <a:gd name="connsiteX16" fmla="*/ 578671 w 929161"/>
              <a:gd name="connsiteY16" fmla="*/ 196425 h 427653"/>
              <a:gd name="connsiteX17" fmla="*/ 568161 w 929161"/>
              <a:gd name="connsiteY17" fmla="*/ 7239 h 427653"/>
              <a:gd name="connsiteX18" fmla="*/ 505099 w 929161"/>
              <a:gd name="connsiteY18" fmla="*/ 49281 h 427653"/>
              <a:gd name="connsiteX19" fmla="*/ 526120 w 929161"/>
              <a:gd name="connsiteY19" fmla="*/ 143874 h 427653"/>
              <a:gd name="connsiteX20" fmla="*/ 494589 w 929161"/>
              <a:gd name="connsiteY20" fmla="*/ 238467 h 427653"/>
              <a:gd name="connsiteX21" fmla="*/ 431527 w 929161"/>
              <a:gd name="connsiteY21" fmla="*/ 312039 h 427653"/>
              <a:gd name="connsiteX22" fmla="*/ 273871 w 929161"/>
              <a:gd name="connsiteY22" fmla="*/ 375101 h 427653"/>
              <a:gd name="connsiteX23" fmla="*/ 168768 w 929161"/>
              <a:gd name="connsiteY23" fmla="*/ 322550 h 427653"/>
              <a:gd name="connsiteX24" fmla="*/ 105706 w 929161"/>
              <a:gd name="connsiteY24" fmla="*/ 322550 h 427653"/>
              <a:gd name="connsiteX25" fmla="*/ 63665 w 929161"/>
              <a:gd name="connsiteY25" fmla="*/ 217446 h 427653"/>
              <a:gd name="connsiteX26" fmla="*/ 603 w 929161"/>
              <a:gd name="connsiteY26" fmla="*/ 259487 h 427653"/>
              <a:gd name="connsiteX0" fmla="*/ 603 w 929161"/>
              <a:gd name="connsiteY0" fmla="*/ 259487 h 427653"/>
              <a:gd name="connsiteX1" fmla="*/ 105706 w 929161"/>
              <a:gd name="connsiteY1" fmla="*/ 396122 h 427653"/>
              <a:gd name="connsiteX2" fmla="*/ 294892 w 929161"/>
              <a:gd name="connsiteY2" fmla="*/ 427653 h 427653"/>
              <a:gd name="connsiteX3" fmla="*/ 463058 w 929161"/>
              <a:gd name="connsiteY3" fmla="*/ 396122 h 427653"/>
              <a:gd name="connsiteX4" fmla="*/ 767858 w 929161"/>
              <a:gd name="connsiteY4" fmla="*/ 406632 h 427653"/>
              <a:gd name="connsiteX5" fmla="*/ 915003 w 929161"/>
              <a:gd name="connsiteY5" fmla="*/ 427653 h 427653"/>
              <a:gd name="connsiteX6" fmla="*/ 915003 w 929161"/>
              <a:gd name="connsiteY6" fmla="*/ 385612 h 427653"/>
              <a:gd name="connsiteX7" fmla="*/ 841430 w 929161"/>
              <a:gd name="connsiteY7" fmla="*/ 354081 h 427653"/>
              <a:gd name="connsiteX8" fmla="*/ 736327 w 929161"/>
              <a:gd name="connsiteY8" fmla="*/ 354081 h 427653"/>
              <a:gd name="connsiteX9" fmla="*/ 610203 w 929161"/>
              <a:gd name="connsiteY9" fmla="*/ 354081 h 427653"/>
              <a:gd name="connsiteX10" fmla="*/ 547140 w 929161"/>
              <a:gd name="connsiteY10" fmla="*/ 322550 h 427653"/>
              <a:gd name="connsiteX11" fmla="*/ 673265 w 929161"/>
              <a:gd name="connsiteY11" fmla="*/ 248977 h 427653"/>
              <a:gd name="connsiteX12" fmla="*/ 817638 w 929161"/>
              <a:gd name="connsiteY12" fmla="*/ 99579 h 427653"/>
              <a:gd name="connsiteX13" fmla="*/ 778368 w 929161"/>
              <a:gd name="connsiteY13" fmla="*/ 80812 h 427653"/>
              <a:gd name="connsiteX14" fmla="*/ 641734 w 929161"/>
              <a:gd name="connsiteY14" fmla="*/ 206936 h 427653"/>
              <a:gd name="connsiteX15" fmla="*/ 547140 w 929161"/>
              <a:gd name="connsiteY15" fmla="*/ 280508 h 427653"/>
              <a:gd name="connsiteX16" fmla="*/ 578671 w 929161"/>
              <a:gd name="connsiteY16" fmla="*/ 196425 h 427653"/>
              <a:gd name="connsiteX17" fmla="*/ 568161 w 929161"/>
              <a:gd name="connsiteY17" fmla="*/ 7239 h 427653"/>
              <a:gd name="connsiteX18" fmla="*/ 505099 w 929161"/>
              <a:gd name="connsiteY18" fmla="*/ 49281 h 427653"/>
              <a:gd name="connsiteX19" fmla="*/ 526120 w 929161"/>
              <a:gd name="connsiteY19" fmla="*/ 143874 h 427653"/>
              <a:gd name="connsiteX20" fmla="*/ 494589 w 929161"/>
              <a:gd name="connsiteY20" fmla="*/ 238467 h 427653"/>
              <a:gd name="connsiteX21" fmla="*/ 431527 w 929161"/>
              <a:gd name="connsiteY21" fmla="*/ 312039 h 427653"/>
              <a:gd name="connsiteX22" fmla="*/ 273871 w 929161"/>
              <a:gd name="connsiteY22" fmla="*/ 375101 h 427653"/>
              <a:gd name="connsiteX23" fmla="*/ 168768 w 929161"/>
              <a:gd name="connsiteY23" fmla="*/ 322550 h 427653"/>
              <a:gd name="connsiteX24" fmla="*/ 105706 w 929161"/>
              <a:gd name="connsiteY24" fmla="*/ 322550 h 427653"/>
              <a:gd name="connsiteX25" fmla="*/ 63665 w 929161"/>
              <a:gd name="connsiteY25" fmla="*/ 217446 h 427653"/>
              <a:gd name="connsiteX26" fmla="*/ 603 w 929161"/>
              <a:gd name="connsiteY26" fmla="*/ 259487 h 427653"/>
              <a:gd name="connsiteX0" fmla="*/ 603 w 929161"/>
              <a:gd name="connsiteY0" fmla="*/ 259487 h 427653"/>
              <a:gd name="connsiteX1" fmla="*/ 105706 w 929161"/>
              <a:gd name="connsiteY1" fmla="*/ 396122 h 427653"/>
              <a:gd name="connsiteX2" fmla="*/ 294892 w 929161"/>
              <a:gd name="connsiteY2" fmla="*/ 427653 h 427653"/>
              <a:gd name="connsiteX3" fmla="*/ 463058 w 929161"/>
              <a:gd name="connsiteY3" fmla="*/ 396122 h 427653"/>
              <a:gd name="connsiteX4" fmla="*/ 767858 w 929161"/>
              <a:gd name="connsiteY4" fmla="*/ 406632 h 427653"/>
              <a:gd name="connsiteX5" fmla="*/ 915003 w 929161"/>
              <a:gd name="connsiteY5" fmla="*/ 427653 h 427653"/>
              <a:gd name="connsiteX6" fmla="*/ 915003 w 929161"/>
              <a:gd name="connsiteY6" fmla="*/ 385612 h 427653"/>
              <a:gd name="connsiteX7" fmla="*/ 841430 w 929161"/>
              <a:gd name="connsiteY7" fmla="*/ 354081 h 427653"/>
              <a:gd name="connsiteX8" fmla="*/ 736327 w 929161"/>
              <a:gd name="connsiteY8" fmla="*/ 354081 h 427653"/>
              <a:gd name="connsiteX9" fmla="*/ 610203 w 929161"/>
              <a:gd name="connsiteY9" fmla="*/ 354081 h 427653"/>
              <a:gd name="connsiteX10" fmla="*/ 547140 w 929161"/>
              <a:gd name="connsiteY10" fmla="*/ 322550 h 427653"/>
              <a:gd name="connsiteX11" fmla="*/ 673265 w 929161"/>
              <a:gd name="connsiteY11" fmla="*/ 248977 h 427653"/>
              <a:gd name="connsiteX12" fmla="*/ 817638 w 929161"/>
              <a:gd name="connsiteY12" fmla="*/ 99579 h 427653"/>
              <a:gd name="connsiteX13" fmla="*/ 778368 w 929161"/>
              <a:gd name="connsiteY13" fmla="*/ 80812 h 427653"/>
              <a:gd name="connsiteX14" fmla="*/ 641734 w 929161"/>
              <a:gd name="connsiteY14" fmla="*/ 206936 h 427653"/>
              <a:gd name="connsiteX15" fmla="*/ 547140 w 929161"/>
              <a:gd name="connsiteY15" fmla="*/ 280508 h 427653"/>
              <a:gd name="connsiteX16" fmla="*/ 578671 w 929161"/>
              <a:gd name="connsiteY16" fmla="*/ 196425 h 427653"/>
              <a:gd name="connsiteX17" fmla="*/ 568161 w 929161"/>
              <a:gd name="connsiteY17" fmla="*/ 7239 h 427653"/>
              <a:gd name="connsiteX18" fmla="*/ 505099 w 929161"/>
              <a:gd name="connsiteY18" fmla="*/ 49281 h 427653"/>
              <a:gd name="connsiteX19" fmla="*/ 526120 w 929161"/>
              <a:gd name="connsiteY19" fmla="*/ 143874 h 427653"/>
              <a:gd name="connsiteX20" fmla="*/ 494589 w 929161"/>
              <a:gd name="connsiteY20" fmla="*/ 238467 h 427653"/>
              <a:gd name="connsiteX21" fmla="*/ 431527 w 929161"/>
              <a:gd name="connsiteY21" fmla="*/ 312039 h 427653"/>
              <a:gd name="connsiteX22" fmla="*/ 273871 w 929161"/>
              <a:gd name="connsiteY22" fmla="*/ 375101 h 427653"/>
              <a:gd name="connsiteX23" fmla="*/ 168768 w 929161"/>
              <a:gd name="connsiteY23" fmla="*/ 322550 h 427653"/>
              <a:gd name="connsiteX24" fmla="*/ 105706 w 929161"/>
              <a:gd name="connsiteY24" fmla="*/ 322550 h 427653"/>
              <a:gd name="connsiteX25" fmla="*/ 63665 w 929161"/>
              <a:gd name="connsiteY25" fmla="*/ 217446 h 427653"/>
              <a:gd name="connsiteX26" fmla="*/ 603 w 929161"/>
              <a:gd name="connsiteY26" fmla="*/ 259487 h 427653"/>
              <a:gd name="connsiteX0" fmla="*/ 603 w 929161"/>
              <a:gd name="connsiteY0" fmla="*/ 259487 h 427653"/>
              <a:gd name="connsiteX1" fmla="*/ 105706 w 929161"/>
              <a:gd name="connsiteY1" fmla="*/ 396122 h 427653"/>
              <a:gd name="connsiteX2" fmla="*/ 294892 w 929161"/>
              <a:gd name="connsiteY2" fmla="*/ 427653 h 427653"/>
              <a:gd name="connsiteX3" fmla="*/ 463058 w 929161"/>
              <a:gd name="connsiteY3" fmla="*/ 396122 h 427653"/>
              <a:gd name="connsiteX4" fmla="*/ 767858 w 929161"/>
              <a:gd name="connsiteY4" fmla="*/ 406632 h 427653"/>
              <a:gd name="connsiteX5" fmla="*/ 915003 w 929161"/>
              <a:gd name="connsiteY5" fmla="*/ 427653 h 427653"/>
              <a:gd name="connsiteX6" fmla="*/ 915003 w 929161"/>
              <a:gd name="connsiteY6" fmla="*/ 385612 h 427653"/>
              <a:gd name="connsiteX7" fmla="*/ 841430 w 929161"/>
              <a:gd name="connsiteY7" fmla="*/ 354081 h 427653"/>
              <a:gd name="connsiteX8" fmla="*/ 736327 w 929161"/>
              <a:gd name="connsiteY8" fmla="*/ 354081 h 427653"/>
              <a:gd name="connsiteX9" fmla="*/ 610203 w 929161"/>
              <a:gd name="connsiteY9" fmla="*/ 354081 h 427653"/>
              <a:gd name="connsiteX10" fmla="*/ 547140 w 929161"/>
              <a:gd name="connsiteY10" fmla="*/ 322550 h 427653"/>
              <a:gd name="connsiteX11" fmla="*/ 673265 w 929161"/>
              <a:gd name="connsiteY11" fmla="*/ 248977 h 427653"/>
              <a:gd name="connsiteX12" fmla="*/ 817638 w 929161"/>
              <a:gd name="connsiteY12" fmla="*/ 99579 h 427653"/>
              <a:gd name="connsiteX13" fmla="*/ 778368 w 929161"/>
              <a:gd name="connsiteY13" fmla="*/ 80812 h 427653"/>
              <a:gd name="connsiteX14" fmla="*/ 641734 w 929161"/>
              <a:gd name="connsiteY14" fmla="*/ 206936 h 427653"/>
              <a:gd name="connsiteX15" fmla="*/ 547140 w 929161"/>
              <a:gd name="connsiteY15" fmla="*/ 280508 h 427653"/>
              <a:gd name="connsiteX16" fmla="*/ 578671 w 929161"/>
              <a:gd name="connsiteY16" fmla="*/ 196425 h 427653"/>
              <a:gd name="connsiteX17" fmla="*/ 568161 w 929161"/>
              <a:gd name="connsiteY17" fmla="*/ 7239 h 427653"/>
              <a:gd name="connsiteX18" fmla="*/ 505099 w 929161"/>
              <a:gd name="connsiteY18" fmla="*/ 49281 h 427653"/>
              <a:gd name="connsiteX19" fmla="*/ 526120 w 929161"/>
              <a:gd name="connsiteY19" fmla="*/ 143874 h 427653"/>
              <a:gd name="connsiteX20" fmla="*/ 494589 w 929161"/>
              <a:gd name="connsiteY20" fmla="*/ 238467 h 427653"/>
              <a:gd name="connsiteX21" fmla="*/ 431527 w 929161"/>
              <a:gd name="connsiteY21" fmla="*/ 312039 h 427653"/>
              <a:gd name="connsiteX22" fmla="*/ 273871 w 929161"/>
              <a:gd name="connsiteY22" fmla="*/ 375101 h 427653"/>
              <a:gd name="connsiteX23" fmla="*/ 168768 w 929161"/>
              <a:gd name="connsiteY23" fmla="*/ 322550 h 427653"/>
              <a:gd name="connsiteX24" fmla="*/ 105706 w 929161"/>
              <a:gd name="connsiteY24" fmla="*/ 322550 h 427653"/>
              <a:gd name="connsiteX25" fmla="*/ 63665 w 929161"/>
              <a:gd name="connsiteY25" fmla="*/ 217446 h 427653"/>
              <a:gd name="connsiteX26" fmla="*/ 603 w 929161"/>
              <a:gd name="connsiteY26" fmla="*/ 259487 h 427653"/>
              <a:gd name="connsiteX0" fmla="*/ 603 w 929161"/>
              <a:gd name="connsiteY0" fmla="*/ 259487 h 427653"/>
              <a:gd name="connsiteX1" fmla="*/ 105706 w 929161"/>
              <a:gd name="connsiteY1" fmla="*/ 396122 h 427653"/>
              <a:gd name="connsiteX2" fmla="*/ 294892 w 929161"/>
              <a:gd name="connsiteY2" fmla="*/ 427653 h 427653"/>
              <a:gd name="connsiteX3" fmla="*/ 463058 w 929161"/>
              <a:gd name="connsiteY3" fmla="*/ 396122 h 427653"/>
              <a:gd name="connsiteX4" fmla="*/ 767858 w 929161"/>
              <a:gd name="connsiteY4" fmla="*/ 406632 h 427653"/>
              <a:gd name="connsiteX5" fmla="*/ 915003 w 929161"/>
              <a:gd name="connsiteY5" fmla="*/ 427653 h 427653"/>
              <a:gd name="connsiteX6" fmla="*/ 915003 w 929161"/>
              <a:gd name="connsiteY6" fmla="*/ 385612 h 427653"/>
              <a:gd name="connsiteX7" fmla="*/ 841430 w 929161"/>
              <a:gd name="connsiteY7" fmla="*/ 354081 h 427653"/>
              <a:gd name="connsiteX8" fmla="*/ 736327 w 929161"/>
              <a:gd name="connsiteY8" fmla="*/ 354081 h 427653"/>
              <a:gd name="connsiteX9" fmla="*/ 610203 w 929161"/>
              <a:gd name="connsiteY9" fmla="*/ 354081 h 427653"/>
              <a:gd name="connsiteX10" fmla="*/ 547140 w 929161"/>
              <a:gd name="connsiteY10" fmla="*/ 322550 h 427653"/>
              <a:gd name="connsiteX11" fmla="*/ 673265 w 929161"/>
              <a:gd name="connsiteY11" fmla="*/ 248977 h 427653"/>
              <a:gd name="connsiteX12" fmla="*/ 817638 w 929161"/>
              <a:gd name="connsiteY12" fmla="*/ 99579 h 427653"/>
              <a:gd name="connsiteX13" fmla="*/ 778368 w 929161"/>
              <a:gd name="connsiteY13" fmla="*/ 80812 h 427653"/>
              <a:gd name="connsiteX14" fmla="*/ 641734 w 929161"/>
              <a:gd name="connsiteY14" fmla="*/ 206936 h 427653"/>
              <a:gd name="connsiteX15" fmla="*/ 547140 w 929161"/>
              <a:gd name="connsiteY15" fmla="*/ 280508 h 427653"/>
              <a:gd name="connsiteX16" fmla="*/ 578671 w 929161"/>
              <a:gd name="connsiteY16" fmla="*/ 196425 h 427653"/>
              <a:gd name="connsiteX17" fmla="*/ 568161 w 929161"/>
              <a:gd name="connsiteY17" fmla="*/ 7239 h 427653"/>
              <a:gd name="connsiteX18" fmla="*/ 505099 w 929161"/>
              <a:gd name="connsiteY18" fmla="*/ 49281 h 427653"/>
              <a:gd name="connsiteX19" fmla="*/ 526120 w 929161"/>
              <a:gd name="connsiteY19" fmla="*/ 143874 h 427653"/>
              <a:gd name="connsiteX20" fmla="*/ 494589 w 929161"/>
              <a:gd name="connsiteY20" fmla="*/ 238467 h 427653"/>
              <a:gd name="connsiteX21" fmla="*/ 431527 w 929161"/>
              <a:gd name="connsiteY21" fmla="*/ 312039 h 427653"/>
              <a:gd name="connsiteX22" fmla="*/ 273871 w 929161"/>
              <a:gd name="connsiteY22" fmla="*/ 375101 h 427653"/>
              <a:gd name="connsiteX23" fmla="*/ 168768 w 929161"/>
              <a:gd name="connsiteY23" fmla="*/ 322550 h 427653"/>
              <a:gd name="connsiteX24" fmla="*/ 105706 w 929161"/>
              <a:gd name="connsiteY24" fmla="*/ 322550 h 427653"/>
              <a:gd name="connsiteX25" fmla="*/ 63665 w 929161"/>
              <a:gd name="connsiteY25" fmla="*/ 217446 h 427653"/>
              <a:gd name="connsiteX26" fmla="*/ 603 w 929161"/>
              <a:gd name="connsiteY26" fmla="*/ 259487 h 427653"/>
              <a:gd name="connsiteX0" fmla="*/ 2721 w 931279"/>
              <a:gd name="connsiteY0" fmla="*/ 259487 h 427653"/>
              <a:gd name="connsiteX1" fmla="*/ 107824 w 931279"/>
              <a:gd name="connsiteY1" fmla="*/ 396122 h 427653"/>
              <a:gd name="connsiteX2" fmla="*/ 297010 w 931279"/>
              <a:gd name="connsiteY2" fmla="*/ 427653 h 427653"/>
              <a:gd name="connsiteX3" fmla="*/ 465176 w 931279"/>
              <a:gd name="connsiteY3" fmla="*/ 396122 h 427653"/>
              <a:gd name="connsiteX4" fmla="*/ 769976 w 931279"/>
              <a:gd name="connsiteY4" fmla="*/ 406632 h 427653"/>
              <a:gd name="connsiteX5" fmla="*/ 917121 w 931279"/>
              <a:gd name="connsiteY5" fmla="*/ 427653 h 427653"/>
              <a:gd name="connsiteX6" fmla="*/ 917121 w 931279"/>
              <a:gd name="connsiteY6" fmla="*/ 385612 h 427653"/>
              <a:gd name="connsiteX7" fmla="*/ 843548 w 931279"/>
              <a:gd name="connsiteY7" fmla="*/ 354081 h 427653"/>
              <a:gd name="connsiteX8" fmla="*/ 738445 w 931279"/>
              <a:gd name="connsiteY8" fmla="*/ 354081 h 427653"/>
              <a:gd name="connsiteX9" fmla="*/ 612321 w 931279"/>
              <a:gd name="connsiteY9" fmla="*/ 354081 h 427653"/>
              <a:gd name="connsiteX10" fmla="*/ 549258 w 931279"/>
              <a:gd name="connsiteY10" fmla="*/ 322550 h 427653"/>
              <a:gd name="connsiteX11" fmla="*/ 675383 w 931279"/>
              <a:gd name="connsiteY11" fmla="*/ 248977 h 427653"/>
              <a:gd name="connsiteX12" fmla="*/ 819756 w 931279"/>
              <a:gd name="connsiteY12" fmla="*/ 99579 h 427653"/>
              <a:gd name="connsiteX13" fmla="*/ 780486 w 931279"/>
              <a:gd name="connsiteY13" fmla="*/ 80812 h 427653"/>
              <a:gd name="connsiteX14" fmla="*/ 643852 w 931279"/>
              <a:gd name="connsiteY14" fmla="*/ 206936 h 427653"/>
              <a:gd name="connsiteX15" fmla="*/ 549258 w 931279"/>
              <a:gd name="connsiteY15" fmla="*/ 280508 h 427653"/>
              <a:gd name="connsiteX16" fmla="*/ 580789 w 931279"/>
              <a:gd name="connsiteY16" fmla="*/ 196425 h 427653"/>
              <a:gd name="connsiteX17" fmla="*/ 570279 w 931279"/>
              <a:gd name="connsiteY17" fmla="*/ 7239 h 427653"/>
              <a:gd name="connsiteX18" fmla="*/ 507217 w 931279"/>
              <a:gd name="connsiteY18" fmla="*/ 49281 h 427653"/>
              <a:gd name="connsiteX19" fmla="*/ 528238 w 931279"/>
              <a:gd name="connsiteY19" fmla="*/ 143874 h 427653"/>
              <a:gd name="connsiteX20" fmla="*/ 496707 w 931279"/>
              <a:gd name="connsiteY20" fmla="*/ 238467 h 427653"/>
              <a:gd name="connsiteX21" fmla="*/ 433645 w 931279"/>
              <a:gd name="connsiteY21" fmla="*/ 312039 h 427653"/>
              <a:gd name="connsiteX22" fmla="*/ 275989 w 931279"/>
              <a:gd name="connsiteY22" fmla="*/ 375101 h 427653"/>
              <a:gd name="connsiteX23" fmla="*/ 170886 w 931279"/>
              <a:gd name="connsiteY23" fmla="*/ 322550 h 427653"/>
              <a:gd name="connsiteX24" fmla="*/ 107824 w 931279"/>
              <a:gd name="connsiteY24" fmla="*/ 322550 h 427653"/>
              <a:gd name="connsiteX25" fmla="*/ 35638 w 931279"/>
              <a:gd name="connsiteY25" fmla="*/ 227494 h 427653"/>
              <a:gd name="connsiteX26" fmla="*/ 2721 w 931279"/>
              <a:gd name="connsiteY26" fmla="*/ 259487 h 427653"/>
              <a:gd name="connsiteX0" fmla="*/ 2721 w 931279"/>
              <a:gd name="connsiteY0" fmla="*/ 259487 h 427653"/>
              <a:gd name="connsiteX1" fmla="*/ 107824 w 931279"/>
              <a:gd name="connsiteY1" fmla="*/ 396122 h 427653"/>
              <a:gd name="connsiteX2" fmla="*/ 297010 w 931279"/>
              <a:gd name="connsiteY2" fmla="*/ 427653 h 427653"/>
              <a:gd name="connsiteX3" fmla="*/ 465176 w 931279"/>
              <a:gd name="connsiteY3" fmla="*/ 396122 h 427653"/>
              <a:gd name="connsiteX4" fmla="*/ 769976 w 931279"/>
              <a:gd name="connsiteY4" fmla="*/ 406632 h 427653"/>
              <a:gd name="connsiteX5" fmla="*/ 917121 w 931279"/>
              <a:gd name="connsiteY5" fmla="*/ 427653 h 427653"/>
              <a:gd name="connsiteX6" fmla="*/ 917121 w 931279"/>
              <a:gd name="connsiteY6" fmla="*/ 385612 h 427653"/>
              <a:gd name="connsiteX7" fmla="*/ 843548 w 931279"/>
              <a:gd name="connsiteY7" fmla="*/ 354081 h 427653"/>
              <a:gd name="connsiteX8" fmla="*/ 738445 w 931279"/>
              <a:gd name="connsiteY8" fmla="*/ 354081 h 427653"/>
              <a:gd name="connsiteX9" fmla="*/ 612321 w 931279"/>
              <a:gd name="connsiteY9" fmla="*/ 354081 h 427653"/>
              <a:gd name="connsiteX10" fmla="*/ 549258 w 931279"/>
              <a:gd name="connsiteY10" fmla="*/ 322550 h 427653"/>
              <a:gd name="connsiteX11" fmla="*/ 675383 w 931279"/>
              <a:gd name="connsiteY11" fmla="*/ 248977 h 427653"/>
              <a:gd name="connsiteX12" fmla="*/ 819756 w 931279"/>
              <a:gd name="connsiteY12" fmla="*/ 99579 h 427653"/>
              <a:gd name="connsiteX13" fmla="*/ 780486 w 931279"/>
              <a:gd name="connsiteY13" fmla="*/ 80812 h 427653"/>
              <a:gd name="connsiteX14" fmla="*/ 643852 w 931279"/>
              <a:gd name="connsiteY14" fmla="*/ 206936 h 427653"/>
              <a:gd name="connsiteX15" fmla="*/ 549258 w 931279"/>
              <a:gd name="connsiteY15" fmla="*/ 280508 h 427653"/>
              <a:gd name="connsiteX16" fmla="*/ 580789 w 931279"/>
              <a:gd name="connsiteY16" fmla="*/ 196425 h 427653"/>
              <a:gd name="connsiteX17" fmla="*/ 570279 w 931279"/>
              <a:gd name="connsiteY17" fmla="*/ 7239 h 427653"/>
              <a:gd name="connsiteX18" fmla="*/ 507217 w 931279"/>
              <a:gd name="connsiteY18" fmla="*/ 49281 h 427653"/>
              <a:gd name="connsiteX19" fmla="*/ 528238 w 931279"/>
              <a:gd name="connsiteY19" fmla="*/ 143874 h 427653"/>
              <a:gd name="connsiteX20" fmla="*/ 496707 w 931279"/>
              <a:gd name="connsiteY20" fmla="*/ 238467 h 427653"/>
              <a:gd name="connsiteX21" fmla="*/ 433645 w 931279"/>
              <a:gd name="connsiteY21" fmla="*/ 312039 h 427653"/>
              <a:gd name="connsiteX22" fmla="*/ 275989 w 931279"/>
              <a:gd name="connsiteY22" fmla="*/ 375101 h 427653"/>
              <a:gd name="connsiteX23" fmla="*/ 170886 w 931279"/>
              <a:gd name="connsiteY23" fmla="*/ 352695 h 427653"/>
              <a:gd name="connsiteX24" fmla="*/ 107824 w 931279"/>
              <a:gd name="connsiteY24" fmla="*/ 322550 h 427653"/>
              <a:gd name="connsiteX25" fmla="*/ 35638 w 931279"/>
              <a:gd name="connsiteY25" fmla="*/ 227494 h 427653"/>
              <a:gd name="connsiteX26" fmla="*/ 2721 w 931279"/>
              <a:gd name="connsiteY26" fmla="*/ 259487 h 427653"/>
              <a:gd name="connsiteX0" fmla="*/ 2721 w 931279"/>
              <a:gd name="connsiteY0" fmla="*/ 259487 h 427653"/>
              <a:gd name="connsiteX1" fmla="*/ 107824 w 931279"/>
              <a:gd name="connsiteY1" fmla="*/ 396122 h 427653"/>
              <a:gd name="connsiteX2" fmla="*/ 297010 w 931279"/>
              <a:gd name="connsiteY2" fmla="*/ 427653 h 427653"/>
              <a:gd name="connsiteX3" fmla="*/ 465176 w 931279"/>
              <a:gd name="connsiteY3" fmla="*/ 396122 h 427653"/>
              <a:gd name="connsiteX4" fmla="*/ 769976 w 931279"/>
              <a:gd name="connsiteY4" fmla="*/ 406632 h 427653"/>
              <a:gd name="connsiteX5" fmla="*/ 917121 w 931279"/>
              <a:gd name="connsiteY5" fmla="*/ 427653 h 427653"/>
              <a:gd name="connsiteX6" fmla="*/ 917121 w 931279"/>
              <a:gd name="connsiteY6" fmla="*/ 385612 h 427653"/>
              <a:gd name="connsiteX7" fmla="*/ 843548 w 931279"/>
              <a:gd name="connsiteY7" fmla="*/ 354081 h 427653"/>
              <a:gd name="connsiteX8" fmla="*/ 738445 w 931279"/>
              <a:gd name="connsiteY8" fmla="*/ 354081 h 427653"/>
              <a:gd name="connsiteX9" fmla="*/ 612321 w 931279"/>
              <a:gd name="connsiteY9" fmla="*/ 354081 h 427653"/>
              <a:gd name="connsiteX10" fmla="*/ 549258 w 931279"/>
              <a:gd name="connsiteY10" fmla="*/ 322550 h 427653"/>
              <a:gd name="connsiteX11" fmla="*/ 675383 w 931279"/>
              <a:gd name="connsiteY11" fmla="*/ 248977 h 427653"/>
              <a:gd name="connsiteX12" fmla="*/ 819756 w 931279"/>
              <a:gd name="connsiteY12" fmla="*/ 99579 h 427653"/>
              <a:gd name="connsiteX13" fmla="*/ 780486 w 931279"/>
              <a:gd name="connsiteY13" fmla="*/ 80812 h 427653"/>
              <a:gd name="connsiteX14" fmla="*/ 643852 w 931279"/>
              <a:gd name="connsiteY14" fmla="*/ 206936 h 427653"/>
              <a:gd name="connsiteX15" fmla="*/ 549258 w 931279"/>
              <a:gd name="connsiteY15" fmla="*/ 280508 h 427653"/>
              <a:gd name="connsiteX16" fmla="*/ 580789 w 931279"/>
              <a:gd name="connsiteY16" fmla="*/ 196425 h 427653"/>
              <a:gd name="connsiteX17" fmla="*/ 570279 w 931279"/>
              <a:gd name="connsiteY17" fmla="*/ 7239 h 427653"/>
              <a:gd name="connsiteX18" fmla="*/ 507217 w 931279"/>
              <a:gd name="connsiteY18" fmla="*/ 49281 h 427653"/>
              <a:gd name="connsiteX19" fmla="*/ 528238 w 931279"/>
              <a:gd name="connsiteY19" fmla="*/ 143874 h 427653"/>
              <a:gd name="connsiteX20" fmla="*/ 496707 w 931279"/>
              <a:gd name="connsiteY20" fmla="*/ 238467 h 427653"/>
              <a:gd name="connsiteX21" fmla="*/ 468814 w 931279"/>
              <a:gd name="connsiteY21" fmla="*/ 322087 h 427653"/>
              <a:gd name="connsiteX22" fmla="*/ 275989 w 931279"/>
              <a:gd name="connsiteY22" fmla="*/ 375101 h 427653"/>
              <a:gd name="connsiteX23" fmla="*/ 170886 w 931279"/>
              <a:gd name="connsiteY23" fmla="*/ 352695 h 427653"/>
              <a:gd name="connsiteX24" fmla="*/ 107824 w 931279"/>
              <a:gd name="connsiteY24" fmla="*/ 322550 h 427653"/>
              <a:gd name="connsiteX25" fmla="*/ 35638 w 931279"/>
              <a:gd name="connsiteY25" fmla="*/ 227494 h 427653"/>
              <a:gd name="connsiteX26" fmla="*/ 2721 w 931279"/>
              <a:gd name="connsiteY26" fmla="*/ 259487 h 427653"/>
              <a:gd name="connsiteX0" fmla="*/ 2721 w 931279"/>
              <a:gd name="connsiteY0" fmla="*/ 259487 h 428171"/>
              <a:gd name="connsiteX1" fmla="*/ 107824 w 931279"/>
              <a:gd name="connsiteY1" fmla="*/ 396122 h 428171"/>
              <a:gd name="connsiteX2" fmla="*/ 297010 w 931279"/>
              <a:gd name="connsiteY2" fmla="*/ 427653 h 428171"/>
              <a:gd name="connsiteX3" fmla="*/ 455128 w 931279"/>
              <a:gd name="connsiteY3" fmla="*/ 381050 h 428171"/>
              <a:gd name="connsiteX4" fmla="*/ 769976 w 931279"/>
              <a:gd name="connsiteY4" fmla="*/ 406632 h 428171"/>
              <a:gd name="connsiteX5" fmla="*/ 917121 w 931279"/>
              <a:gd name="connsiteY5" fmla="*/ 427653 h 428171"/>
              <a:gd name="connsiteX6" fmla="*/ 917121 w 931279"/>
              <a:gd name="connsiteY6" fmla="*/ 385612 h 428171"/>
              <a:gd name="connsiteX7" fmla="*/ 843548 w 931279"/>
              <a:gd name="connsiteY7" fmla="*/ 354081 h 428171"/>
              <a:gd name="connsiteX8" fmla="*/ 738445 w 931279"/>
              <a:gd name="connsiteY8" fmla="*/ 354081 h 428171"/>
              <a:gd name="connsiteX9" fmla="*/ 612321 w 931279"/>
              <a:gd name="connsiteY9" fmla="*/ 354081 h 428171"/>
              <a:gd name="connsiteX10" fmla="*/ 549258 w 931279"/>
              <a:gd name="connsiteY10" fmla="*/ 322550 h 428171"/>
              <a:gd name="connsiteX11" fmla="*/ 675383 w 931279"/>
              <a:gd name="connsiteY11" fmla="*/ 248977 h 428171"/>
              <a:gd name="connsiteX12" fmla="*/ 819756 w 931279"/>
              <a:gd name="connsiteY12" fmla="*/ 99579 h 428171"/>
              <a:gd name="connsiteX13" fmla="*/ 780486 w 931279"/>
              <a:gd name="connsiteY13" fmla="*/ 80812 h 428171"/>
              <a:gd name="connsiteX14" fmla="*/ 643852 w 931279"/>
              <a:gd name="connsiteY14" fmla="*/ 206936 h 428171"/>
              <a:gd name="connsiteX15" fmla="*/ 549258 w 931279"/>
              <a:gd name="connsiteY15" fmla="*/ 280508 h 428171"/>
              <a:gd name="connsiteX16" fmla="*/ 580789 w 931279"/>
              <a:gd name="connsiteY16" fmla="*/ 196425 h 428171"/>
              <a:gd name="connsiteX17" fmla="*/ 570279 w 931279"/>
              <a:gd name="connsiteY17" fmla="*/ 7239 h 428171"/>
              <a:gd name="connsiteX18" fmla="*/ 507217 w 931279"/>
              <a:gd name="connsiteY18" fmla="*/ 49281 h 428171"/>
              <a:gd name="connsiteX19" fmla="*/ 528238 w 931279"/>
              <a:gd name="connsiteY19" fmla="*/ 143874 h 428171"/>
              <a:gd name="connsiteX20" fmla="*/ 496707 w 931279"/>
              <a:gd name="connsiteY20" fmla="*/ 238467 h 428171"/>
              <a:gd name="connsiteX21" fmla="*/ 468814 w 931279"/>
              <a:gd name="connsiteY21" fmla="*/ 322087 h 428171"/>
              <a:gd name="connsiteX22" fmla="*/ 275989 w 931279"/>
              <a:gd name="connsiteY22" fmla="*/ 375101 h 428171"/>
              <a:gd name="connsiteX23" fmla="*/ 170886 w 931279"/>
              <a:gd name="connsiteY23" fmla="*/ 352695 h 428171"/>
              <a:gd name="connsiteX24" fmla="*/ 107824 w 931279"/>
              <a:gd name="connsiteY24" fmla="*/ 322550 h 428171"/>
              <a:gd name="connsiteX25" fmla="*/ 35638 w 931279"/>
              <a:gd name="connsiteY25" fmla="*/ 227494 h 428171"/>
              <a:gd name="connsiteX26" fmla="*/ 2721 w 931279"/>
              <a:gd name="connsiteY26" fmla="*/ 259487 h 428171"/>
              <a:gd name="connsiteX0" fmla="*/ 2721 w 917213"/>
              <a:gd name="connsiteY0" fmla="*/ 259487 h 428171"/>
              <a:gd name="connsiteX1" fmla="*/ 107824 w 917213"/>
              <a:gd name="connsiteY1" fmla="*/ 396122 h 428171"/>
              <a:gd name="connsiteX2" fmla="*/ 297010 w 917213"/>
              <a:gd name="connsiteY2" fmla="*/ 427653 h 428171"/>
              <a:gd name="connsiteX3" fmla="*/ 455128 w 917213"/>
              <a:gd name="connsiteY3" fmla="*/ 381050 h 428171"/>
              <a:gd name="connsiteX4" fmla="*/ 769976 w 917213"/>
              <a:gd name="connsiteY4" fmla="*/ 406632 h 428171"/>
              <a:gd name="connsiteX5" fmla="*/ 856831 w 917213"/>
              <a:gd name="connsiteY5" fmla="*/ 402532 h 428171"/>
              <a:gd name="connsiteX6" fmla="*/ 917121 w 917213"/>
              <a:gd name="connsiteY6" fmla="*/ 385612 h 428171"/>
              <a:gd name="connsiteX7" fmla="*/ 843548 w 917213"/>
              <a:gd name="connsiteY7" fmla="*/ 354081 h 428171"/>
              <a:gd name="connsiteX8" fmla="*/ 738445 w 917213"/>
              <a:gd name="connsiteY8" fmla="*/ 354081 h 428171"/>
              <a:gd name="connsiteX9" fmla="*/ 612321 w 917213"/>
              <a:gd name="connsiteY9" fmla="*/ 354081 h 428171"/>
              <a:gd name="connsiteX10" fmla="*/ 549258 w 917213"/>
              <a:gd name="connsiteY10" fmla="*/ 322550 h 428171"/>
              <a:gd name="connsiteX11" fmla="*/ 675383 w 917213"/>
              <a:gd name="connsiteY11" fmla="*/ 248977 h 428171"/>
              <a:gd name="connsiteX12" fmla="*/ 819756 w 917213"/>
              <a:gd name="connsiteY12" fmla="*/ 99579 h 428171"/>
              <a:gd name="connsiteX13" fmla="*/ 780486 w 917213"/>
              <a:gd name="connsiteY13" fmla="*/ 80812 h 428171"/>
              <a:gd name="connsiteX14" fmla="*/ 643852 w 917213"/>
              <a:gd name="connsiteY14" fmla="*/ 206936 h 428171"/>
              <a:gd name="connsiteX15" fmla="*/ 549258 w 917213"/>
              <a:gd name="connsiteY15" fmla="*/ 280508 h 428171"/>
              <a:gd name="connsiteX16" fmla="*/ 580789 w 917213"/>
              <a:gd name="connsiteY16" fmla="*/ 196425 h 428171"/>
              <a:gd name="connsiteX17" fmla="*/ 570279 w 917213"/>
              <a:gd name="connsiteY17" fmla="*/ 7239 h 428171"/>
              <a:gd name="connsiteX18" fmla="*/ 507217 w 917213"/>
              <a:gd name="connsiteY18" fmla="*/ 49281 h 428171"/>
              <a:gd name="connsiteX19" fmla="*/ 528238 w 917213"/>
              <a:gd name="connsiteY19" fmla="*/ 143874 h 428171"/>
              <a:gd name="connsiteX20" fmla="*/ 496707 w 917213"/>
              <a:gd name="connsiteY20" fmla="*/ 238467 h 428171"/>
              <a:gd name="connsiteX21" fmla="*/ 468814 w 917213"/>
              <a:gd name="connsiteY21" fmla="*/ 322087 h 428171"/>
              <a:gd name="connsiteX22" fmla="*/ 275989 w 917213"/>
              <a:gd name="connsiteY22" fmla="*/ 375101 h 428171"/>
              <a:gd name="connsiteX23" fmla="*/ 170886 w 917213"/>
              <a:gd name="connsiteY23" fmla="*/ 352695 h 428171"/>
              <a:gd name="connsiteX24" fmla="*/ 107824 w 917213"/>
              <a:gd name="connsiteY24" fmla="*/ 322550 h 428171"/>
              <a:gd name="connsiteX25" fmla="*/ 35638 w 917213"/>
              <a:gd name="connsiteY25" fmla="*/ 227494 h 428171"/>
              <a:gd name="connsiteX26" fmla="*/ 2721 w 917213"/>
              <a:gd name="connsiteY26" fmla="*/ 259487 h 428171"/>
              <a:gd name="connsiteX0" fmla="*/ 2721 w 917221"/>
              <a:gd name="connsiteY0" fmla="*/ 259487 h 428171"/>
              <a:gd name="connsiteX1" fmla="*/ 107824 w 917221"/>
              <a:gd name="connsiteY1" fmla="*/ 396122 h 428171"/>
              <a:gd name="connsiteX2" fmla="*/ 297010 w 917221"/>
              <a:gd name="connsiteY2" fmla="*/ 427653 h 428171"/>
              <a:gd name="connsiteX3" fmla="*/ 455128 w 917221"/>
              <a:gd name="connsiteY3" fmla="*/ 381050 h 428171"/>
              <a:gd name="connsiteX4" fmla="*/ 749880 w 917221"/>
              <a:gd name="connsiteY4" fmla="*/ 391559 h 428171"/>
              <a:gd name="connsiteX5" fmla="*/ 856831 w 917221"/>
              <a:gd name="connsiteY5" fmla="*/ 402532 h 428171"/>
              <a:gd name="connsiteX6" fmla="*/ 917121 w 917221"/>
              <a:gd name="connsiteY6" fmla="*/ 385612 h 428171"/>
              <a:gd name="connsiteX7" fmla="*/ 843548 w 917221"/>
              <a:gd name="connsiteY7" fmla="*/ 354081 h 428171"/>
              <a:gd name="connsiteX8" fmla="*/ 738445 w 917221"/>
              <a:gd name="connsiteY8" fmla="*/ 354081 h 428171"/>
              <a:gd name="connsiteX9" fmla="*/ 612321 w 917221"/>
              <a:gd name="connsiteY9" fmla="*/ 354081 h 428171"/>
              <a:gd name="connsiteX10" fmla="*/ 549258 w 917221"/>
              <a:gd name="connsiteY10" fmla="*/ 322550 h 428171"/>
              <a:gd name="connsiteX11" fmla="*/ 675383 w 917221"/>
              <a:gd name="connsiteY11" fmla="*/ 248977 h 428171"/>
              <a:gd name="connsiteX12" fmla="*/ 819756 w 917221"/>
              <a:gd name="connsiteY12" fmla="*/ 99579 h 428171"/>
              <a:gd name="connsiteX13" fmla="*/ 780486 w 917221"/>
              <a:gd name="connsiteY13" fmla="*/ 80812 h 428171"/>
              <a:gd name="connsiteX14" fmla="*/ 643852 w 917221"/>
              <a:gd name="connsiteY14" fmla="*/ 206936 h 428171"/>
              <a:gd name="connsiteX15" fmla="*/ 549258 w 917221"/>
              <a:gd name="connsiteY15" fmla="*/ 280508 h 428171"/>
              <a:gd name="connsiteX16" fmla="*/ 580789 w 917221"/>
              <a:gd name="connsiteY16" fmla="*/ 196425 h 428171"/>
              <a:gd name="connsiteX17" fmla="*/ 570279 w 917221"/>
              <a:gd name="connsiteY17" fmla="*/ 7239 h 428171"/>
              <a:gd name="connsiteX18" fmla="*/ 507217 w 917221"/>
              <a:gd name="connsiteY18" fmla="*/ 49281 h 428171"/>
              <a:gd name="connsiteX19" fmla="*/ 528238 w 917221"/>
              <a:gd name="connsiteY19" fmla="*/ 143874 h 428171"/>
              <a:gd name="connsiteX20" fmla="*/ 496707 w 917221"/>
              <a:gd name="connsiteY20" fmla="*/ 238467 h 428171"/>
              <a:gd name="connsiteX21" fmla="*/ 468814 w 917221"/>
              <a:gd name="connsiteY21" fmla="*/ 322087 h 428171"/>
              <a:gd name="connsiteX22" fmla="*/ 275989 w 917221"/>
              <a:gd name="connsiteY22" fmla="*/ 375101 h 428171"/>
              <a:gd name="connsiteX23" fmla="*/ 170886 w 917221"/>
              <a:gd name="connsiteY23" fmla="*/ 352695 h 428171"/>
              <a:gd name="connsiteX24" fmla="*/ 107824 w 917221"/>
              <a:gd name="connsiteY24" fmla="*/ 322550 h 428171"/>
              <a:gd name="connsiteX25" fmla="*/ 35638 w 917221"/>
              <a:gd name="connsiteY25" fmla="*/ 227494 h 428171"/>
              <a:gd name="connsiteX26" fmla="*/ 2721 w 917221"/>
              <a:gd name="connsiteY26" fmla="*/ 259487 h 428171"/>
              <a:gd name="connsiteX0" fmla="*/ 2721 w 917221"/>
              <a:gd name="connsiteY0" fmla="*/ 259487 h 428171"/>
              <a:gd name="connsiteX1" fmla="*/ 107824 w 917221"/>
              <a:gd name="connsiteY1" fmla="*/ 396122 h 428171"/>
              <a:gd name="connsiteX2" fmla="*/ 297010 w 917221"/>
              <a:gd name="connsiteY2" fmla="*/ 427653 h 428171"/>
              <a:gd name="connsiteX3" fmla="*/ 455128 w 917221"/>
              <a:gd name="connsiteY3" fmla="*/ 381050 h 428171"/>
              <a:gd name="connsiteX4" fmla="*/ 749880 w 917221"/>
              <a:gd name="connsiteY4" fmla="*/ 391559 h 428171"/>
              <a:gd name="connsiteX5" fmla="*/ 856831 w 917221"/>
              <a:gd name="connsiteY5" fmla="*/ 402532 h 428171"/>
              <a:gd name="connsiteX6" fmla="*/ 917121 w 917221"/>
              <a:gd name="connsiteY6" fmla="*/ 385612 h 428171"/>
              <a:gd name="connsiteX7" fmla="*/ 843548 w 917221"/>
              <a:gd name="connsiteY7" fmla="*/ 354081 h 428171"/>
              <a:gd name="connsiteX8" fmla="*/ 738445 w 917221"/>
              <a:gd name="connsiteY8" fmla="*/ 354081 h 428171"/>
              <a:gd name="connsiteX9" fmla="*/ 612321 w 917221"/>
              <a:gd name="connsiteY9" fmla="*/ 354081 h 428171"/>
              <a:gd name="connsiteX10" fmla="*/ 549258 w 917221"/>
              <a:gd name="connsiteY10" fmla="*/ 322550 h 428171"/>
              <a:gd name="connsiteX11" fmla="*/ 725625 w 917221"/>
              <a:gd name="connsiteY11" fmla="*/ 193711 h 428171"/>
              <a:gd name="connsiteX12" fmla="*/ 819756 w 917221"/>
              <a:gd name="connsiteY12" fmla="*/ 99579 h 428171"/>
              <a:gd name="connsiteX13" fmla="*/ 780486 w 917221"/>
              <a:gd name="connsiteY13" fmla="*/ 80812 h 428171"/>
              <a:gd name="connsiteX14" fmla="*/ 643852 w 917221"/>
              <a:gd name="connsiteY14" fmla="*/ 206936 h 428171"/>
              <a:gd name="connsiteX15" fmla="*/ 549258 w 917221"/>
              <a:gd name="connsiteY15" fmla="*/ 280508 h 428171"/>
              <a:gd name="connsiteX16" fmla="*/ 580789 w 917221"/>
              <a:gd name="connsiteY16" fmla="*/ 196425 h 428171"/>
              <a:gd name="connsiteX17" fmla="*/ 570279 w 917221"/>
              <a:gd name="connsiteY17" fmla="*/ 7239 h 428171"/>
              <a:gd name="connsiteX18" fmla="*/ 507217 w 917221"/>
              <a:gd name="connsiteY18" fmla="*/ 49281 h 428171"/>
              <a:gd name="connsiteX19" fmla="*/ 528238 w 917221"/>
              <a:gd name="connsiteY19" fmla="*/ 143874 h 428171"/>
              <a:gd name="connsiteX20" fmla="*/ 496707 w 917221"/>
              <a:gd name="connsiteY20" fmla="*/ 238467 h 428171"/>
              <a:gd name="connsiteX21" fmla="*/ 468814 w 917221"/>
              <a:gd name="connsiteY21" fmla="*/ 322087 h 428171"/>
              <a:gd name="connsiteX22" fmla="*/ 275989 w 917221"/>
              <a:gd name="connsiteY22" fmla="*/ 375101 h 428171"/>
              <a:gd name="connsiteX23" fmla="*/ 170886 w 917221"/>
              <a:gd name="connsiteY23" fmla="*/ 352695 h 428171"/>
              <a:gd name="connsiteX24" fmla="*/ 107824 w 917221"/>
              <a:gd name="connsiteY24" fmla="*/ 322550 h 428171"/>
              <a:gd name="connsiteX25" fmla="*/ 35638 w 917221"/>
              <a:gd name="connsiteY25" fmla="*/ 227494 h 428171"/>
              <a:gd name="connsiteX26" fmla="*/ 2721 w 917221"/>
              <a:gd name="connsiteY26" fmla="*/ 259487 h 428171"/>
              <a:gd name="connsiteX0" fmla="*/ 2721 w 917221"/>
              <a:gd name="connsiteY0" fmla="*/ 259487 h 428171"/>
              <a:gd name="connsiteX1" fmla="*/ 107824 w 917221"/>
              <a:gd name="connsiteY1" fmla="*/ 396122 h 428171"/>
              <a:gd name="connsiteX2" fmla="*/ 297010 w 917221"/>
              <a:gd name="connsiteY2" fmla="*/ 427653 h 428171"/>
              <a:gd name="connsiteX3" fmla="*/ 455128 w 917221"/>
              <a:gd name="connsiteY3" fmla="*/ 381050 h 428171"/>
              <a:gd name="connsiteX4" fmla="*/ 749880 w 917221"/>
              <a:gd name="connsiteY4" fmla="*/ 391559 h 428171"/>
              <a:gd name="connsiteX5" fmla="*/ 856831 w 917221"/>
              <a:gd name="connsiteY5" fmla="*/ 402532 h 428171"/>
              <a:gd name="connsiteX6" fmla="*/ 917121 w 917221"/>
              <a:gd name="connsiteY6" fmla="*/ 385612 h 428171"/>
              <a:gd name="connsiteX7" fmla="*/ 843548 w 917221"/>
              <a:gd name="connsiteY7" fmla="*/ 354081 h 428171"/>
              <a:gd name="connsiteX8" fmla="*/ 738445 w 917221"/>
              <a:gd name="connsiteY8" fmla="*/ 354081 h 428171"/>
              <a:gd name="connsiteX9" fmla="*/ 612321 w 917221"/>
              <a:gd name="connsiteY9" fmla="*/ 354081 h 428171"/>
              <a:gd name="connsiteX10" fmla="*/ 549258 w 917221"/>
              <a:gd name="connsiteY10" fmla="*/ 322550 h 428171"/>
              <a:gd name="connsiteX11" fmla="*/ 725625 w 917221"/>
              <a:gd name="connsiteY11" fmla="*/ 193711 h 428171"/>
              <a:gd name="connsiteX12" fmla="*/ 819756 w 917221"/>
              <a:gd name="connsiteY12" fmla="*/ 99579 h 428171"/>
              <a:gd name="connsiteX13" fmla="*/ 780486 w 917221"/>
              <a:gd name="connsiteY13" fmla="*/ 80812 h 428171"/>
              <a:gd name="connsiteX14" fmla="*/ 643852 w 917221"/>
              <a:gd name="connsiteY14" fmla="*/ 206936 h 428171"/>
              <a:gd name="connsiteX15" fmla="*/ 549258 w 917221"/>
              <a:gd name="connsiteY15" fmla="*/ 280508 h 428171"/>
              <a:gd name="connsiteX16" fmla="*/ 580789 w 917221"/>
              <a:gd name="connsiteY16" fmla="*/ 196425 h 428171"/>
              <a:gd name="connsiteX17" fmla="*/ 570279 w 917221"/>
              <a:gd name="connsiteY17" fmla="*/ 7239 h 428171"/>
              <a:gd name="connsiteX18" fmla="*/ 537362 w 917221"/>
              <a:gd name="connsiteY18" fmla="*/ 49281 h 428171"/>
              <a:gd name="connsiteX19" fmla="*/ 528238 w 917221"/>
              <a:gd name="connsiteY19" fmla="*/ 143874 h 428171"/>
              <a:gd name="connsiteX20" fmla="*/ 496707 w 917221"/>
              <a:gd name="connsiteY20" fmla="*/ 238467 h 428171"/>
              <a:gd name="connsiteX21" fmla="*/ 468814 w 917221"/>
              <a:gd name="connsiteY21" fmla="*/ 322087 h 428171"/>
              <a:gd name="connsiteX22" fmla="*/ 275989 w 917221"/>
              <a:gd name="connsiteY22" fmla="*/ 375101 h 428171"/>
              <a:gd name="connsiteX23" fmla="*/ 170886 w 917221"/>
              <a:gd name="connsiteY23" fmla="*/ 352695 h 428171"/>
              <a:gd name="connsiteX24" fmla="*/ 107824 w 917221"/>
              <a:gd name="connsiteY24" fmla="*/ 322550 h 428171"/>
              <a:gd name="connsiteX25" fmla="*/ 35638 w 917221"/>
              <a:gd name="connsiteY25" fmla="*/ 227494 h 428171"/>
              <a:gd name="connsiteX26" fmla="*/ 2721 w 917221"/>
              <a:gd name="connsiteY26" fmla="*/ 259487 h 428171"/>
              <a:gd name="connsiteX0" fmla="*/ 2721 w 917221"/>
              <a:gd name="connsiteY0" fmla="*/ 256036 h 424720"/>
              <a:gd name="connsiteX1" fmla="*/ 107824 w 917221"/>
              <a:gd name="connsiteY1" fmla="*/ 392671 h 424720"/>
              <a:gd name="connsiteX2" fmla="*/ 297010 w 917221"/>
              <a:gd name="connsiteY2" fmla="*/ 424202 h 424720"/>
              <a:gd name="connsiteX3" fmla="*/ 455128 w 917221"/>
              <a:gd name="connsiteY3" fmla="*/ 377599 h 424720"/>
              <a:gd name="connsiteX4" fmla="*/ 749880 w 917221"/>
              <a:gd name="connsiteY4" fmla="*/ 388108 h 424720"/>
              <a:gd name="connsiteX5" fmla="*/ 856831 w 917221"/>
              <a:gd name="connsiteY5" fmla="*/ 399081 h 424720"/>
              <a:gd name="connsiteX6" fmla="*/ 917121 w 917221"/>
              <a:gd name="connsiteY6" fmla="*/ 382161 h 424720"/>
              <a:gd name="connsiteX7" fmla="*/ 843548 w 917221"/>
              <a:gd name="connsiteY7" fmla="*/ 350630 h 424720"/>
              <a:gd name="connsiteX8" fmla="*/ 738445 w 917221"/>
              <a:gd name="connsiteY8" fmla="*/ 350630 h 424720"/>
              <a:gd name="connsiteX9" fmla="*/ 612321 w 917221"/>
              <a:gd name="connsiteY9" fmla="*/ 350630 h 424720"/>
              <a:gd name="connsiteX10" fmla="*/ 549258 w 917221"/>
              <a:gd name="connsiteY10" fmla="*/ 319099 h 424720"/>
              <a:gd name="connsiteX11" fmla="*/ 725625 w 917221"/>
              <a:gd name="connsiteY11" fmla="*/ 190260 h 424720"/>
              <a:gd name="connsiteX12" fmla="*/ 819756 w 917221"/>
              <a:gd name="connsiteY12" fmla="*/ 96128 h 424720"/>
              <a:gd name="connsiteX13" fmla="*/ 780486 w 917221"/>
              <a:gd name="connsiteY13" fmla="*/ 77361 h 424720"/>
              <a:gd name="connsiteX14" fmla="*/ 643852 w 917221"/>
              <a:gd name="connsiteY14" fmla="*/ 203485 h 424720"/>
              <a:gd name="connsiteX15" fmla="*/ 549258 w 917221"/>
              <a:gd name="connsiteY15" fmla="*/ 277057 h 424720"/>
              <a:gd name="connsiteX16" fmla="*/ 575765 w 917221"/>
              <a:gd name="connsiteY16" fmla="*/ 137708 h 424720"/>
              <a:gd name="connsiteX17" fmla="*/ 570279 w 917221"/>
              <a:gd name="connsiteY17" fmla="*/ 3788 h 424720"/>
              <a:gd name="connsiteX18" fmla="*/ 537362 w 917221"/>
              <a:gd name="connsiteY18" fmla="*/ 45830 h 424720"/>
              <a:gd name="connsiteX19" fmla="*/ 528238 w 917221"/>
              <a:gd name="connsiteY19" fmla="*/ 140423 h 424720"/>
              <a:gd name="connsiteX20" fmla="*/ 496707 w 917221"/>
              <a:gd name="connsiteY20" fmla="*/ 235016 h 424720"/>
              <a:gd name="connsiteX21" fmla="*/ 468814 w 917221"/>
              <a:gd name="connsiteY21" fmla="*/ 318636 h 424720"/>
              <a:gd name="connsiteX22" fmla="*/ 275989 w 917221"/>
              <a:gd name="connsiteY22" fmla="*/ 371650 h 424720"/>
              <a:gd name="connsiteX23" fmla="*/ 170886 w 917221"/>
              <a:gd name="connsiteY23" fmla="*/ 349244 h 424720"/>
              <a:gd name="connsiteX24" fmla="*/ 107824 w 917221"/>
              <a:gd name="connsiteY24" fmla="*/ 319099 h 424720"/>
              <a:gd name="connsiteX25" fmla="*/ 35638 w 917221"/>
              <a:gd name="connsiteY25" fmla="*/ 224043 h 424720"/>
              <a:gd name="connsiteX26" fmla="*/ 2721 w 917221"/>
              <a:gd name="connsiteY26" fmla="*/ 256036 h 4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17221" h="424720">
                <a:moveTo>
                  <a:pt x="2721" y="256036"/>
                </a:moveTo>
                <a:cubicBezTo>
                  <a:pt x="14752" y="284141"/>
                  <a:pt x="58776" y="364643"/>
                  <a:pt x="107824" y="392671"/>
                </a:cubicBezTo>
                <a:cubicBezTo>
                  <a:pt x="156872" y="420699"/>
                  <a:pt x="239126" y="426714"/>
                  <a:pt x="297010" y="424202"/>
                </a:cubicBezTo>
                <a:cubicBezTo>
                  <a:pt x="354894" y="421690"/>
                  <a:pt x="379650" y="383615"/>
                  <a:pt x="455128" y="377599"/>
                </a:cubicBezTo>
                <a:cubicBezTo>
                  <a:pt x="530606" y="371583"/>
                  <a:pt x="682930" y="384528"/>
                  <a:pt x="749880" y="388108"/>
                </a:cubicBezTo>
                <a:cubicBezTo>
                  <a:pt x="785530" y="391766"/>
                  <a:pt x="828958" y="400072"/>
                  <a:pt x="856831" y="399081"/>
                </a:cubicBezTo>
                <a:cubicBezTo>
                  <a:pt x="884704" y="398090"/>
                  <a:pt x="919335" y="390236"/>
                  <a:pt x="917121" y="382161"/>
                </a:cubicBezTo>
                <a:cubicBezTo>
                  <a:pt x="914907" y="374086"/>
                  <a:pt x="873327" y="355885"/>
                  <a:pt x="843548" y="350630"/>
                </a:cubicBezTo>
                <a:cubicBezTo>
                  <a:pt x="813769" y="345375"/>
                  <a:pt x="738445" y="350630"/>
                  <a:pt x="738445" y="350630"/>
                </a:cubicBezTo>
                <a:cubicBezTo>
                  <a:pt x="699907" y="350630"/>
                  <a:pt x="643852" y="355885"/>
                  <a:pt x="612321" y="350630"/>
                </a:cubicBezTo>
                <a:cubicBezTo>
                  <a:pt x="580790" y="345375"/>
                  <a:pt x="530374" y="345827"/>
                  <a:pt x="549258" y="319099"/>
                </a:cubicBezTo>
                <a:cubicBezTo>
                  <a:pt x="568142" y="292371"/>
                  <a:pt x="680542" y="227422"/>
                  <a:pt x="725625" y="190260"/>
                </a:cubicBezTo>
                <a:cubicBezTo>
                  <a:pt x="770708" y="153098"/>
                  <a:pt x="810613" y="114945"/>
                  <a:pt x="819756" y="96128"/>
                </a:cubicBezTo>
                <a:cubicBezTo>
                  <a:pt x="828900" y="77312"/>
                  <a:pt x="809803" y="59468"/>
                  <a:pt x="780486" y="77361"/>
                </a:cubicBezTo>
                <a:cubicBezTo>
                  <a:pt x="751169" y="95254"/>
                  <a:pt x="682390" y="170202"/>
                  <a:pt x="643852" y="203485"/>
                </a:cubicBezTo>
                <a:cubicBezTo>
                  <a:pt x="605314" y="236768"/>
                  <a:pt x="560606" y="288020"/>
                  <a:pt x="549258" y="277057"/>
                </a:cubicBezTo>
                <a:cubicBezTo>
                  <a:pt x="537910" y="266094"/>
                  <a:pt x="572262" y="183253"/>
                  <a:pt x="575765" y="137708"/>
                </a:cubicBezTo>
                <a:cubicBezTo>
                  <a:pt x="579269" y="92163"/>
                  <a:pt x="576680" y="19101"/>
                  <a:pt x="570279" y="3788"/>
                </a:cubicBezTo>
                <a:cubicBezTo>
                  <a:pt x="563879" y="-11525"/>
                  <a:pt x="544369" y="23058"/>
                  <a:pt x="537362" y="45830"/>
                </a:cubicBezTo>
                <a:cubicBezTo>
                  <a:pt x="530355" y="68602"/>
                  <a:pt x="535014" y="108892"/>
                  <a:pt x="528238" y="140423"/>
                </a:cubicBezTo>
                <a:cubicBezTo>
                  <a:pt x="521462" y="171954"/>
                  <a:pt x="506611" y="205314"/>
                  <a:pt x="496707" y="235016"/>
                </a:cubicBezTo>
                <a:cubicBezTo>
                  <a:pt x="486803" y="264718"/>
                  <a:pt x="505600" y="295864"/>
                  <a:pt x="468814" y="318636"/>
                </a:cubicBezTo>
                <a:cubicBezTo>
                  <a:pt x="432028" y="341408"/>
                  <a:pt x="325644" y="366549"/>
                  <a:pt x="275989" y="371650"/>
                </a:cubicBezTo>
                <a:cubicBezTo>
                  <a:pt x="226334" y="376751"/>
                  <a:pt x="198913" y="358002"/>
                  <a:pt x="170886" y="349244"/>
                </a:cubicBezTo>
                <a:cubicBezTo>
                  <a:pt x="142859" y="340486"/>
                  <a:pt x="125341" y="336616"/>
                  <a:pt x="107824" y="319099"/>
                </a:cubicBezTo>
                <a:cubicBezTo>
                  <a:pt x="90307" y="301582"/>
                  <a:pt x="49652" y="231050"/>
                  <a:pt x="35638" y="224043"/>
                </a:cubicBezTo>
                <a:cubicBezTo>
                  <a:pt x="21624" y="217036"/>
                  <a:pt x="-9310" y="227931"/>
                  <a:pt x="2721" y="256036"/>
                </a:cubicBezTo>
                <a:close/>
              </a:path>
            </a:pathLst>
          </a:custGeom>
          <a:solidFill>
            <a:srgbClr val="F3A779">
              <a:alpha val="80000"/>
            </a:srgbClr>
          </a:solidFill>
          <a:ln w="12700" cap="sq" cmpd="sng" algn="ctr">
            <a:noFill/>
            <a:prstDash val="solid"/>
          </a:ln>
          <a:effectLst/>
        </p:spPr>
        <p:txBody>
          <a:bodyPr rtlCol="0" anchor="ctr"/>
          <a:lstStyle/>
          <a:p>
            <a:pPr algn="ctr">
              <a:defRPr/>
            </a:pPr>
            <a:endParaRPr lang="en-US" kern="0" dirty="0">
              <a:solidFill>
                <a:srgbClr val="FFFFFF"/>
              </a:solidFill>
              <a:latin typeface="Arial"/>
            </a:endParaRPr>
          </a:p>
        </p:txBody>
      </p:sp>
      <p:sp>
        <p:nvSpPr>
          <p:cNvPr id="5" name="Content Placeholder 2">
            <a:extLst>
              <a:ext uri="{FF2B5EF4-FFF2-40B4-BE49-F238E27FC236}">
                <a16:creationId xmlns:a16="http://schemas.microsoft.com/office/drawing/2014/main" id="{A7771FEF-0F19-4D38-893A-157207350D21}"/>
              </a:ext>
            </a:extLst>
          </p:cNvPr>
          <p:cNvSpPr txBox="1">
            <a:spLocks/>
          </p:cNvSpPr>
          <p:nvPr/>
        </p:nvSpPr>
        <p:spPr>
          <a:xfrm>
            <a:off x="962526" y="1889048"/>
            <a:ext cx="9591074" cy="2249089"/>
          </a:xfrm>
          <a:prstGeom prst="rect">
            <a:avLst/>
          </a:prstGeom>
        </p:spPr>
        <p:txBody>
          <a:bodyPr vert="horz" lIns="0" tIns="0" rIns="0" bIns="0" spcCol="182880" rtlCol="0">
            <a:noAutofit/>
          </a:bodyPr>
          <a:lst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SzPct val="100000"/>
              <a:defRPr/>
            </a:pPr>
            <a:r>
              <a:rPr lang="en-US" sz="1350" dirty="0">
                <a:solidFill>
                  <a:srgbClr val="000000"/>
                </a:solidFill>
                <a:latin typeface="Arial"/>
              </a:rPr>
              <a:t>Platelets are primarily produced in the </a:t>
            </a:r>
            <a:r>
              <a:rPr lang="en-US" sz="1350" dirty="0">
                <a:solidFill>
                  <a:srgbClr val="4472C4"/>
                </a:solidFill>
                <a:latin typeface="Arial"/>
              </a:rPr>
              <a:t>bone marrow</a:t>
            </a:r>
            <a:r>
              <a:rPr lang="en-US" sz="1350" baseline="30000" dirty="0">
                <a:solidFill>
                  <a:srgbClr val="4472C4"/>
                </a:solidFill>
                <a:latin typeface="Arial"/>
              </a:rPr>
              <a:t>1</a:t>
            </a:r>
          </a:p>
          <a:p>
            <a:pPr>
              <a:spcBef>
                <a:spcPts val="600"/>
              </a:spcBef>
              <a:buSzPct val="100000"/>
              <a:defRPr/>
            </a:pPr>
            <a:r>
              <a:rPr lang="en-US" sz="1350" dirty="0">
                <a:solidFill>
                  <a:srgbClr val="000000"/>
                </a:solidFill>
                <a:latin typeface="Arial"/>
              </a:rPr>
              <a:t>They result from the differentiation of </a:t>
            </a:r>
            <a:r>
              <a:rPr lang="en-US" sz="1350" dirty="0">
                <a:solidFill>
                  <a:srgbClr val="4472C4"/>
                </a:solidFill>
                <a:latin typeface="Arial"/>
              </a:rPr>
              <a:t>hematopoietic stem cells </a:t>
            </a:r>
            <a:r>
              <a:rPr lang="en-US" sz="1350" dirty="0">
                <a:solidFill>
                  <a:srgbClr val="000000"/>
                </a:solidFill>
                <a:latin typeface="Arial"/>
              </a:rPr>
              <a:t>(HSC) into </a:t>
            </a:r>
            <a:r>
              <a:rPr lang="en-US" sz="1350" dirty="0">
                <a:solidFill>
                  <a:srgbClr val="4472C4"/>
                </a:solidFill>
                <a:latin typeface="Arial"/>
              </a:rPr>
              <a:t>megakaryocyte progenitors</a:t>
            </a:r>
            <a:r>
              <a:rPr lang="en-US" sz="1350" dirty="0">
                <a:solidFill>
                  <a:srgbClr val="000000"/>
                </a:solidFill>
                <a:latin typeface="Arial"/>
              </a:rPr>
              <a:t>, and then </a:t>
            </a:r>
            <a:r>
              <a:rPr lang="en-US" sz="1350" dirty="0">
                <a:solidFill>
                  <a:srgbClr val="4472C4"/>
                </a:solidFill>
                <a:latin typeface="Arial"/>
              </a:rPr>
              <a:t>megakaryocytes</a:t>
            </a:r>
            <a:r>
              <a:rPr lang="en-US" sz="1350" dirty="0">
                <a:solidFill>
                  <a:srgbClr val="000000"/>
                </a:solidFill>
                <a:latin typeface="Arial"/>
              </a:rPr>
              <a:t>, a process referred to as </a:t>
            </a:r>
            <a:r>
              <a:rPr lang="en-US" sz="1350" dirty="0">
                <a:solidFill>
                  <a:srgbClr val="4472C4"/>
                </a:solidFill>
                <a:latin typeface="Arial"/>
              </a:rPr>
              <a:t>megakaryopoiesis</a:t>
            </a:r>
            <a:r>
              <a:rPr lang="en-US" sz="1350" baseline="30000" dirty="0">
                <a:solidFill>
                  <a:srgbClr val="000000"/>
                </a:solidFill>
                <a:latin typeface="Arial"/>
              </a:rPr>
              <a:t>1</a:t>
            </a:r>
            <a:endParaRPr lang="en-US" sz="1350" dirty="0">
              <a:solidFill>
                <a:srgbClr val="000000"/>
              </a:solidFill>
              <a:latin typeface="Arial"/>
            </a:endParaRPr>
          </a:p>
          <a:p>
            <a:pPr>
              <a:spcBef>
                <a:spcPts val="600"/>
              </a:spcBef>
              <a:buSzPct val="100000"/>
              <a:defRPr/>
            </a:pPr>
            <a:r>
              <a:rPr lang="en-US" sz="1350" dirty="0">
                <a:solidFill>
                  <a:srgbClr val="000000"/>
                </a:solidFill>
                <a:latin typeface="Arial"/>
              </a:rPr>
              <a:t>The process of platelet development is called </a:t>
            </a:r>
            <a:r>
              <a:rPr lang="en-US" sz="1350" dirty="0">
                <a:solidFill>
                  <a:srgbClr val="4472C4"/>
                </a:solidFill>
                <a:latin typeface="Arial"/>
              </a:rPr>
              <a:t>thrombopoiesis</a:t>
            </a:r>
            <a:r>
              <a:rPr lang="en-US" sz="1350" baseline="30000" dirty="0">
                <a:solidFill>
                  <a:srgbClr val="000000"/>
                </a:solidFill>
                <a:latin typeface="Arial"/>
              </a:rPr>
              <a:t>1</a:t>
            </a:r>
            <a:r>
              <a:rPr lang="en-US" sz="1350" dirty="0">
                <a:solidFill>
                  <a:srgbClr val="000000"/>
                </a:solidFill>
                <a:latin typeface="Arial"/>
              </a:rPr>
              <a:t>:</a:t>
            </a:r>
          </a:p>
          <a:p>
            <a:pPr lvl="1">
              <a:defRPr/>
            </a:pPr>
            <a:r>
              <a:rPr lang="en-US" sz="1200" dirty="0">
                <a:solidFill>
                  <a:srgbClr val="4472C4"/>
                </a:solidFill>
                <a:latin typeface="Arial"/>
              </a:rPr>
              <a:t>Megakaryocytes</a:t>
            </a:r>
            <a:r>
              <a:rPr lang="en-US" sz="1200" dirty="0">
                <a:solidFill>
                  <a:srgbClr val="000000"/>
                </a:solidFill>
                <a:latin typeface="Arial"/>
              </a:rPr>
              <a:t> shed numerous </a:t>
            </a:r>
            <a:r>
              <a:rPr lang="en-US" sz="1200" dirty="0">
                <a:solidFill>
                  <a:srgbClr val="4472C4"/>
                </a:solidFill>
                <a:latin typeface="Arial"/>
              </a:rPr>
              <a:t>cytoplasmic protrusions </a:t>
            </a:r>
            <a:r>
              <a:rPr lang="en-US" sz="1200" dirty="0">
                <a:solidFill>
                  <a:srgbClr val="000000"/>
                </a:solidFill>
                <a:latin typeface="Arial"/>
              </a:rPr>
              <a:t>called </a:t>
            </a:r>
            <a:r>
              <a:rPr lang="en-US" sz="1200" dirty="0">
                <a:solidFill>
                  <a:srgbClr val="4472C4"/>
                </a:solidFill>
                <a:latin typeface="Arial"/>
              </a:rPr>
              <a:t>proplatelets</a:t>
            </a:r>
            <a:r>
              <a:rPr lang="en-US" sz="1200" dirty="0">
                <a:solidFill>
                  <a:srgbClr val="000000"/>
                </a:solidFill>
                <a:latin typeface="Arial"/>
              </a:rPr>
              <a:t> into the lumen of blood vessels; proplatelets are </a:t>
            </a:r>
            <a:r>
              <a:rPr lang="en-US" sz="1200" dirty="0">
                <a:solidFill>
                  <a:srgbClr val="4472C4"/>
                </a:solidFill>
                <a:latin typeface="Arial"/>
              </a:rPr>
              <a:t>sheared by the blood flow</a:t>
            </a:r>
            <a:r>
              <a:rPr lang="en-US" sz="1200" dirty="0">
                <a:solidFill>
                  <a:srgbClr val="000000"/>
                </a:solidFill>
                <a:latin typeface="Arial"/>
              </a:rPr>
              <a:t> and divide into </a:t>
            </a:r>
            <a:r>
              <a:rPr lang="en-US" sz="1200" dirty="0">
                <a:solidFill>
                  <a:srgbClr val="4472C4"/>
                </a:solidFill>
                <a:latin typeface="Arial"/>
              </a:rPr>
              <a:t>platelets</a:t>
            </a:r>
            <a:r>
              <a:rPr lang="en-US" sz="1200" dirty="0">
                <a:solidFill>
                  <a:srgbClr val="000000"/>
                </a:solidFill>
                <a:latin typeface="Arial"/>
              </a:rPr>
              <a:t>. Thus, platelets are </a:t>
            </a:r>
            <a:r>
              <a:rPr lang="en-US" sz="1200" dirty="0">
                <a:solidFill>
                  <a:srgbClr val="AB1D1D"/>
                </a:solidFill>
                <a:latin typeface="Arial"/>
              </a:rPr>
              <a:t>fragments of </a:t>
            </a:r>
            <a:r>
              <a:rPr lang="en-US" sz="1200" dirty="0" smtClean="0">
                <a:solidFill>
                  <a:srgbClr val="AB1D1D"/>
                </a:solidFill>
                <a:latin typeface="Arial"/>
              </a:rPr>
              <a:t>megakaryocyte</a:t>
            </a:r>
            <a:endParaRPr lang="en-US" sz="1200" dirty="0">
              <a:solidFill>
                <a:srgbClr val="AB1D1D"/>
              </a:solidFill>
              <a:latin typeface="Arial"/>
            </a:endParaRPr>
          </a:p>
          <a:p>
            <a:pPr>
              <a:spcBef>
                <a:spcPts val="600"/>
              </a:spcBef>
              <a:buSzPct val="100000"/>
              <a:defRPr/>
            </a:pPr>
            <a:r>
              <a:rPr lang="en-US" sz="1350" dirty="0" smtClean="0">
                <a:solidFill>
                  <a:srgbClr val="4472C4"/>
                </a:solidFill>
                <a:latin typeface="Arial"/>
              </a:rPr>
              <a:t>TPO (Thrombopoietin)</a:t>
            </a:r>
            <a:r>
              <a:rPr lang="en-US" sz="1350" dirty="0" smtClean="0">
                <a:solidFill>
                  <a:srgbClr val="000000"/>
                </a:solidFill>
                <a:latin typeface="Arial"/>
              </a:rPr>
              <a:t>, </a:t>
            </a:r>
            <a:r>
              <a:rPr lang="en-US" sz="1350" dirty="0">
                <a:solidFill>
                  <a:srgbClr val="000000"/>
                </a:solidFill>
                <a:latin typeface="Arial"/>
              </a:rPr>
              <a:t>a hematopoietic </a:t>
            </a:r>
            <a:r>
              <a:rPr lang="en-US" sz="1350" dirty="0">
                <a:solidFill>
                  <a:srgbClr val="4472C4"/>
                </a:solidFill>
                <a:latin typeface="Arial"/>
              </a:rPr>
              <a:t>growth factor</a:t>
            </a:r>
            <a:r>
              <a:rPr lang="en-US" sz="1350" dirty="0">
                <a:solidFill>
                  <a:srgbClr val="000000"/>
                </a:solidFill>
                <a:latin typeface="Arial"/>
              </a:rPr>
              <a:t>, plays an integral role in </a:t>
            </a:r>
            <a:r>
              <a:rPr lang="en-US" sz="1350" dirty="0">
                <a:solidFill>
                  <a:srgbClr val="4472C4"/>
                </a:solidFill>
                <a:latin typeface="Arial"/>
              </a:rPr>
              <a:t>megakaryopoiesis</a:t>
            </a:r>
            <a:r>
              <a:rPr lang="en-US" sz="1350" dirty="0">
                <a:solidFill>
                  <a:srgbClr val="000000"/>
                </a:solidFill>
                <a:latin typeface="Arial"/>
              </a:rPr>
              <a:t> and </a:t>
            </a:r>
            <a:r>
              <a:rPr lang="en-US" sz="1350" dirty="0">
                <a:solidFill>
                  <a:srgbClr val="4472C4"/>
                </a:solidFill>
                <a:latin typeface="Arial"/>
              </a:rPr>
              <a:t>thrombopoiesis</a:t>
            </a:r>
            <a:r>
              <a:rPr lang="en-US" sz="1350" dirty="0">
                <a:solidFill>
                  <a:srgbClr val="000000"/>
                </a:solidFill>
                <a:latin typeface="Arial"/>
              </a:rPr>
              <a:t> by promoting megakaryocyte differentiation and platelet production</a:t>
            </a:r>
            <a:r>
              <a:rPr lang="en-US" sz="1350" baseline="30000" dirty="0">
                <a:solidFill>
                  <a:srgbClr val="000000"/>
                </a:solidFill>
                <a:latin typeface="Arial"/>
              </a:rPr>
              <a:t>1–3</a:t>
            </a:r>
            <a:endParaRPr lang="en-US" sz="1350" dirty="0">
              <a:solidFill>
                <a:srgbClr val="000000"/>
              </a:solidFill>
              <a:latin typeface="Arial"/>
            </a:endParaRPr>
          </a:p>
        </p:txBody>
      </p:sp>
      <p:sp>
        <p:nvSpPr>
          <p:cNvPr id="6" name="Rectangle 5">
            <a:extLst>
              <a:ext uri="{FF2B5EF4-FFF2-40B4-BE49-F238E27FC236}">
                <a16:creationId xmlns:a16="http://schemas.microsoft.com/office/drawing/2014/main" id="{E14E914F-E74C-420E-A383-83C836F9BD4E}"/>
              </a:ext>
            </a:extLst>
          </p:cNvPr>
          <p:cNvSpPr/>
          <p:nvPr/>
        </p:nvSpPr>
        <p:spPr>
          <a:xfrm>
            <a:off x="956109" y="1428872"/>
            <a:ext cx="3493264" cy="307777"/>
          </a:xfrm>
          <a:prstGeom prst="rect">
            <a:avLst/>
          </a:prstGeom>
        </p:spPr>
        <p:txBody>
          <a:bodyPr wrap="none">
            <a:spAutoFit/>
          </a:bodyPr>
          <a:lstStyle/>
          <a:p>
            <a:pPr>
              <a:spcBef>
                <a:spcPts val="600"/>
              </a:spcBef>
            </a:pPr>
            <a:r>
              <a:rPr lang="en-US" sz="1400" b="1" dirty="0">
                <a:solidFill>
                  <a:srgbClr val="AB1D1D"/>
                </a:solidFill>
                <a:latin typeface="Arial"/>
              </a:rPr>
              <a:t>Megakaryopoiesis and thrombopoiesis</a:t>
            </a:r>
          </a:p>
        </p:txBody>
      </p:sp>
      <p:grpSp>
        <p:nvGrpSpPr>
          <p:cNvPr id="7" name="Group 6">
            <a:extLst>
              <a:ext uri="{FF2B5EF4-FFF2-40B4-BE49-F238E27FC236}">
                <a16:creationId xmlns:a16="http://schemas.microsoft.com/office/drawing/2014/main" id="{17F71914-EE66-421B-B4CF-228F9BD10253}"/>
              </a:ext>
            </a:extLst>
          </p:cNvPr>
          <p:cNvGrpSpPr/>
          <p:nvPr/>
        </p:nvGrpSpPr>
        <p:grpSpPr>
          <a:xfrm>
            <a:off x="7435496" y="4810793"/>
            <a:ext cx="204216" cy="325305"/>
            <a:chOff x="5841321" y="4736068"/>
            <a:chExt cx="204216" cy="325305"/>
          </a:xfrm>
        </p:grpSpPr>
        <p:sp>
          <p:nvSpPr>
            <p:cNvPr id="8" name="Rectangle: Rounded Corners 33">
              <a:extLst>
                <a:ext uri="{FF2B5EF4-FFF2-40B4-BE49-F238E27FC236}">
                  <a16:creationId xmlns:a16="http://schemas.microsoft.com/office/drawing/2014/main" id="{419C9CC3-66BB-46B7-AD8D-EDC0AD96EEA2}"/>
                </a:ext>
              </a:extLst>
            </p:cNvPr>
            <p:cNvSpPr/>
            <p:nvPr/>
          </p:nvSpPr>
          <p:spPr>
            <a:xfrm rot="1346762">
              <a:off x="5843885" y="4969933"/>
              <a:ext cx="45719" cy="91440"/>
            </a:xfrm>
            <a:prstGeom prst="roundRect">
              <a:avLst/>
            </a:prstGeom>
            <a:solidFill>
              <a:srgbClr val="E74A21"/>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sp>
          <p:nvSpPr>
            <p:cNvPr id="9" name="Oval 8">
              <a:extLst>
                <a:ext uri="{FF2B5EF4-FFF2-40B4-BE49-F238E27FC236}">
                  <a16:creationId xmlns:a16="http://schemas.microsoft.com/office/drawing/2014/main" id="{61A37F3E-358A-4948-A81C-5BEF3A7A078C}"/>
                </a:ext>
              </a:extLst>
            </p:cNvPr>
            <p:cNvSpPr/>
            <p:nvPr/>
          </p:nvSpPr>
          <p:spPr>
            <a:xfrm>
              <a:off x="5859609" y="4921996"/>
              <a:ext cx="64008" cy="64008"/>
            </a:xfrm>
            <a:prstGeom prst="ellipse">
              <a:avLst/>
            </a:prstGeom>
            <a:solidFill>
              <a:srgbClr val="EC9A1E"/>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sp>
          <p:nvSpPr>
            <p:cNvPr id="10" name="Oval 9">
              <a:extLst>
                <a:ext uri="{FF2B5EF4-FFF2-40B4-BE49-F238E27FC236}">
                  <a16:creationId xmlns:a16="http://schemas.microsoft.com/office/drawing/2014/main" id="{16CC7C76-8A59-4676-9F54-02F3FAE811D9}"/>
                </a:ext>
              </a:extLst>
            </p:cNvPr>
            <p:cNvSpPr/>
            <p:nvPr/>
          </p:nvSpPr>
          <p:spPr>
            <a:xfrm>
              <a:off x="5981529" y="4812268"/>
              <a:ext cx="64008" cy="64008"/>
            </a:xfrm>
            <a:prstGeom prst="ellipse">
              <a:avLst/>
            </a:prstGeom>
            <a:solidFill>
              <a:srgbClr val="EC9A1E"/>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sp>
          <p:nvSpPr>
            <p:cNvPr id="11" name="Oval 10">
              <a:extLst>
                <a:ext uri="{FF2B5EF4-FFF2-40B4-BE49-F238E27FC236}">
                  <a16:creationId xmlns:a16="http://schemas.microsoft.com/office/drawing/2014/main" id="{9E8B66E1-ACC5-4969-B3C2-8B98A66AD0BB}"/>
                </a:ext>
              </a:extLst>
            </p:cNvPr>
            <p:cNvSpPr/>
            <p:nvPr/>
          </p:nvSpPr>
          <p:spPr>
            <a:xfrm>
              <a:off x="5841321" y="4812268"/>
              <a:ext cx="64008" cy="64008"/>
            </a:xfrm>
            <a:prstGeom prst="ellipse">
              <a:avLst/>
            </a:prstGeom>
            <a:solidFill>
              <a:srgbClr val="EC9A1E"/>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sp>
          <p:nvSpPr>
            <p:cNvPr id="12" name="Oval 11">
              <a:extLst>
                <a:ext uri="{FF2B5EF4-FFF2-40B4-BE49-F238E27FC236}">
                  <a16:creationId xmlns:a16="http://schemas.microsoft.com/office/drawing/2014/main" id="{AAA9FC15-0FEC-4C93-8D72-17DD027BA70E}"/>
                </a:ext>
              </a:extLst>
            </p:cNvPr>
            <p:cNvSpPr/>
            <p:nvPr/>
          </p:nvSpPr>
          <p:spPr>
            <a:xfrm>
              <a:off x="5905329" y="4736068"/>
              <a:ext cx="64008" cy="64008"/>
            </a:xfrm>
            <a:prstGeom prst="ellipse">
              <a:avLst/>
            </a:prstGeom>
            <a:solidFill>
              <a:srgbClr val="EC9A1E"/>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grpSp>
      <p:pic>
        <p:nvPicPr>
          <p:cNvPr id="13" name="Picture 12" descr="HSC-01.png">
            <a:extLst>
              <a:ext uri="{FF2B5EF4-FFF2-40B4-BE49-F238E27FC236}">
                <a16:creationId xmlns:a16="http://schemas.microsoft.com/office/drawing/2014/main" id="{5D34609E-E1BC-4B75-9E46-CE0B75208B39}"/>
              </a:ext>
            </a:extLst>
          </p:cNvPr>
          <p:cNvPicPr>
            <a:picLocks noChangeAspect="1"/>
          </p:cNvPicPr>
          <p:nvPr/>
        </p:nvPicPr>
        <p:blipFill rotWithShape="1">
          <a:blip r:embed="rId2"/>
          <a:srcRect l="320" t="49556" r="88567" b="35372"/>
          <a:stretch/>
        </p:blipFill>
        <p:spPr>
          <a:xfrm>
            <a:off x="6765771" y="5033910"/>
            <a:ext cx="877102" cy="741084"/>
          </a:xfrm>
          <a:prstGeom prst="roundRect">
            <a:avLst/>
          </a:prstGeom>
        </p:spPr>
      </p:pic>
      <p:grpSp>
        <p:nvGrpSpPr>
          <p:cNvPr id="14" name="Group 13">
            <a:extLst>
              <a:ext uri="{FF2B5EF4-FFF2-40B4-BE49-F238E27FC236}">
                <a16:creationId xmlns:a16="http://schemas.microsoft.com/office/drawing/2014/main" id="{884330F5-F4EA-4DF4-BC2A-B99A0E6D3C93}"/>
              </a:ext>
            </a:extLst>
          </p:cNvPr>
          <p:cNvGrpSpPr/>
          <p:nvPr/>
        </p:nvGrpSpPr>
        <p:grpSpPr>
          <a:xfrm rot="264900">
            <a:off x="8632140" y="5099672"/>
            <a:ext cx="146675" cy="249105"/>
            <a:chOff x="6947361" y="4876800"/>
            <a:chExt cx="146675" cy="249105"/>
          </a:xfrm>
        </p:grpSpPr>
        <p:sp>
          <p:nvSpPr>
            <p:cNvPr id="15" name="Rectangle: Rounded Corners 52">
              <a:extLst>
                <a:ext uri="{FF2B5EF4-FFF2-40B4-BE49-F238E27FC236}">
                  <a16:creationId xmlns:a16="http://schemas.microsoft.com/office/drawing/2014/main" id="{E4F34AC9-CC81-4CC2-9504-865798555143}"/>
                </a:ext>
              </a:extLst>
            </p:cNvPr>
            <p:cNvSpPr/>
            <p:nvPr/>
          </p:nvSpPr>
          <p:spPr>
            <a:xfrm rot="1346762">
              <a:off x="6949925" y="5034465"/>
              <a:ext cx="45719" cy="91440"/>
            </a:xfrm>
            <a:prstGeom prst="roundRect">
              <a:avLst/>
            </a:prstGeom>
            <a:solidFill>
              <a:srgbClr val="E74A21"/>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sp>
          <p:nvSpPr>
            <p:cNvPr id="16" name="Oval 15">
              <a:extLst>
                <a:ext uri="{FF2B5EF4-FFF2-40B4-BE49-F238E27FC236}">
                  <a16:creationId xmlns:a16="http://schemas.microsoft.com/office/drawing/2014/main" id="{D8F61933-2774-4AE9-AB90-3821253C8DD2}"/>
                </a:ext>
              </a:extLst>
            </p:cNvPr>
            <p:cNvSpPr/>
            <p:nvPr/>
          </p:nvSpPr>
          <p:spPr>
            <a:xfrm>
              <a:off x="6965649" y="4986528"/>
              <a:ext cx="64008" cy="64008"/>
            </a:xfrm>
            <a:prstGeom prst="ellipse">
              <a:avLst/>
            </a:prstGeom>
            <a:solidFill>
              <a:srgbClr val="EC9A1E"/>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sp>
          <p:nvSpPr>
            <p:cNvPr id="17" name="Oval 16">
              <a:extLst>
                <a:ext uri="{FF2B5EF4-FFF2-40B4-BE49-F238E27FC236}">
                  <a16:creationId xmlns:a16="http://schemas.microsoft.com/office/drawing/2014/main" id="{4365B39B-377C-4687-891B-225B55C19B9E}"/>
                </a:ext>
              </a:extLst>
            </p:cNvPr>
            <p:cNvSpPr/>
            <p:nvPr/>
          </p:nvSpPr>
          <p:spPr>
            <a:xfrm>
              <a:off x="6947361" y="4876800"/>
              <a:ext cx="64008" cy="64008"/>
            </a:xfrm>
            <a:prstGeom prst="ellipse">
              <a:avLst/>
            </a:prstGeom>
            <a:solidFill>
              <a:srgbClr val="EC9A1E"/>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sp>
          <p:nvSpPr>
            <p:cNvPr id="18" name="Oval 17">
              <a:extLst>
                <a:ext uri="{FF2B5EF4-FFF2-40B4-BE49-F238E27FC236}">
                  <a16:creationId xmlns:a16="http://schemas.microsoft.com/office/drawing/2014/main" id="{34A563A0-D9A7-41AE-823A-623B6F94B156}"/>
                </a:ext>
              </a:extLst>
            </p:cNvPr>
            <p:cNvSpPr/>
            <p:nvPr/>
          </p:nvSpPr>
          <p:spPr>
            <a:xfrm>
              <a:off x="7030028" y="4891131"/>
              <a:ext cx="64008" cy="64008"/>
            </a:xfrm>
            <a:prstGeom prst="ellipse">
              <a:avLst/>
            </a:prstGeom>
            <a:solidFill>
              <a:srgbClr val="EC9A1E"/>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grpSp>
      <p:sp>
        <p:nvSpPr>
          <p:cNvPr id="19" name="Freeform: Shape 56">
            <a:extLst>
              <a:ext uri="{FF2B5EF4-FFF2-40B4-BE49-F238E27FC236}">
                <a16:creationId xmlns:a16="http://schemas.microsoft.com/office/drawing/2014/main" id="{48494319-EFB0-46B1-AD14-4B6AE714838E}"/>
              </a:ext>
            </a:extLst>
          </p:cNvPr>
          <p:cNvSpPr/>
          <p:nvPr/>
        </p:nvSpPr>
        <p:spPr>
          <a:xfrm>
            <a:off x="7578816" y="5013389"/>
            <a:ext cx="671406" cy="328188"/>
          </a:xfrm>
          <a:custGeom>
            <a:avLst/>
            <a:gdLst>
              <a:gd name="connsiteX0" fmla="*/ 526 w 681235"/>
              <a:gd name="connsiteY0" fmla="*/ 211711 h 338396"/>
              <a:gd name="connsiteX1" fmla="*/ 63588 w 681235"/>
              <a:gd name="connsiteY1" fmla="*/ 211711 h 338396"/>
              <a:gd name="connsiteX2" fmla="*/ 200222 w 681235"/>
              <a:gd name="connsiteY2" fmla="*/ 274773 h 338396"/>
              <a:gd name="connsiteX3" fmla="*/ 410429 w 681235"/>
              <a:gd name="connsiteY3" fmla="*/ 222221 h 338396"/>
              <a:gd name="connsiteX4" fmla="*/ 515533 w 681235"/>
              <a:gd name="connsiteY4" fmla="*/ 96097 h 338396"/>
              <a:gd name="connsiteX5" fmla="*/ 673188 w 681235"/>
              <a:gd name="connsiteY5" fmla="*/ 1504 h 338396"/>
              <a:gd name="connsiteX6" fmla="*/ 652167 w 681235"/>
              <a:gd name="connsiteY6" fmla="*/ 43545 h 338396"/>
              <a:gd name="connsiteX7" fmla="*/ 599615 w 681235"/>
              <a:gd name="connsiteY7" fmla="*/ 117118 h 338396"/>
              <a:gd name="connsiteX8" fmla="*/ 547064 w 681235"/>
              <a:gd name="connsiteY8" fmla="*/ 180180 h 338396"/>
              <a:gd name="connsiteX9" fmla="*/ 462981 w 681235"/>
              <a:gd name="connsiteY9" fmla="*/ 232732 h 338396"/>
              <a:gd name="connsiteX10" fmla="*/ 547064 w 681235"/>
              <a:gd name="connsiteY10" fmla="*/ 264263 h 338396"/>
              <a:gd name="connsiteX11" fmla="*/ 641657 w 681235"/>
              <a:gd name="connsiteY11" fmla="*/ 274773 h 338396"/>
              <a:gd name="connsiteX12" fmla="*/ 641657 w 681235"/>
              <a:gd name="connsiteY12" fmla="*/ 337835 h 338396"/>
              <a:gd name="connsiteX13" fmla="*/ 494512 w 681235"/>
              <a:gd name="connsiteY13" fmla="*/ 306304 h 338396"/>
              <a:gd name="connsiteX14" fmla="*/ 441960 w 681235"/>
              <a:gd name="connsiteY14" fmla="*/ 316814 h 338396"/>
              <a:gd name="connsiteX15" fmla="*/ 305326 w 681235"/>
              <a:gd name="connsiteY15" fmla="*/ 327325 h 338396"/>
              <a:gd name="connsiteX16" fmla="*/ 210733 w 681235"/>
              <a:gd name="connsiteY16" fmla="*/ 327325 h 338396"/>
              <a:gd name="connsiteX17" fmla="*/ 95119 w 681235"/>
              <a:gd name="connsiteY17" fmla="*/ 295794 h 338396"/>
              <a:gd name="connsiteX18" fmla="*/ 526 w 681235"/>
              <a:gd name="connsiteY18" fmla="*/ 211711 h 338396"/>
              <a:gd name="connsiteX0" fmla="*/ 18178 w 698887"/>
              <a:gd name="connsiteY0" fmla="*/ 211711 h 338396"/>
              <a:gd name="connsiteX1" fmla="*/ 81240 w 698887"/>
              <a:gd name="connsiteY1" fmla="*/ 211711 h 338396"/>
              <a:gd name="connsiteX2" fmla="*/ 217874 w 698887"/>
              <a:gd name="connsiteY2" fmla="*/ 274773 h 338396"/>
              <a:gd name="connsiteX3" fmla="*/ 428081 w 698887"/>
              <a:gd name="connsiteY3" fmla="*/ 222221 h 338396"/>
              <a:gd name="connsiteX4" fmla="*/ 533185 w 698887"/>
              <a:gd name="connsiteY4" fmla="*/ 96097 h 338396"/>
              <a:gd name="connsiteX5" fmla="*/ 690840 w 698887"/>
              <a:gd name="connsiteY5" fmla="*/ 1504 h 338396"/>
              <a:gd name="connsiteX6" fmla="*/ 669819 w 698887"/>
              <a:gd name="connsiteY6" fmla="*/ 43545 h 338396"/>
              <a:gd name="connsiteX7" fmla="*/ 617267 w 698887"/>
              <a:gd name="connsiteY7" fmla="*/ 117118 h 338396"/>
              <a:gd name="connsiteX8" fmla="*/ 564716 w 698887"/>
              <a:gd name="connsiteY8" fmla="*/ 180180 h 338396"/>
              <a:gd name="connsiteX9" fmla="*/ 480633 w 698887"/>
              <a:gd name="connsiteY9" fmla="*/ 232732 h 338396"/>
              <a:gd name="connsiteX10" fmla="*/ 564716 w 698887"/>
              <a:gd name="connsiteY10" fmla="*/ 264263 h 338396"/>
              <a:gd name="connsiteX11" fmla="*/ 659309 w 698887"/>
              <a:gd name="connsiteY11" fmla="*/ 274773 h 338396"/>
              <a:gd name="connsiteX12" fmla="*/ 659309 w 698887"/>
              <a:gd name="connsiteY12" fmla="*/ 337835 h 338396"/>
              <a:gd name="connsiteX13" fmla="*/ 512164 w 698887"/>
              <a:gd name="connsiteY13" fmla="*/ 306304 h 338396"/>
              <a:gd name="connsiteX14" fmla="*/ 459612 w 698887"/>
              <a:gd name="connsiteY14" fmla="*/ 316814 h 338396"/>
              <a:gd name="connsiteX15" fmla="*/ 322978 w 698887"/>
              <a:gd name="connsiteY15" fmla="*/ 327325 h 338396"/>
              <a:gd name="connsiteX16" fmla="*/ 228385 w 698887"/>
              <a:gd name="connsiteY16" fmla="*/ 327325 h 338396"/>
              <a:gd name="connsiteX17" fmla="*/ 18178 w 698887"/>
              <a:gd name="connsiteY17" fmla="*/ 295794 h 338396"/>
              <a:gd name="connsiteX18" fmla="*/ 18178 w 698887"/>
              <a:gd name="connsiteY18" fmla="*/ 211711 h 338396"/>
              <a:gd name="connsiteX0" fmla="*/ 407 w 681116"/>
              <a:gd name="connsiteY0" fmla="*/ 211711 h 338396"/>
              <a:gd name="connsiteX1" fmla="*/ 63469 w 681116"/>
              <a:gd name="connsiteY1" fmla="*/ 211711 h 338396"/>
              <a:gd name="connsiteX2" fmla="*/ 200103 w 681116"/>
              <a:gd name="connsiteY2" fmla="*/ 274773 h 338396"/>
              <a:gd name="connsiteX3" fmla="*/ 410310 w 681116"/>
              <a:gd name="connsiteY3" fmla="*/ 222221 h 338396"/>
              <a:gd name="connsiteX4" fmla="*/ 515414 w 681116"/>
              <a:gd name="connsiteY4" fmla="*/ 96097 h 338396"/>
              <a:gd name="connsiteX5" fmla="*/ 673069 w 681116"/>
              <a:gd name="connsiteY5" fmla="*/ 1504 h 338396"/>
              <a:gd name="connsiteX6" fmla="*/ 652048 w 681116"/>
              <a:gd name="connsiteY6" fmla="*/ 43545 h 338396"/>
              <a:gd name="connsiteX7" fmla="*/ 599496 w 681116"/>
              <a:gd name="connsiteY7" fmla="*/ 117118 h 338396"/>
              <a:gd name="connsiteX8" fmla="*/ 546945 w 681116"/>
              <a:gd name="connsiteY8" fmla="*/ 180180 h 338396"/>
              <a:gd name="connsiteX9" fmla="*/ 462862 w 681116"/>
              <a:gd name="connsiteY9" fmla="*/ 232732 h 338396"/>
              <a:gd name="connsiteX10" fmla="*/ 546945 w 681116"/>
              <a:gd name="connsiteY10" fmla="*/ 264263 h 338396"/>
              <a:gd name="connsiteX11" fmla="*/ 641538 w 681116"/>
              <a:gd name="connsiteY11" fmla="*/ 274773 h 338396"/>
              <a:gd name="connsiteX12" fmla="*/ 641538 w 681116"/>
              <a:gd name="connsiteY12" fmla="*/ 337835 h 338396"/>
              <a:gd name="connsiteX13" fmla="*/ 494393 w 681116"/>
              <a:gd name="connsiteY13" fmla="*/ 306304 h 338396"/>
              <a:gd name="connsiteX14" fmla="*/ 441841 w 681116"/>
              <a:gd name="connsiteY14" fmla="*/ 316814 h 338396"/>
              <a:gd name="connsiteX15" fmla="*/ 305207 w 681116"/>
              <a:gd name="connsiteY15" fmla="*/ 327325 h 338396"/>
              <a:gd name="connsiteX16" fmla="*/ 210614 w 681116"/>
              <a:gd name="connsiteY16" fmla="*/ 327325 h 338396"/>
              <a:gd name="connsiteX17" fmla="*/ 45624 w 681116"/>
              <a:gd name="connsiteY17" fmla="*/ 285746 h 338396"/>
              <a:gd name="connsiteX18" fmla="*/ 407 w 681116"/>
              <a:gd name="connsiteY18" fmla="*/ 211711 h 338396"/>
              <a:gd name="connsiteX0" fmla="*/ 1876 w 662488"/>
              <a:gd name="connsiteY0" fmla="*/ 201662 h 338396"/>
              <a:gd name="connsiteX1" fmla="*/ 44841 w 662488"/>
              <a:gd name="connsiteY1" fmla="*/ 211711 h 338396"/>
              <a:gd name="connsiteX2" fmla="*/ 181475 w 662488"/>
              <a:gd name="connsiteY2" fmla="*/ 274773 h 338396"/>
              <a:gd name="connsiteX3" fmla="*/ 391682 w 662488"/>
              <a:gd name="connsiteY3" fmla="*/ 222221 h 338396"/>
              <a:gd name="connsiteX4" fmla="*/ 496786 w 662488"/>
              <a:gd name="connsiteY4" fmla="*/ 96097 h 338396"/>
              <a:gd name="connsiteX5" fmla="*/ 654441 w 662488"/>
              <a:gd name="connsiteY5" fmla="*/ 1504 h 338396"/>
              <a:gd name="connsiteX6" fmla="*/ 633420 w 662488"/>
              <a:gd name="connsiteY6" fmla="*/ 43545 h 338396"/>
              <a:gd name="connsiteX7" fmla="*/ 580868 w 662488"/>
              <a:gd name="connsiteY7" fmla="*/ 117118 h 338396"/>
              <a:gd name="connsiteX8" fmla="*/ 528317 w 662488"/>
              <a:gd name="connsiteY8" fmla="*/ 180180 h 338396"/>
              <a:gd name="connsiteX9" fmla="*/ 444234 w 662488"/>
              <a:gd name="connsiteY9" fmla="*/ 232732 h 338396"/>
              <a:gd name="connsiteX10" fmla="*/ 528317 w 662488"/>
              <a:gd name="connsiteY10" fmla="*/ 264263 h 338396"/>
              <a:gd name="connsiteX11" fmla="*/ 622910 w 662488"/>
              <a:gd name="connsiteY11" fmla="*/ 274773 h 338396"/>
              <a:gd name="connsiteX12" fmla="*/ 622910 w 662488"/>
              <a:gd name="connsiteY12" fmla="*/ 337835 h 338396"/>
              <a:gd name="connsiteX13" fmla="*/ 475765 w 662488"/>
              <a:gd name="connsiteY13" fmla="*/ 306304 h 338396"/>
              <a:gd name="connsiteX14" fmla="*/ 423213 w 662488"/>
              <a:gd name="connsiteY14" fmla="*/ 316814 h 338396"/>
              <a:gd name="connsiteX15" fmla="*/ 286579 w 662488"/>
              <a:gd name="connsiteY15" fmla="*/ 327325 h 338396"/>
              <a:gd name="connsiteX16" fmla="*/ 191986 w 662488"/>
              <a:gd name="connsiteY16" fmla="*/ 327325 h 338396"/>
              <a:gd name="connsiteX17" fmla="*/ 26996 w 662488"/>
              <a:gd name="connsiteY17" fmla="*/ 285746 h 338396"/>
              <a:gd name="connsiteX18" fmla="*/ 1876 w 662488"/>
              <a:gd name="connsiteY18" fmla="*/ 201662 h 338396"/>
              <a:gd name="connsiteX0" fmla="*/ 746 w 671406"/>
              <a:gd name="connsiteY0" fmla="*/ 201662 h 338396"/>
              <a:gd name="connsiteX1" fmla="*/ 53759 w 671406"/>
              <a:gd name="connsiteY1" fmla="*/ 211711 h 338396"/>
              <a:gd name="connsiteX2" fmla="*/ 190393 w 671406"/>
              <a:gd name="connsiteY2" fmla="*/ 274773 h 338396"/>
              <a:gd name="connsiteX3" fmla="*/ 400600 w 671406"/>
              <a:gd name="connsiteY3" fmla="*/ 222221 h 338396"/>
              <a:gd name="connsiteX4" fmla="*/ 505704 w 671406"/>
              <a:gd name="connsiteY4" fmla="*/ 96097 h 338396"/>
              <a:gd name="connsiteX5" fmla="*/ 663359 w 671406"/>
              <a:gd name="connsiteY5" fmla="*/ 1504 h 338396"/>
              <a:gd name="connsiteX6" fmla="*/ 642338 w 671406"/>
              <a:gd name="connsiteY6" fmla="*/ 43545 h 338396"/>
              <a:gd name="connsiteX7" fmla="*/ 589786 w 671406"/>
              <a:gd name="connsiteY7" fmla="*/ 117118 h 338396"/>
              <a:gd name="connsiteX8" fmla="*/ 537235 w 671406"/>
              <a:gd name="connsiteY8" fmla="*/ 180180 h 338396"/>
              <a:gd name="connsiteX9" fmla="*/ 453152 w 671406"/>
              <a:gd name="connsiteY9" fmla="*/ 232732 h 338396"/>
              <a:gd name="connsiteX10" fmla="*/ 537235 w 671406"/>
              <a:gd name="connsiteY10" fmla="*/ 264263 h 338396"/>
              <a:gd name="connsiteX11" fmla="*/ 631828 w 671406"/>
              <a:gd name="connsiteY11" fmla="*/ 274773 h 338396"/>
              <a:gd name="connsiteX12" fmla="*/ 631828 w 671406"/>
              <a:gd name="connsiteY12" fmla="*/ 337835 h 338396"/>
              <a:gd name="connsiteX13" fmla="*/ 484683 w 671406"/>
              <a:gd name="connsiteY13" fmla="*/ 306304 h 338396"/>
              <a:gd name="connsiteX14" fmla="*/ 432131 w 671406"/>
              <a:gd name="connsiteY14" fmla="*/ 316814 h 338396"/>
              <a:gd name="connsiteX15" fmla="*/ 295497 w 671406"/>
              <a:gd name="connsiteY15" fmla="*/ 327325 h 338396"/>
              <a:gd name="connsiteX16" fmla="*/ 200904 w 671406"/>
              <a:gd name="connsiteY16" fmla="*/ 327325 h 338396"/>
              <a:gd name="connsiteX17" fmla="*/ 35914 w 671406"/>
              <a:gd name="connsiteY17" fmla="*/ 285746 h 338396"/>
              <a:gd name="connsiteX18" fmla="*/ 746 w 671406"/>
              <a:gd name="connsiteY18" fmla="*/ 201662 h 338396"/>
              <a:gd name="connsiteX0" fmla="*/ 746 w 671406"/>
              <a:gd name="connsiteY0" fmla="*/ 201662 h 338498"/>
              <a:gd name="connsiteX1" fmla="*/ 53759 w 671406"/>
              <a:gd name="connsiteY1" fmla="*/ 211711 h 338498"/>
              <a:gd name="connsiteX2" fmla="*/ 190393 w 671406"/>
              <a:gd name="connsiteY2" fmla="*/ 274773 h 338498"/>
              <a:gd name="connsiteX3" fmla="*/ 400600 w 671406"/>
              <a:gd name="connsiteY3" fmla="*/ 222221 h 338498"/>
              <a:gd name="connsiteX4" fmla="*/ 505704 w 671406"/>
              <a:gd name="connsiteY4" fmla="*/ 96097 h 338498"/>
              <a:gd name="connsiteX5" fmla="*/ 663359 w 671406"/>
              <a:gd name="connsiteY5" fmla="*/ 1504 h 338498"/>
              <a:gd name="connsiteX6" fmla="*/ 642338 w 671406"/>
              <a:gd name="connsiteY6" fmla="*/ 43545 h 338498"/>
              <a:gd name="connsiteX7" fmla="*/ 589786 w 671406"/>
              <a:gd name="connsiteY7" fmla="*/ 117118 h 338498"/>
              <a:gd name="connsiteX8" fmla="*/ 537235 w 671406"/>
              <a:gd name="connsiteY8" fmla="*/ 180180 h 338498"/>
              <a:gd name="connsiteX9" fmla="*/ 453152 w 671406"/>
              <a:gd name="connsiteY9" fmla="*/ 232732 h 338498"/>
              <a:gd name="connsiteX10" fmla="*/ 537235 w 671406"/>
              <a:gd name="connsiteY10" fmla="*/ 264263 h 338498"/>
              <a:gd name="connsiteX11" fmla="*/ 631828 w 671406"/>
              <a:gd name="connsiteY11" fmla="*/ 274773 h 338498"/>
              <a:gd name="connsiteX12" fmla="*/ 631828 w 671406"/>
              <a:gd name="connsiteY12" fmla="*/ 337835 h 338498"/>
              <a:gd name="connsiteX13" fmla="*/ 484683 w 671406"/>
              <a:gd name="connsiteY13" fmla="*/ 306304 h 338498"/>
              <a:gd name="connsiteX14" fmla="*/ 407010 w 671406"/>
              <a:gd name="connsiteY14" fmla="*/ 281645 h 338498"/>
              <a:gd name="connsiteX15" fmla="*/ 295497 w 671406"/>
              <a:gd name="connsiteY15" fmla="*/ 327325 h 338498"/>
              <a:gd name="connsiteX16" fmla="*/ 200904 w 671406"/>
              <a:gd name="connsiteY16" fmla="*/ 327325 h 338498"/>
              <a:gd name="connsiteX17" fmla="*/ 35914 w 671406"/>
              <a:gd name="connsiteY17" fmla="*/ 285746 h 338498"/>
              <a:gd name="connsiteX18" fmla="*/ 746 w 671406"/>
              <a:gd name="connsiteY18" fmla="*/ 201662 h 338498"/>
              <a:gd name="connsiteX0" fmla="*/ 746 w 671406"/>
              <a:gd name="connsiteY0" fmla="*/ 201662 h 338450"/>
              <a:gd name="connsiteX1" fmla="*/ 53759 w 671406"/>
              <a:gd name="connsiteY1" fmla="*/ 211711 h 338450"/>
              <a:gd name="connsiteX2" fmla="*/ 190393 w 671406"/>
              <a:gd name="connsiteY2" fmla="*/ 274773 h 338450"/>
              <a:gd name="connsiteX3" fmla="*/ 400600 w 671406"/>
              <a:gd name="connsiteY3" fmla="*/ 222221 h 338450"/>
              <a:gd name="connsiteX4" fmla="*/ 505704 w 671406"/>
              <a:gd name="connsiteY4" fmla="*/ 96097 h 338450"/>
              <a:gd name="connsiteX5" fmla="*/ 663359 w 671406"/>
              <a:gd name="connsiteY5" fmla="*/ 1504 h 338450"/>
              <a:gd name="connsiteX6" fmla="*/ 642338 w 671406"/>
              <a:gd name="connsiteY6" fmla="*/ 43545 h 338450"/>
              <a:gd name="connsiteX7" fmla="*/ 589786 w 671406"/>
              <a:gd name="connsiteY7" fmla="*/ 117118 h 338450"/>
              <a:gd name="connsiteX8" fmla="*/ 537235 w 671406"/>
              <a:gd name="connsiteY8" fmla="*/ 180180 h 338450"/>
              <a:gd name="connsiteX9" fmla="*/ 453152 w 671406"/>
              <a:gd name="connsiteY9" fmla="*/ 232732 h 338450"/>
              <a:gd name="connsiteX10" fmla="*/ 537235 w 671406"/>
              <a:gd name="connsiteY10" fmla="*/ 264263 h 338450"/>
              <a:gd name="connsiteX11" fmla="*/ 631828 w 671406"/>
              <a:gd name="connsiteY11" fmla="*/ 274773 h 338450"/>
              <a:gd name="connsiteX12" fmla="*/ 631828 w 671406"/>
              <a:gd name="connsiteY12" fmla="*/ 337835 h 338450"/>
              <a:gd name="connsiteX13" fmla="*/ 484683 w 671406"/>
              <a:gd name="connsiteY13" fmla="*/ 306304 h 338450"/>
              <a:gd name="connsiteX14" fmla="*/ 407010 w 671406"/>
              <a:gd name="connsiteY14" fmla="*/ 296718 h 338450"/>
              <a:gd name="connsiteX15" fmla="*/ 295497 w 671406"/>
              <a:gd name="connsiteY15" fmla="*/ 327325 h 338450"/>
              <a:gd name="connsiteX16" fmla="*/ 200904 w 671406"/>
              <a:gd name="connsiteY16" fmla="*/ 327325 h 338450"/>
              <a:gd name="connsiteX17" fmla="*/ 35914 w 671406"/>
              <a:gd name="connsiteY17" fmla="*/ 285746 h 338450"/>
              <a:gd name="connsiteX18" fmla="*/ 746 w 671406"/>
              <a:gd name="connsiteY18" fmla="*/ 201662 h 338450"/>
              <a:gd name="connsiteX0" fmla="*/ 746 w 671406"/>
              <a:gd name="connsiteY0" fmla="*/ 201662 h 338450"/>
              <a:gd name="connsiteX1" fmla="*/ 53759 w 671406"/>
              <a:gd name="connsiteY1" fmla="*/ 211711 h 338450"/>
              <a:gd name="connsiteX2" fmla="*/ 190393 w 671406"/>
              <a:gd name="connsiteY2" fmla="*/ 274773 h 338450"/>
              <a:gd name="connsiteX3" fmla="*/ 400600 w 671406"/>
              <a:gd name="connsiteY3" fmla="*/ 222221 h 338450"/>
              <a:gd name="connsiteX4" fmla="*/ 505704 w 671406"/>
              <a:gd name="connsiteY4" fmla="*/ 96097 h 338450"/>
              <a:gd name="connsiteX5" fmla="*/ 663359 w 671406"/>
              <a:gd name="connsiteY5" fmla="*/ 1504 h 338450"/>
              <a:gd name="connsiteX6" fmla="*/ 642338 w 671406"/>
              <a:gd name="connsiteY6" fmla="*/ 43545 h 338450"/>
              <a:gd name="connsiteX7" fmla="*/ 589786 w 671406"/>
              <a:gd name="connsiteY7" fmla="*/ 117118 h 338450"/>
              <a:gd name="connsiteX8" fmla="*/ 537235 w 671406"/>
              <a:gd name="connsiteY8" fmla="*/ 180180 h 338450"/>
              <a:gd name="connsiteX9" fmla="*/ 453152 w 671406"/>
              <a:gd name="connsiteY9" fmla="*/ 232732 h 338450"/>
              <a:gd name="connsiteX10" fmla="*/ 537235 w 671406"/>
              <a:gd name="connsiteY10" fmla="*/ 264263 h 338450"/>
              <a:gd name="connsiteX11" fmla="*/ 631828 w 671406"/>
              <a:gd name="connsiteY11" fmla="*/ 274773 h 338450"/>
              <a:gd name="connsiteX12" fmla="*/ 631828 w 671406"/>
              <a:gd name="connsiteY12" fmla="*/ 337835 h 338450"/>
              <a:gd name="connsiteX13" fmla="*/ 484683 w 671406"/>
              <a:gd name="connsiteY13" fmla="*/ 306304 h 338450"/>
              <a:gd name="connsiteX14" fmla="*/ 407010 w 671406"/>
              <a:gd name="connsiteY14" fmla="*/ 296718 h 338450"/>
              <a:gd name="connsiteX15" fmla="*/ 295497 w 671406"/>
              <a:gd name="connsiteY15" fmla="*/ 307229 h 338450"/>
              <a:gd name="connsiteX16" fmla="*/ 200904 w 671406"/>
              <a:gd name="connsiteY16" fmla="*/ 327325 h 338450"/>
              <a:gd name="connsiteX17" fmla="*/ 35914 w 671406"/>
              <a:gd name="connsiteY17" fmla="*/ 285746 h 338450"/>
              <a:gd name="connsiteX18" fmla="*/ 746 w 671406"/>
              <a:gd name="connsiteY18" fmla="*/ 201662 h 338450"/>
              <a:gd name="connsiteX0" fmla="*/ 746 w 671406"/>
              <a:gd name="connsiteY0" fmla="*/ 201662 h 328188"/>
              <a:gd name="connsiteX1" fmla="*/ 53759 w 671406"/>
              <a:gd name="connsiteY1" fmla="*/ 211711 h 328188"/>
              <a:gd name="connsiteX2" fmla="*/ 190393 w 671406"/>
              <a:gd name="connsiteY2" fmla="*/ 274773 h 328188"/>
              <a:gd name="connsiteX3" fmla="*/ 400600 w 671406"/>
              <a:gd name="connsiteY3" fmla="*/ 222221 h 328188"/>
              <a:gd name="connsiteX4" fmla="*/ 505704 w 671406"/>
              <a:gd name="connsiteY4" fmla="*/ 96097 h 328188"/>
              <a:gd name="connsiteX5" fmla="*/ 663359 w 671406"/>
              <a:gd name="connsiteY5" fmla="*/ 1504 h 328188"/>
              <a:gd name="connsiteX6" fmla="*/ 642338 w 671406"/>
              <a:gd name="connsiteY6" fmla="*/ 43545 h 328188"/>
              <a:gd name="connsiteX7" fmla="*/ 589786 w 671406"/>
              <a:gd name="connsiteY7" fmla="*/ 117118 h 328188"/>
              <a:gd name="connsiteX8" fmla="*/ 537235 w 671406"/>
              <a:gd name="connsiteY8" fmla="*/ 180180 h 328188"/>
              <a:gd name="connsiteX9" fmla="*/ 453152 w 671406"/>
              <a:gd name="connsiteY9" fmla="*/ 232732 h 328188"/>
              <a:gd name="connsiteX10" fmla="*/ 537235 w 671406"/>
              <a:gd name="connsiteY10" fmla="*/ 264263 h 328188"/>
              <a:gd name="connsiteX11" fmla="*/ 631828 w 671406"/>
              <a:gd name="connsiteY11" fmla="*/ 274773 h 328188"/>
              <a:gd name="connsiteX12" fmla="*/ 571538 w 671406"/>
              <a:gd name="connsiteY12" fmla="*/ 302666 h 328188"/>
              <a:gd name="connsiteX13" fmla="*/ 484683 w 671406"/>
              <a:gd name="connsiteY13" fmla="*/ 306304 h 328188"/>
              <a:gd name="connsiteX14" fmla="*/ 407010 w 671406"/>
              <a:gd name="connsiteY14" fmla="*/ 296718 h 328188"/>
              <a:gd name="connsiteX15" fmla="*/ 295497 w 671406"/>
              <a:gd name="connsiteY15" fmla="*/ 307229 h 328188"/>
              <a:gd name="connsiteX16" fmla="*/ 200904 w 671406"/>
              <a:gd name="connsiteY16" fmla="*/ 327325 h 328188"/>
              <a:gd name="connsiteX17" fmla="*/ 35914 w 671406"/>
              <a:gd name="connsiteY17" fmla="*/ 285746 h 328188"/>
              <a:gd name="connsiteX18" fmla="*/ 746 w 671406"/>
              <a:gd name="connsiteY18" fmla="*/ 201662 h 32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1406" h="328188">
                <a:moveTo>
                  <a:pt x="746" y="201662"/>
                </a:moveTo>
                <a:cubicBezTo>
                  <a:pt x="3720" y="189323"/>
                  <a:pt x="22151" y="199526"/>
                  <a:pt x="53759" y="211711"/>
                </a:cubicBezTo>
                <a:cubicBezTo>
                  <a:pt x="85367" y="223896"/>
                  <a:pt x="132586" y="273021"/>
                  <a:pt x="190393" y="274773"/>
                </a:cubicBezTo>
                <a:cubicBezTo>
                  <a:pt x="248200" y="276525"/>
                  <a:pt x="348048" y="252000"/>
                  <a:pt x="400600" y="222221"/>
                </a:cubicBezTo>
                <a:cubicBezTo>
                  <a:pt x="453152" y="192442"/>
                  <a:pt x="461911" y="132883"/>
                  <a:pt x="505704" y="96097"/>
                </a:cubicBezTo>
                <a:cubicBezTo>
                  <a:pt x="549497" y="59311"/>
                  <a:pt x="663359" y="1504"/>
                  <a:pt x="663359" y="1504"/>
                </a:cubicBezTo>
                <a:cubicBezTo>
                  <a:pt x="686131" y="-7255"/>
                  <a:pt x="654600" y="24276"/>
                  <a:pt x="642338" y="43545"/>
                </a:cubicBezTo>
                <a:cubicBezTo>
                  <a:pt x="630076" y="62814"/>
                  <a:pt x="607303" y="94345"/>
                  <a:pt x="589786" y="117118"/>
                </a:cubicBezTo>
                <a:cubicBezTo>
                  <a:pt x="572269" y="139890"/>
                  <a:pt x="560007" y="160911"/>
                  <a:pt x="537235" y="180180"/>
                </a:cubicBezTo>
                <a:cubicBezTo>
                  <a:pt x="514463" y="199449"/>
                  <a:pt x="453152" y="218718"/>
                  <a:pt x="453152" y="232732"/>
                </a:cubicBezTo>
                <a:cubicBezTo>
                  <a:pt x="453152" y="246746"/>
                  <a:pt x="507456" y="257256"/>
                  <a:pt x="537235" y="264263"/>
                </a:cubicBezTo>
                <a:cubicBezTo>
                  <a:pt x="567014" y="271270"/>
                  <a:pt x="626111" y="268373"/>
                  <a:pt x="631828" y="274773"/>
                </a:cubicBezTo>
                <a:cubicBezTo>
                  <a:pt x="637545" y="281173"/>
                  <a:pt x="596062" y="297411"/>
                  <a:pt x="571538" y="302666"/>
                </a:cubicBezTo>
                <a:cubicBezTo>
                  <a:pt x="547014" y="307921"/>
                  <a:pt x="512104" y="307295"/>
                  <a:pt x="484683" y="306304"/>
                </a:cubicBezTo>
                <a:cubicBezTo>
                  <a:pt x="457262" y="305313"/>
                  <a:pt x="438541" y="296564"/>
                  <a:pt x="407010" y="296718"/>
                </a:cubicBezTo>
                <a:cubicBezTo>
                  <a:pt x="375479" y="296872"/>
                  <a:pt x="329848" y="302128"/>
                  <a:pt x="295497" y="307229"/>
                </a:cubicBezTo>
                <a:cubicBezTo>
                  <a:pt x="261146" y="312330"/>
                  <a:pt x="235938" y="332580"/>
                  <a:pt x="200904" y="327325"/>
                </a:cubicBezTo>
                <a:cubicBezTo>
                  <a:pt x="165870" y="322070"/>
                  <a:pt x="69274" y="306690"/>
                  <a:pt x="35914" y="285746"/>
                </a:cubicBezTo>
                <a:cubicBezTo>
                  <a:pt x="2554" y="264802"/>
                  <a:pt x="-2228" y="214001"/>
                  <a:pt x="746" y="201662"/>
                </a:cubicBezTo>
                <a:close/>
              </a:path>
            </a:pathLst>
          </a:custGeom>
          <a:solidFill>
            <a:srgbClr val="F3A779">
              <a:alpha val="80000"/>
            </a:srgbClr>
          </a:solidFill>
          <a:ln>
            <a:noFill/>
          </a:ln>
          <a:effectLst/>
        </p:spPr>
        <p:txBody>
          <a:bodyPr rtlCol="0" anchor="ctr"/>
          <a:lstStyle/>
          <a:p>
            <a:pPr algn="ctr">
              <a:defRPr/>
            </a:pPr>
            <a:endParaRPr lang="en-US" kern="0" dirty="0">
              <a:solidFill>
                <a:srgbClr val="FFFFFF"/>
              </a:solidFill>
              <a:latin typeface="Arial"/>
            </a:endParaRPr>
          </a:p>
        </p:txBody>
      </p:sp>
      <p:grpSp>
        <p:nvGrpSpPr>
          <p:cNvPr id="20" name="Group 19">
            <a:extLst>
              <a:ext uri="{FF2B5EF4-FFF2-40B4-BE49-F238E27FC236}">
                <a16:creationId xmlns:a16="http://schemas.microsoft.com/office/drawing/2014/main" id="{938C34EA-44CF-4807-BC52-BE575F2045F0}"/>
              </a:ext>
            </a:extLst>
          </p:cNvPr>
          <p:cNvGrpSpPr/>
          <p:nvPr/>
        </p:nvGrpSpPr>
        <p:grpSpPr>
          <a:xfrm>
            <a:off x="3572919" y="5050670"/>
            <a:ext cx="204216" cy="249105"/>
            <a:chOff x="5841321" y="4812268"/>
            <a:chExt cx="204216" cy="249105"/>
          </a:xfrm>
        </p:grpSpPr>
        <p:sp>
          <p:nvSpPr>
            <p:cNvPr id="21" name="Rectangle: Rounded Corners 58">
              <a:extLst>
                <a:ext uri="{FF2B5EF4-FFF2-40B4-BE49-F238E27FC236}">
                  <a16:creationId xmlns:a16="http://schemas.microsoft.com/office/drawing/2014/main" id="{AAE17CCC-05F0-4CEF-A7D7-6335BBEA3619}"/>
                </a:ext>
              </a:extLst>
            </p:cNvPr>
            <p:cNvSpPr/>
            <p:nvPr/>
          </p:nvSpPr>
          <p:spPr>
            <a:xfrm rot="1346762">
              <a:off x="5843885" y="4969933"/>
              <a:ext cx="45719" cy="91440"/>
            </a:xfrm>
            <a:prstGeom prst="roundRect">
              <a:avLst/>
            </a:prstGeom>
            <a:solidFill>
              <a:srgbClr val="E74A21"/>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sp>
          <p:nvSpPr>
            <p:cNvPr id="22" name="Oval 21">
              <a:extLst>
                <a:ext uri="{FF2B5EF4-FFF2-40B4-BE49-F238E27FC236}">
                  <a16:creationId xmlns:a16="http://schemas.microsoft.com/office/drawing/2014/main" id="{EBAB8E6A-6710-4442-ADF5-3B3D999F7E69}"/>
                </a:ext>
              </a:extLst>
            </p:cNvPr>
            <p:cNvSpPr/>
            <p:nvPr/>
          </p:nvSpPr>
          <p:spPr>
            <a:xfrm>
              <a:off x="5859609" y="4921996"/>
              <a:ext cx="64008" cy="64008"/>
            </a:xfrm>
            <a:prstGeom prst="ellipse">
              <a:avLst/>
            </a:prstGeom>
            <a:solidFill>
              <a:srgbClr val="EC9A1E"/>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sp>
          <p:nvSpPr>
            <p:cNvPr id="23" name="Oval 22">
              <a:extLst>
                <a:ext uri="{FF2B5EF4-FFF2-40B4-BE49-F238E27FC236}">
                  <a16:creationId xmlns:a16="http://schemas.microsoft.com/office/drawing/2014/main" id="{139C550B-18D8-440D-9E49-DD143ABAFC03}"/>
                </a:ext>
              </a:extLst>
            </p:cNvPr>
            <p:cNvSpPr/>
            <p:nvPr/>
          </p:nvSpPr>
          <p:spPr>
            <a:xfrm>
              <a:off x="5981529" y="4812268"/>
              <a:ext cx="64008" cy="64008"/>
            </a:xfrm>
            <a:prstGeom prst="ellipse">
              <a:avLst/>
            </a:prstGeom>
            <a:solidFill>
              <a:srgbClr val="EC9A1E"/>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sp>
          <p:nvSpPr>
            <p:cNvPr id="24" name="Oval 23">
              <a:extLst>
                <a:ext uri="{FF2B5EF4-FFF2-40B4-BE49-F238E27FC236}">
                  <a16:creationId xmlns:a16="http://schemas.microsoft.com/office/drawing/2014/main" id="{8780FFA2-4394-4801-BE86-82B5F2892C8D}"/>
                </a:ext>
              </a:extLst>
            </p:cNvPr>
            <p:cNvSpPr/>
            <p:nvPr/>
          </p:nvSpPr>
          <p:spPr>
            <a:xfrm>
              <a:off x="5841321" y="4812268"/>
              <a:ext cx="64008" cy="64008"/>
            </a:xfrm>
            <a:prstGeom prst="ellipse">
              <a:avLst/>
            </a:prstGeom>
            <a:solidFill>
              <a:srgbClr val="EC9A1E"/>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grpSp>
      <p:sp>
        <p:nvSpPr>
          <p:cNvPr id="25" name="Rectangle: Rounded Corners 62">
            <a:extLst>
              <a:ext uri="{FF2B5EF4-FFF2-40B4-BE49-F238E27FC236}">
                <a16:creationId xmlns:a16="http://schemas.microsoft.com/office/drawing/2014/main" id="{1E5D0FFF-B474-463A-91BB-6288B0FD5A82}"/>
              </a:ext>
            </a:extLst>
          </p:cNvPr>
          <p:cNvSpPr/>
          <p:nvPr/>
        </p:nvSpPr>
        <p:spPr>
          <a:xfrm rot="1346762">
            <a:off x="4765448" y="5151645"/>
            <a:ext cx="45719" cy="91440"/>
          </a:xfrm>
          <a:prstGeom prst="roundRect">
            <a:avLst/>
          </a:prstGeom>
          <a:solidFill>
            <a:srgbClr val="E74A21"/>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sp>
        <p:nvSpPr>
          <p:cNvPr id="26" name="Rectangle: Rounded Corners 63">
            <a:extLst>
              <a:ext uri="{FF2B5EF4-FFF2-40B4-BE49-F238E27FC236}">
                <a16:creationId xmlns:a16="http://schemas.microsoft.com/office/drawing/2014/main" id="{5FD5FE34-074D-4A79-BBA6-46C9CCA22F5E}"/>
              </a:ext>
            </a:extLst>
          </p:cNvPr>
          <p:cNvSpPr/>
          <p:nvPr/>
        </p:nvSpPr>
        <p:spPr>
          <a:xfrm rot="1346762">
            <a:off x="5990260" y="5124213"/>
            <a:ext cx="45719" cy="91440"/>
          </a:xfrm>
          <a:prstGeom prst="roundRect">
            <a:avLst/>
          </a:prstGeom>
          <a:solidFill>
            <a:srgbClr val="E74A21"/>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pic>
        <p:nvPicPr>
          <p:cNvPr id="27" name="Picture 26" descr="HSC-01.png">
            <a:extLst>
              <a:ext uri="{FF2B5EF4-FFF2-40B4-BE49-F238E27FC236}">
                <a16:creationId xmlns:a16="http://schemas.microsoft.com/office/drawing/2014/main" id="{AA93C21C-5B83-40EA-AEA8-4F392A470EA4}"/>
              </a:ext>
            </a:extLst>
          </p:cNvPr>
          <p:cNvPicPr>
            <a:picLocks noChangeAspect="1"/>
          </p:cNvPicPr>
          <p:nvPr/>
        </p:nvPicPr>
        <p:blipFill rotWithShape="1">
          <a:blip r:embed="rId2"/>
          <a:srcRect l="47601" t="687" r="46864" b="91213"/>
          <a:stretch/>
        </p:blipFill>
        <p:spPr>
          <a:xfrm>
            <a:off x="3238267" y="5165364"/>
            <a:ext cx="536274" cy="484741"/>
          </a:xfrm>
          <a:prstGeom prst="ellipse">
            <a:avLst/>
          </a:prstGeom>
        </p:spPr>
      </p:pic>
      <p:sp>
        <p:nvSpPr>
          <p:cNvPr id="28" name="TextBox 27">
            <a:extLst>
              <a:ext uri="{FF2B5EF4-FFF2-40B4-BE49-F238E27FC236}">
                <a16:creationId xmlns:a16="http://schemas.microsoft.com/office/drawing/2014/main" id="{0B2D5BF1-E98B-4A8D-AFC4-49F6C75EFFD1}"/>
              </a:ext>
            </a:extLst>
          </p:cNvPr>
          <p:cNvSpPr txBox="1"/>
          <p:nvPr/>
        </p:nvSpPr>
        <p:spPr>
          <a:xfrm>
            <a:off x="3265832" y="5861013"/>
            <a:ext cx="505097" cy="261610"/>
          </a:xfrm>
          <a:prstGeom prst="rect">
            <a:avLst/>
          </a:prstGeom>
          <a:noFill/>
        </p:spPr>
        <p:txBody>
          <a:bodyPr wrap="square" rtlCol="0" anchor="ctr">
            <a:spAutoFit/>
          </a:bodyPr>
          <a:lstStyle/>
          <a:p>
            <a:pPr algn="ctr"/>
            <a:r>
              <a:rPr lang="fy-NL" sz="1100" dirty="0">
                <a:solidFill>
                  <a:srgbClr val="000000"/>
                </a:solidFill>
                <a:latin typeface="Arial"/>
              </a:rPr>
              <a:t>HSC</a:t>
            </a:r>
            <a:endParaRPr lang="en-GB" sz="1100" dirty="0">
              <a:solidFill>
                <a:srgbClr val="000000"/>
              </a:solidFill>
              <a:latin typeface="Arial"/>
            </a:endParaRPr>
          </a:p>
        </p:txBody>
      </p:sp>
      <p:pic>
        <p:nvPicPr>
          <p:cNvPr id="29" name="Picture 28" descr="HSC-01.png">
            <a:extLst>
              <a:ext uri="{FF2B5EF4-FFF2-40B4-BE49-F238E27FC236}">
                <a16:creationId xmlns:a16="http://schemas.microsoft.com/office/drawing/2014/main" id="{C91215F0-795F-4F70-AD0E-C93814A2B071}"/>
              </a:ext>
            </a:extLst>
          </p:cNvPr>
          <p:cNvPicPr>
            <a:picLocks noChangeAspect="1"/>
          </p:cNvPicPr>
          <p:nvPr/>
        </p:nvPicPr>
        <p:blipFill rotWithShape="1">
          <a:blip r:embed="rId2"/>
          <a:srcRect l="24212" t="13206" r="68450" b="76978"/>
          <a:stretch/>
        </p:blipFill>
        <p:spPr>
          <a:xfrm>
            <a:off x="4461836" y="5165365"/>
            <a:ext cx="586638" cy="484740"/>
          </a:xfrm>
          <a:prstGeom prst="ellipse">
            <a:avLst/>
          </a:prstGeom>
        </p:spPr>
      </p:pic>
      <p:sp>
        <p:nvSpPr>
          <p:cNvPr id="30" name="TextBox 29">
            <a:extLst>
              <a:ext uri="{FF2B5EF4-FFF2-40B4-BE49-F238E27FC236}">
                <a16:creationId xmlns:a16="http://schemas.microsoft.com/office/drawing/2014/main" id="{36809FDF-1C2B-4AE5-87E6-8FF6C3C7C78F}"/>
              </a:ext>
            </a:extLst>
          </p:cNvPr>
          <p:cNvSpPr txBox="1"/>
          <p:nvPr/>
        </p:nvSpPr>
        <p:spPr>
          <a:xfrm>
            <a:off x="4073078" y="5691736"/>
            <a:ext cx="1282446" cy="600164"/>
          </a:xfrm>
          <a:prstGeom prst="rect">
            <a:avLst/>
          </a:prstGeom>
          <a:noFill/>
        </p:spPr>
        <p:txBody>
          <a:bodyPr wrap="square" rtlCol="0" anchor="ctr">
            <a:spAutoFit/>
          </a:bodyPr>
          <a:lstStyle/>
          <a:p>
            <a:pPr algn="ctr"/>
            <a:r>
              <a:rPr lang="fy-NL" sz="1100" dirty="0">
                <a:solidFill>
                  <a:srgbClr val="000000"/>
                </a:solidFill>
                <a:latin typeface="Arial"/>
              </a:rPr>
              <a:t>Common</a:t>
            </a:r>
          </a:p>
          <a:p>
            <a:pPr algn="ctr"/>
            <a:r>
              <a:rPr lang="fy-NL" sz="1100" dirty="0">
                <a:solidFill>
                  <a:srgbClr val="000000"/>
                </a:solidFill>
                <a:latin typeface="Arial"/>
              </a:rPr>
              <a:t>Myeloid progenitor</a:t>
            </a:r>
            <a:endParaRPr lang="en-GB" sz="1100" dirty="0">
              <a:solidFill>
                <a:srgbClr val="000000"/>
              </a:solidFill>
              <a:latin typeface="Arial"/>
            </a:endParaRPr>
          </a:p>
        </p:txBody>
      </p:sp>
      <p:pic>
        <p:nvPicPr>
          <p:cNvPr id="31" name="Picture 30" descr="HSC-01.png">
            <a:extLst>
              <a:ext uri="{FF2B5EF4-FFF2-40B4-BE49-F238E27FC236}">
                <a16:creationId xmlns:a16="http://schemas.microsoft.com/office/drawing/2014/main" id="{26A65718-B930-488C-9F71-0D4F1D39D065}"/>
              </a:ext>
            </a:extLst>
          </p:cNvPr>
          <p:cNvPicPr>
            <a:picLocks noChangeAspect="1"/>
          </p:cNvPicPr>
          <p:nvPr/>
        </p:nvPicPr>
        <p:blipFill rotWithShape="1">
          <a:blip r:embed="rId2"/>
          <a:srcRect l="8927" t="30420" r="84431" b="60170"/>
          <a:stretch/>
        </p:blipFill>
        <p:spPr>
          <a:xfrm>
            <a:off x="5655735" y="5162083"/>
            <a:ext cx="549375" cy="484739"/>
          </a:xfrm>
          <a:prstGeom prst="roundRect">
            <a:avLst/>
          </a:prstGeom>
        </p:spPr>
      </p:pic>
      <p:cxnSp>
        <p:nvCxnSpPr>
          <p:cNvPr id="32" name="Straight Connector 31">
            <a:extLst>
              <a:ext uri="{FF2B5EF4-FFF2-40B4-BE49-F238E27FC236}">
                <a16:creationId xmlns:a16="http://schemas.microsoft.com/office/drawing/2014/main" id="{B3EFE41E-4321-47A4-B0EE-6173813860D3}"/>
              </a:ext>
            </a:extLst>
          </p:cNvPr>
          <p:cNvCxnSpPr>
            <a:cxnSpLocks/>
          </p:cNvCxnSpPr>
          <p:nvPr/>
        </p:nvCxnSpPr>
        <p:spPr>
          <a:xfrm flipH="1">
            <a:off x="3841903" y="5435109"/>
            <a:ext cx="521208" cy="0"/>
          </a:xfrm>
          <a:prstGeom prst="line">
            <a:avLst/>
          </a:prstGeom>
          <a:noFill/>
          <a:ln w="12700" cap="sq" cmpd="sng" algn="ctr">
            <a:solidFill>
              <a:srgbClr val="000000"/>
            </a:solidFill>
            <a:prstDash val="solid"/>
            <a:headEnd type="stealth" w="med" len="med"/>
          </a:ln>
          <a:effectLst/>
        </p:spPr>
      </p:cxnSp>
      <p:sp>
        <p:nvSpPr>
          <p:cNvPr id="33" name="TextBox 32">
            <a:extLst>
              <a:ext uri="{FF2B5EF4-FFF2-40B4-BE49-F238E27FC236}">
                <a16:creationId xmlns:a16="http://schemas.microsoft.com/office/drawing/2014/main" id="{AC05191F-2F86-4A67-8F96-A9E6204DE2D8}"/>
              </a:ext>
            </a:extLst>
          </p:cNvPr>
          <p:cNvSpPr txBox="1"/>
          <p:nvPr/>
        </p:nvSpPr>
        <p:spPr>
          <a:xfrm>
            <a:off x="5287759" y="5753291"/>
            <a:ext cx="1282446" cy="477054"/>
          </a:xfrm>
          <a:prstGeom prst="rect">
            <a:avLst/>
          </a:prstGeom>
          <a:noFill/>
        </p:spPr>
        <p:txBody>
          <a:bodyPr wrap="square" rtlCol="0" anchor="ctr">
            <a:spAutoFit/>
          </a:bodyPr>
          <a:lstStyle/>
          <a:p>
            <a:pPr algn="ctr">
              <a:lnSpc>
                <a:spcPts val="1000"/>
              </a:lnSpc>
            </a:pPr>
            <a:r>
              <a:rPr lang="fy-NL" sz="1100" dirty="0">
                <a:solidFill>
                  <a:srgbClr val="000000"/>
                </a:solidFill>
                <a:latin typeface="Arial"/>
              </a:rPr>
              <a:t>Megakaryocyte/</a:t>
            </a:r>
          </a:p>
          <a:p>
            <a:pPr algn="ctr">
              <a:lnSpc>
                <a:spcPts val="1000"/>
              </a:lnSpc>
            </a:pPr>
            <a:r>
              <a:rPr lang="fy-NL" sz="1100" dirty="0">
                <a:solidFill>
                  <a:srgbClr val="000000"/>
                </a:solidFill>
                <a:latin typeface="Arial"/>
              </a:rPr>
              <a:t>erythroid progenitor</a:t>
            </a:r>
            <a:endParaRPr lang="en-GB" sz="1100" dirty="0">
              <a:solidFill>
                <a:srgbClr val="000000"/>
              </a:solidFill>
              <a:latin typeface="Arial"/>
            </a:endParaRPr>
          </a:p>
        </p:txBody>
      </p:sp>
      <p:sp>
        <p:nvSpPr>
          <p:cNvPr id="34" name="TextBox 33">
            <a:extLst>
              <a:ext uri="{FF2B5EF4-FFF2-40B4-BE49-F238E27FC236}">
                <a16:creationId xmlns:a16="http://schemas.microsoft.com/office/drawing/2014/main" id="{B286972E-2A49-45F4-BEB9-FE5CE08E1F78}"/>
              </a:ext>
            </a:extLst>
          </p:cNvPr>
          <p:cNvSpPr txBox="1"/>
          <p:nvPr/>
        </p:nvSpPr>
        <p:spPr>
          <a:xfrm>
            <a:off x="6701177" y="5861013"/>
            <a:ext cx="1141398" cy="261610"/>
          </a:xfrm>
          <a:prstGeom prst="rect">
            <a:avLst/>
          </a:prstGeom>
          <a:noFill/>
        </p:spPr>
        <p:txBody>
          <a:bodyPr wrap="square" rtlCol="0" anchor="ctr">
            <a:spAutoFit/>
          </a:bodyPr>
          <a:lstStyle/>
          <a:p>
            <a:pPr algn="ctr"/>
            <a:r>
              <a:rPr lang="fy-NL" sz="1100" dirty="0">
                <a:solidFill>
                  <a:srgbClr val="000000"/>
                </a:solidFill>
                <a:latin typeface="Arial"/>
              </a:rPr>
              <a:t>Megakaryocyte</a:t>
            </a:r>
            <a:endParaRPr lang="en-GB" sz="1100" dirty="0">
              <a:solidFill>
                <a:srgbClr val="000000"/>
              </a:solidFill>
              <a:latin typeface="Arial"/>
            </a:endParaRPr>
          </a:p>
        </p:txBody>
      </p:sp>
      <p:sp>
        <p:nvSpPr>
          <p:cNvPr id="35" name="TextBox 34">
            <a:extLst>
              <a:ext uri="{FF2B5EF4-FFF2-40B4-BE49-F238E27FC236}">
                <a16:creationId xmlns:a16="http://schemas.microsoft.com/office/drawing/2014/main" id="{26891C35-0650-419B-8880-0AB15460F69C}"/>
              </a:ext>
            </a:extLst>
          </p:cNvPr>
          <p:cNvSpPr txBox="1"/>
          <p:nvPr/>
        </p:nvSpPr>
        <p:spPr>
          <a:xfrm>
            <a:off x="8616016" y="6092817"/>
            <a:ext cx="984980" cy="261610"/>
          </a:xfrm>
          <a:prstGeom prst="rect">
            <a:avLst/>
          </a:prstGeom>
          <a:noFill/>
        </p:spPr>
        <p:txBody>
          <a:bodyPr wrap="square" rtlCol="0" anchor="ctr">
            <a:spAutoFit/>
          </a:bodyPr>
          <a:lstStyle/>
          <a:p>
            <a:pPr algn="ctr"/>
            <a:r>
              <a:rPr lang="fy-NL" sz="1100" dirty="0">
                <a:solidFill>
                  <a:srgbClr val="000000"/>
                </a:solidFill>
                <a:latin typeface="Arial"/>
              </a:rPr>
              <a:t>Platelet</a:t>
            </a:r>
            <a:endParaRPr lang="en-GB" sz="1100" dirty="0">
              <a:solidFill>
                <a:srgbClr val="000000"/>
              </a:solidFill>
              <a:latin typeface="Arial"/>
            </a:endParaRPr>
          </a:p>
        </p:txBody>
      </p:sp>
      <p:cxnSp>
        <p:nvCxnSpPr>
          <p:cNvPr id="36" name="Straight Connector 35">
            <a:extLst>
              <a:ext uri="{FF2B5EF4-FFF2-40B4-BE49-F238E27FC236}">
                <a16:creationId xmlns:a16="http://schemas.microsoft.com/office/drawing/2014/main" id="{5626CE04-72E6-410A-AA27-128BD5A83F41}"/>
              </a:ext>
            </a:extLst>
          </p:cNvPr>
          <p:cNvCxnSpPr>
            <a:cxnSpLocks/>
          </p:cNvCxnSpPr>
          <p:nvPr/>
        </p:nvCxnSpPr>
        <p:spPr>
          <a:xfrm flipH="1">
            <a:off x="5078374" y="5435109"/>
            <a:ext cx="521208" cy="0"/>
          </a:xfrm>
          <a:prstGeom prst="line">
            <a:avLst/>
          </a:prstGeom>
          <a:noFill/>
          <a:ln w="12700" cap="sq" cmpd="sng" algn="ctr">
            <a:solidFill>
              <a:srgbClr val="000000"/>
            </a:solidFill>
            <a:prstDash val="solid"/>
            <a:headEnd type="stealth" w="med" len="med"/>
          </a:ln>
          <a:effectLst/>
        </p:spPr>
      </p:cxnSp>
      <p:cxnSp>
        <p:nvCxnSpPr>
          <p:cNvPr id="37" name="Straight Connector 36">
            <a:extLst>
              <a:ext uri="{FF2B5EF4-FFF2-40B4-BE49-F238E27FC236}">
                <a16:creationId xmlns:a16="http://schemas.microsoft.com/office/drawing/2014/main" id="{596E46CE-F384-4F4A-9966-A107106B77AF}"/>
              </a:ext>
            </a:extLst>
          </p:cNvPr>
          <p:cNvCxnSpPr>
            <a:cxnSpLocks/>
          </p:cNvCxnSpPr>
          <p:nvPr/>
        </p:nvCxnSpPr>
        <p:spPr>
          <a:xfrm flipH="1">
            <a:off x="6256169" y="5435109"/>
            <a:ext cx="521208" cy="0"/>
          </a:xfrm>
          <a:prstGeom prst="line">
            <a:avLst/>
          </a:prstGeom>
          <a:noFill/>
          <a:ln w="12700" cap="sq" cmpd="sng" algn="ctr">
            <a:solidFill>
              <a:srgbClr val="000000"/>
            </a:solidFill>
            <a:prstDash val="solid"/>
            <a:headEnd type="stealth" w="med" len="med"/>
          </a:ln>
          <a:effectLst/>
        </p:spPr>
      </p:cxnSp>
      <p:sp>
        <p:nvSpPr>
          <p:cNvPr id="38" name="TextBox 37">
            <a:extLst>
              <a:ext uri="{FF2B5EF4-FFF2-40B4-BE49-F238E27FC236}">
                <a16:creationId xmlns:a16="http://schemas.microsoft.com/office/drawing/2014/main" id="{AD5DE677-B90D-47D2-881C-DC40114A17B2}"/>
              </a:ext>
            </a:extLst>
          </p:cNvPr>
          <p:cNvSpPr txBox="1"/>
          <p:nvPr/>
        </p:nvSpPr>
        <p:spPr>
          <a:xfrm>
            <a:off x="4831651" y="4777336"/>
            <a:ext cx="572524" cy="261610"/>
          </a:xfrm>
          <a:prstGeom prst="rect">
            <a:avLst/>
          </a:prstGeom>
          <a:noFill/>
        </p:spPr>
        <p:txBody>
          <a:bodyPr wrap="square" rtlCol="0">
            <a:spAutoFit/>
          </a:bodyPr>
          <a:lstStyle/>
          <a:p>
            <a:pPr algn="ctr"/>
            <a:r>
              <a:rPr lang="fy-NL" sz="1100" b="1" dirty="0">
                <a:solidFill>
                  <a:srgbClr val="EC9A1E"/>
                </a:solidFill>
                <a:latin typeface="Arial"/>
              </a:rPr>
              <a:t>TPO</a:t>
            </a:r>
            <a:endParaRPr lang="en-GB" sz="1100" b="1" dirty="0">
              <a:solidFill>
                <a:srgbClr val="EC9A1E"/>
              </a:solidFill>
              <a:latin typeface="Arial"/>
            </a:endParaRPr>
          </a:p>
        </p:txBody>
      </p:sp>
      <p:sp>
        <p:nvSpPr>
          <p:cNvPr id="39" name="TextBox 38">
            <a:extLst>
              <a:ext uri="{FF2B5EF4-FFF2-40B4-BE49-F238E27FC236}">
                <a16:creationId xmlns:a16="http://schemas.microsoft.com/office/drawing/2014/main" id="{FECCEEB5-38AF-4628-BFB4-755D8A0C1673}"/>
              </a:ext>
            </a:extLst>
          </p:cNvPr>
          <p:cNvSpPr txBox="1"/>
          <p:nvPr/>
        </p:nvSpPr>
        <p:spPr>
          <a:xfrm>
            <a:off x="4108775" y="4972926"/>
            <a:ext cx="698937" cy="261610"/>
          </a:xfrm>
          <a:prstGeom prst="rect">
            <a:avLst/>
          </a:prstGeom>
          <a:noFill/>
        </p:spPr>
        <p:txBody>
          <a:bodyPr wrap="square" rtlCol="0">
            <a:spAutoFit/>
          </a:bodyPr>
          <a:lstStyle/>
          <a:p>
            <a:pPr algn="ctr"/>
            <a:r>
              <a:rPr lang="fy-NL" sz="1100" b="1" dirty="0">
                <a:solidFill>
                  <a:srgbClr val="E74A21"/>
                </a:solidFill>
                <a:latin typeface="Arial"/>
              </a:rPr>
              <a:t>TPO-R</a:t>
            </a:r>
            <a:endParaRPr lang="en-GB" sz="1100" b="1" dirty="0">
              <a:solidFill>
                <a:srgbClr val="E74A21"/>
              </a:solidFill>
              <a:latin typeface="Arial"/>
            </a:endParaRPr>
          </a:p>
        </p:txBody>
      </p:sp>
      <p:sp>
        <p:nvSpPr>
          <p:cNvPr id="40" name="Oval 39">
            <a:extLst>
              <a:ext uri="{FF2B5EF4-FFF2-40B4-BE49-F238E27FC236}">
                <a16:creationId xmlns:a16="http://schemas.microsoft.com/office/drawing/2014/main" id="{F9E5F82C-AE7B-495C-9C8F-7C077F94E21C}"/>
              </a:ext>
            </a:extLst>
          </p:cNvPr>
          <p:cNvSpPr/>
          <p:nvPr/>
        </p:nvSpPr>
        <p:spPr>
          <a:xfrm>
            <a:off x="4777640" y="4956573"/>
            <a:ext cx="64008" cy="64008"/>
          </a:xfrm>
          <a:prstGeom prst="ellipse">
            <a:avLst/>
          </a:prstGeom>
          <a:solidFill>
            <a:srgbClr val="EC9A1E"/>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sp>
        <p:nvSpPr>
          <p:cNvPr id="41" name="Oval 40">
            <a:extLst>
              <a:ext uri="{FF2B5EF4-FFF2-40B4-BE49-F238E27FC236}">
                <a16:creationId xmlns:a16="http://schemas.microsoft.com/office/drawing/2014/main" id="{26D2FF9F-9C90-4EC5-A97B-7000FBE7076E}"/>
              </a:ext>
            </a:extLst>
          </p:cNvPr>
          <p:cNvSpPr/>
          <p:nvPr/>
        </p:nvSpPr>
        <p:spPr>
          <a:xfrm>
            <a:off x="4853840" y="5032773"/>
            <a:ext cx="64008" cy="64008"/>
          </a:xfrm>
          <a:prstGeom prst="ellipse">
            <a:avLst/>
          </a:prstGeom>
          <a:solidFill>
            <a:srgbClr val="EC9A1E"/>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sp>
        <p:nvSpPr>
          <p:cNvPr id="42" name="Oval 41">
            <a:extLst>
              <a:ext uri="{FF2B5EF4-FFF2-40B4-BE49-F238E27FC236}">
                <a16:creationId xmlns:a16="http://schemas.microsoft.com/office/drawing/2014/main" id="{499DF1E8-8E0C-440A-9A11-DD59A3647C08}"/>
              </a:ext>
            </a:extLst>
          </p:cNvPr>
          <p:cNvSpPr/>
          <p:nvPr/>
        </p:nvSpPr>
        <p:spPr>
          <a:xfrm>
            <a:off x="4832504" y="4880373"/>
            <a:ext cx="64008" cy="64008"/>
          </a:xfrm>
          <a:prstGeom prst="ellipse">
            <a:avLst/>
          </a:prstGeom>
          <a:solidFill>
            <a:srgbClr val="EC9A1E"/>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sp>
        <p:nvSpPr>
          <p:cNvPr id="43" name="Oval 42">
            <a:extLst>
              <a:ext uri="{FF2B5EF4-FFF2-40B4-BE49-F238E27FC236}">
                <a16:creationId xmlns:a16="http://schemas.microsoft.com/office/drawing/2014/main" id="{5527F94F-782A-42E3-A693-4AEE772E0EB4}"/>
              </a:ext>
            </a:extLst>
          </p:cNvPr>
          <p:cNvSpPr/>
          <p:nvPr/>
        </p:nvSpPr>
        <p:spPr>
          <a:xfrm>
            <a:off x="6127904" y="4999245"/>
            <a:ext cx="64008" cy="64008"/>
          </a:xfrm>
          <a:prstGeom prst="ellipse">
            <a:avLst/>
          </a:prstGeom>
          <a:solidFill>
            <a:srgbClr val="EC9A1E"/>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sp>
        <p:nvSpPr>
          <p:cNvPr id="44" name="Oval 43">
            <a:extLst>
              <a:ext uri="{FF2B5EF4-FFF2-40B4-BE49-F238E27FC236}">
                <a16:creationId xmlns:a16="http://schemas.microsoft.com/office/drawing/2014/main" id="{2B1011F1-9192-45F6-9313-350A0CFEA68C}"/>
              </a:ext>
            </a:extLst>
          </p:cNvPr>
          <p:cNvSpPr/>
          <p:nvPr/>
        </p:nvSpPr>
        <p:spPr>
          <a:xfrm>
            <a:off x="5996840" y="4999245"/>
            <a:ext cx="64008" cy="64008"/>
          </a:xfrm>
          <a:prstGeom prst="ellipse">
            <a:avLst/>
          </a:prstGeom>
          <a:solidFill>
            <a:srgbClr val="EC9A1E"/>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sp>
        <p:nvSpPr>
          <p:cNvPr id="45" name="Oval 44">
            <a:extLst>
              <a:ext uri="{FF2B5EF4-FFF2-40B4-BE49-F238E27FC236}">
                <a16:creationId xmlns:a16="http://schemas.microsoft.com/office/drawing/2014/main" id="{D8965219-1B68-4994-8279-9C7F8661FB05}"/>
              </a:ext>
            </a:extLst>
          </p:cNvPr>
          <p:cNvSpPr/>
          <p:nvPr/>
        </p:nvSpPr>
        <p:spPr>
          <a:xfrm>
            <a:off x="6051704" y="4923045"/>
            <a:ext cx="64008" cy="64008"/>
          </a:xfrm>
          <a:prstGeom prst="ellipse">
            <a:avLst/>
          </a:prstGeom>
          <a:solidFill>
            <a:srgbClr val="EC9A1E"/>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sp>
        <p:nvSpPr>
          <p:cNvPr id="46" name="Oval 45">
            <a:extLst>
              <a:ext uri="{FF2B5EF4-FFF2-40B4-BE49-F238E27FC236}">
                <a16:creationId xmlns:a16="http://schemas.microsoft.com/office/drawing/2014/main" id="{B4131CB7-1950-46D8-A489-799359362CFD}"/>
              </a:ext>
            </a:extLst>
          </p:cNvPr>
          <p:cNvSpPr/>
          <p:nvPr/>
        </p:nvSpPr>
        <p:spPr>
          <a:xfrm>
            <a:off x="6127904" y="4868181"/>
            <a:ext cx="64008" cy="64008"/>
          </a:xfrm>
          <a:prstGeom prst="ellipse">
            <a:avLst/>
          </a:prstGeom>
          <a:solidFill>
            <a:srgbClr val="EC9A1E"/>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sp>
        <p:nvSpPr>
          <p:cNvPr id="47" name="Oval 46">
            <a:extLst>
              <a:ext uri="{FF2B5EF4-FFF2-40B4-BE49-F238E27FC236}">
                <a16:creationId xmlns:a16="http://schemas.microsoft.com/office/drawing/2014/main" id="{68382290-9194-4E0E-ABF6-E6ACAB940971}"/>
              </a:ext>
            </a:extLst>
          </p:cNvPr>
          <p:cNvSpPr/>
          <p:nvPr/>
        </p:nvSpPr>
        <p:spPr>
          <a:xfrm>
            <a:off x="4783736" y="5096781"/>
            <a:ext cx="64008" cy="64008"/>
          </a:xfrm>
          <a:prstGeom prst="ellipse">
            <a:avLst/>
          </a:prstGeom>
          <a:solidFill>
            <a:srgbClr val="EC9A1E"/>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sp>
        <p:nvSpPr>
          <p:cNvPr id="48" name="Oval 47">
            <a:extLst>
              <a:ext uri="{FF2B5EF4-FFF2-40B4-BE49-F238E27FC236}">
                <a16:creationId xmlns:a16="http://schemas.microsoft.com/office/drawing/2014/main" id="{6CE2C7ED-A2B6-4F0A-9433-41B735B60FBF}"/>
              </a:ext>
            </a:extLst>
          </p:cNvPr>
          <p:cNvSpPr/>
          <p:nvPr/>
        </p:nvSpPr>
        <p:spPr>
          <a:xfrm>
            <a:off x="6009032" y="5069349"/>
            <a:ext cx="64008" cy="64008"/>
          </a:xfrm>
          <a:prstGeom prst="ellipse">
            <a:avLst/>
          </a:prstGeom>
          <a:solidFill>
            <a:srgbClr val="EC9A1E"/>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sp>
        <p:nvSpPr>
          <p:cNvPr id="49" name="Rectangle 48">
            <a:extLst>
              <a:ext uri="{FF2B5EF4-FFF2-40B4-BE49-F238E27FC236}">
                <a16:creationId xmlns:a16="http://schemas.microsoft.com/office/drawing/2014/main" id="{47085051-9839-4230-94C2-952B7E645981}"/>
              </a:ext>
            </a:extLst>
          </p:cNvPr>
          <p:cNvSpPr/>
          <p:nvPr/>
        </p:nvSpPr>
        <p:spPr>
          <a:xfrm>
            <a:off x="961578" y="4167444"/>
            <a:ext cx="7252778" cy="307777"/>
          </a:xfrm>
          <a:prstGeom prst="rect">
            <a:avLst/>
          </a:prstGeom>
        </p:spPr>
        <p:txBody>
          <a:bodyPr wrap="square">
            <a:spAutoFit/>
          </a:bodyPr>
          <a:lstStyle/>
          <a:p>
            <a:r>
              <a:rPr lang="en-US" sz="1400" b="1" dirty="0">
                <a:solidFill>
                  <a:srgbClr val="AB1D1D"/>
                </a:solidFill>
                <a:latin typeface="Arial"/>
              </a:rPr>
              <a:t>TPO stimulates megakaryocyte differentiation and platelet production</a:t>
            </a:r>
          </a:p>
        </p:txBody>
      </p:sp>
      <p:grpSp>
        <p:nvGrpSpPr>
          <p:cNvPr id="50" name="Group 49">
            <a:extLst>
              <a:ext uri="{FF2B5EF4-FFF2-40B4-BE49-F238E27FC236}">
                <a16:creationId xmlns:a16="http://schemas.microsoft.com/office/drawing/2014/main" id="{09A8AE41-01E8-460F-869C-EC937FB06EDF}"/>
              </a:ext>
            </a:extLst>
          </p:cNvPr>
          <p:cNvGrpSpPr/>
          <p:nvPr/>
        </p:nvGrpSpPr>
        <p:grpSpPr>
          <a:xfrm>
            <a:off x="7542108" y="4570102"/>
            <a:ext cx="1758963" cy="1645598"/>
            <a:chOff x="9047690" y="1716549"/>
            <a:chExt cx="1758963" cy="1645598"/>
          </a:xfrm>
        </p:grpSpPr>
        <p:grpSp>
          <p:nvGrpSpPr>
            <p:cNvPr id="51" name="Group 50">
              <a:extLst>
                <a:ext uri="{FF2B5EF4-FFF2-40B4-BE49-F238E27FC236}">
                  <a16:creationId xmlns:a16="http://schemas.microsoft.com/office/drawing/2014/main" id="{259C1AA3-ECAF-4CE4-8752-4E003770C106}"/>
                </a:ext>
              </a:extLst>
            </p:cNvPr>
            <p:cNvGrpSpPr/>
            <p:nvPr/>
          </p:nvGrpSpPr>
          <p:grpSpPr>
            <a:xfrm rot="7496227">
              <a:off x="10392254" y="2131645"/>
              <a:ext cx="372478" cy="456320"/>
              <a:chOff x="9144000" y="1964968"/>
              <a:chExt cx="372478" cy="456320"/>
            </a:xfrm>
          </p:grpSpPr>
          <p:sp>
            <p:nvSpPr>
              <p:cNvPr id="75" name="Freeform: Shape 112">
                <a:extLst>
                  <a:ext uri="{FF2B5EF4-FFF2-40B4-BE49-F238E27FC236}">
                    <a16:creationId xmlns:a16="http://schemas.microsoft.com/office/drawing/2014/main" id="{02701E6D-FD5A-407D-B708-62E9008F0F51}"/>
                  </a:ext>
                </a:extLst>
              </p:cNvPr>
              <p:cNvSpPr/>
              <p:nvPr/>
            </p:nvSpPr>
            <p:spPr>
              <a:xfrm>
                <a:off x="9144000" y="1964968"/>
                <a:ext cx="372478" cy="456320"/>
              </a:xfrm>
              <a:custGeom>
                <a:avLst/>
                <a:gdLst>
                  <a:gd name="connsiteX0" fmla="*/ 121725 w 461587"/>
                  <a:gd name="connsiteY0" fmla="*/ 581950 h 583176"/>
                  <a:gd name="connsiteX1" fmla="*/ 27132 w 461587"/>
                  <a:gd name="connsiteY1" fmla="*/ 529399 h 583176"/>
                  <a:gd name="connsiteX2" fmla="*/ 6111 w 461587"/>
                  <a:gd name="connsiteY2" fmla="*/ 455826 h 583176"/>
                  <a:gd name="connsiteX3" fmla="*/ 121725 w 461587"/>
                  <a:gd name="connsiteY3" fmla="*/ 203578 h 583176"/>
                  <a:gd name="connsiteX4" fmla="*/ 363463 w 461587"/>
                  <a:gd name="connsiteY4" fmla="*/ 3881 h 583176"/>
                  <a:gd name="connsiteX5" fmla="*/ 458056 w 461587"/>
                  <a:gd name="connsiteY5" fmla="*/ 77454 h 583176"/>
                  <a:gd name="connsiteX6" fmla="*/ 437035 w 461587"/>
                  <a:gd name="connsiteY6" fmla="*/ 151026 h 583176"/>
                  <a:gd name="connsiteX7" fmla="*/ 394994 w 461587"/>
                  <a:gd name="connsiteY7" fmla="*/ 266640 h 583176"/>
                  <a:gd name="connsiteX8" fmla="*/ 384483 w 461587"/>
                  <a:gd name="connsiteY8" fmla="*/ 350723 h 583176"/>
                  <a:gd name="connsiteX9" fmla="*/ 352952 w 461587"/>
                  <a:gd name="connsiteY9" fmla="*/ 413785 h 583176"/>
                  <a:gd name="connsiteX10" fmla="*/ 258359 w 461587"/>
                  <a:gd name="connsiteY10" fmla="*/ 476847 h 583176"/>
                  <a:gd name="connsiteX11" fmla="*/ 121725 w 461587"/>
                  <a:gd name="connsiteY11" fmla="*/ 581950 h 583176"/>
                  <a:gd name="connsiteX0" fmla="*/ 121725 w 461587"/>
                  <a:gd name="connsiteY0" fmla="*/ 581950 h 584079"/>
                  <a:gd name="connsiteX1" fmla="*/ 27132 w 461587"/>
                  <a:gd name="connsiteY1" fmla="*/ 529399 h 584079"/>
                  <a:gd name="connsiteX2" fmla="*/ 6111 w 461587"/>
                  <a:gd name="connsiteY2" fmla="*/ 455826 h 584079"/>
                  <a:gd name="connsiteX3" fmla="*/ 121725 w 461587"/>
                  <a:gd name="connsiteY3" fmla="*/ 203578 h 584079"/>
                  <a:gd name="connsiteX4" fmla="*/ 363463 w 461587"/>
                  <a:gd name="connsiteY4" fmla="*/ 3881 h 584079"/>
                  <a:gd name="connsiteX5" fmla="*/ 458056 w 461587"/>
                  <a:gd name="connsiteY5" fmla="*/ 77454 h 584079"/>
                  <a:gd name="connsiteX6" fmla="*/ 437035 w 461587"/>
                  <a:gd name="connsiteY6" fmla="*/ 151026 h 584079"/>
                  <a:gd name="connsiteX7" fmla="*/ 394994 w 461587"/>
                  <a:gd name="connsiteY7" fmla="*/ 266640 h 584079"/>
                  <a:gd name="connsiteX8" fmla="*/ 384483 w 461587"/>
                  <a:gd name="connsiteY8" fmla="*/ 350723 h 584079"/>
                  <a:gd name="connsiteX9" fmla="*/ 352952 w 461587"/>
                  <a:gd name="connsiteY9" fmla="*/ 413785 h 584079"/>
                  <a:gd name="connsiteX10" fmla="*/ 226828 w 461587"/>
                  <a:gd name="connsiteY10" fmla="*/ 455827 h 584079"/>
                  <a:gd name="connsiteX11" fmla="*/ 121725 w 461587"/>
                  <a:gd name="connsiteY11" fmla="*/ 581950 h 584079"/>
                  <a:gd name="connsiteX0" fmla="*/ 121725 w 482936"/>
                  <a:gd name="connsiteY0" fmla="*/ 582186 h 584315"/>
                  <a:gd name="connsiteX1" fmla="*/ 27132 w 482936"/>
                  <a:gd name="connsiteY1" fmla="*/ 529635 h 584315"/>
                  <a:gd name="connsiteX2" fmla="*/ 6111 w 482936"/>
                  <a:gd name="connsiteY2" fmla="*/ 456062 h 584315"/>
                  <a:gd name="connsiteX3" fmla="*/ 121725 w 482936"/>
                  <a:gd name="connsiteY3" fmla="*/ 203814 h 584315"/>
                  <a:gd name="connsiteX4" fmla="*/ 363463 w 482936"/>
                  <a:gd name="connsiteY4" fmla="*/ 4117 h 584315"/>
                  <a:gd name="connsiteX5" fmla="*/ 458056 w 482936"/>
                  <a:gd name="connsiteY5" fmla="*/ 77690 h 584315"/>
                  <a:gd name="connsiteX6" fmla="*/ 479077 w 482936"/>
                  <a:gd name="connsiteY6" fmla="*/ 182793 h 584315"/>
                  <a:gd name="connsiteX7" fmla="*/ 394994 w 482936"/>
                  <a:gd name="connsiteY7" fmla="*/ 266876 h 584315"/>
                  <a:gd name="connsiteX8" fmla="*/ 384483 w 482936"/>
                  <a:gd name="connsiteY8" fmla="*/ 350959 h 584315"/>
                  <a:gd name="connsiteX9" fmla="*/ 352952 w 482936"/>
                  <a:gd name="connsiteY9" fmla="*/ 414021 h 584315"/>
                  <a:gd name="connsiteX10" fmla="*/ 226828 w 482936"/>
                  <a:gd name="connsiteY10" fmla="*/ 456063 h 584315"/>
                  <a:gd name="connsiteX11" fmla="*/ 121725 w 482936"/>
                  <a:gd name="connsiteY11" fmla="*/ 582186 h 584315"/>
                  <a:gd name="connsiteX0" fmla="*/ 121725 w 463952"/>
                  <a:gd name="connsiteY0" fmla="*/ 582106 h 584235"/>
                  <a:gd name="connsiteX1" fmla="*/ 27132 w 463952"/>
                  <a:gd name="connsiteY1" fmla="*/ 529555 h 584235"/>
                  <a:gd name="connsiteX2" fmla="*/ 6111 w 463952"/>
                  <a:gd name="connsiteY2" fmla="*/ 455982 h 584235"/>
                  <a:gd name="connsiteX3" fmla="*/ 121725 w 463952"/>
                  <a:gd name="connsiteY3" fmla="*/ 203734 h 584235"/>
                  <a:gd name="connsiteX4" fmla="*/ 363463 w 463952"/>
                  <a:gd name="connsiteY4" fmla="*/ 4037 h 584235"/>
                  <a:gd name="connsiteX5" fmla="*/ 458056 w 463952"/>
                  <a:gd name="connsiteY5" fmla="*/ 77610 h 584235"/>
                  <a:gd name="connsiteX6" fmla="*/ 447546 w 463952"/>
                  <a:gd name="connsiteY6" fmla="*/ 172203 h 584235"/>
                  <a:gd name="connsiteX7" fmla="*/ 394994 w 463952"/>
                  <a:gd name="connsiteY7" fmla="*/ 266796 h 584235"/>
                  <a:gd name="connsiteX8" fmla="*/ 384483 w 463952"/>
                  <a:gd name="connsiteY8" fmla="*/ 350879 h 584235"/>
                  <a:gd name="connsiteX9" fmla="*/ 352952 w 463952"/>
                  <a:gd name="connsiteY9" fmla="*/ 413941 h 584235"/>
                  <a:gd name="connsiteX10" fmla="*/ 226828 w 463952"/>
                  <a:gd name="connsiteY10" fmla="*/ 455983 h 584235"/>
                  <a:gd name="connsiteX11" fmla="*/ 121725 w 463952"/>
                  <a:gd name="connsiteY11" fmla="*/ 582106 h 584235"/>
                  <a:gd name="connsiteX0" fmla="*/ 121725 w 463952"/>
                  <a:gd name="connsiteY0" fmla="*/ 582106 h 583110"/>
                  <a:gd name="connsiteX1" fmla="*/ 27132 w 463952"/>
                  <a:gd name="connsiteY1" fmla="*/ 529555 h 583110"/>
                  <a:gd name="connsiteX2" fmla="*/ 6111 w 463952"/>
                  <a:gd name="connsiteY2" fmla="*/ 455982 h 583110"/>
                  <a:gd name="connsiteX3" fmla="*/ 121725 w 463952"/>
                  <a:gd name="connsiteY3" fmla="*/ 203734 h 583110"/>
                  <a:gd name="connsiteX4" fmla="*/ 363463 w 463952"/>
                  <a:gd name="connsiteY4" fmla="*/ 4037 h 583110"/>
                  <a:gd name="connsiteX5" fmla="*/ 458056 w 463952"/>
                  <a:gd name="connsiteY5" fmla="*/ 77610 h 583110"/>
                  <a:gd name="connsiteX6" fmla="*/ 447546 w 463952"/>
                  <a:gd name="connsiteY6" fmla="*/ 172203 h 583110"/>
                  <a:gd name="connsiteX7" fmla="*/ 394994 w 463952"/>
                  <a:gd name="connsiteY7" fmla="*/ 266796 h 583110"/>
                  <a:gd name="connsiteX8" fmla="*/ 384483 w 463952"/>
                  <a:gd name="connsiteY8" fmla="*/ 350879 h 583110"/>
                  <a:gd name="connsiteX9" fmla="*/ 352952 w 463952"/>
                  <a:gd name="connsiteY9" fmla="*/ 413941 h 583110"/>
                  <a:gd name="connsiteX10" fmla="*/ 226828 w 463952"/>
                  <a:gd name="connsiteY10" fmla="*/ 482845 h 583110"/>
                  <a:gd name="connsiteX11" fmla="*/ 121725 w 463952"/>
                  <a:gd name="connsiteY11" fmla="*/ 582106 h 58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3952" h="583110">
                    <a:moveTo>
                      <a:pt x="121725" y="582106"/>
                    </a:moveTo>
                    <a:cubicBezTo>
                      <a:pt x="88442" y="589891"/>
                      <a:pt x="46401" y="550576"/>
                      <a:pt x="27132" y="529555"/>
                    </a:cubicBezTo>
                    <a:cubicBezTo>
                      <a:pt x="7863" y="508534"/>
                      <a:pt x="-9654" y="510285"/>
                      <a:pt x="6111" y="455982"/>
                    </a:cubicBezTo>
                    <a:cubicBezTo>
                      <a:pt x="21876" y="401679"/>
                      <a:pt x="62166" y="279058"/>
                      <a:pt x="121725" y="203734"/>
                    </a:cubicBezTo>
                    <a:cubicBezTo>
                      <a:pt x="181284" y="128410"/>
                      <a:pt x="307408" y="25058"/>
                      <a:pt x="363463" y="4037"/>
                    </a:cubicBezTo>
                    <a:cubicBezTo>
                      <a:pt x="419518" y="-16984"/>
                      <a:pt x="444042" y="49582"/>
                      <a:pt x="458056" y="77610"/>
                    </a:cubicBezTo>
                    <a:cubicBezTo>
                      <a:pt x="472070" y="105638"/>
                      <a:pt x="458056" y="140672"/>
                      <a:pt x="447546" y="172203"/>
                    </a:cubicBezTo>
                    <a:cubicBezTo>
                      <a:pt x="437036" y="203734"/>
                      <a:pt x="405504" y="237017"/>
                      <a:pt x="394994" y="266796"/>
                    </a:cubicBezTo>
                    <a:cubicBezTo>
                      <a:pt x="384484" y="296575"/>
                      <a:pt x="391490" y="326355"/>
                      <a:pt x="384483" y="350879"/>
                    </a:cubicBezTo>
                    <a:cubicBezTo>
                      <a:pt x="377476" y="375403"/>
                      <a:pt x="373973" y="392920"/>
                      <a:pt x="352952" y="413941"/>
                    </a:cubicBezTo>
                    <a:cubicBezTo>
                      <a:pt x="331931" y="434962"/>
                      <a:pt x="261862" y="456569"/>
                      <a:pt x="226828" y="482845"/>
                    </a:cubicBezTo>
                    <a:cubicBezTo>
                      <a:pt x="191794" y="509121"/>
                      <a:pt x="155008" y="574321"/>
                      <a:pt x="121725" y="582106"/>
                    </a:cubicBezTo>
                    <a:close/>
                  </a:path>
                </a:pathLst>
              </a:custGeom>
              <a:solidFill>
                <a:srgbClr val="8D1F1B">
                  <a:lumMod val="20000"/>
                  <a:lumOff val="80000"/>
                </a:srgbClr>
              </a:solidFill>
              <a:ln w="12700" cap="sq"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a:defRPr/>
                </a:pPr>
                <a:endParaRPr lang="en-US" kern="0" dirty="0">
                  <a:solidFill>
                    <a:srgbClr val="FFFFFF"/>
                  </a:solidFill>
                  <a:latin typeface="Arial"/>
                </a:endParaRPr>
              </a:p>
            </p:txBody>
          </p:sp>
          <p:sp>
            <p:nvSpPr>
              <p:cNvPr id="76" name="Oval 75">
                <a:extLst>
                  <a:ext uri="{FF2B5EF4-FFF2-40B4-BE49-F238E27FC236}">
                    <a16:creationId xmlns:a16="http://schemas.microsoft.com/office/drawing/2014/main" id="{715C70A5-FB5E-4254-B849-04774F129F08}"/>
                  </a:ext>
                </a:extLst>
              </p:cNvPr>
              <p:cNvSpPr/>
              <p:nvPr/>
            </p:nvSpPr>
            <p:spPr>
              <a:xfrm rot="2101553">
                <a:off x="9292662" y="2092543"/>
                <a:ext cx="91440" cy="201168"/>
              </a:xfrm>
              <a:prstGeom prst="ellipse">
                <a:avLst/>
              </a:prstGeom>
              <a:solidFill>
                <a:srgbClr val="8D1F1B">
                  <a:lumMod val="60000"/>
                  <a:lumOff val="40000"/>
                </a:srgbClr>
              </a:solidFill>
              <a:ln w="12700" cap="sq" cmpd="sng" algn="ctr">
                <a:noFill/>
                <a:prstDash val="solid"/>
              </a:ln>
              <a:effectLst/>
            </p:spPr>
            <p:txBody>
              <a:bodyPr rtlCol="0" anchor="ctr"/>
              <a:lstStyle/>
              <a:p>
                <a:pPr algn="ctr">
                  <a:defRPr/>
                </a:pPr>
                <a:endParaRPr lang="en-US" kern="0" dirty="0">
                  <a:solidFill>
                    <a:srgbClr val="FFFFFF"/>
                  </a:solidFill>
                  <a:latin typeface="Arial"/>
                </a:endParaRPr>
              </a:p>
            </p:txBody>
          </p:sp>
        </p:grpSp>
        <p:grpSp>
          <p:nvGrpSpPr>
            <p:cNvPr id="52" name="Group 51">
              <a:extLst>
                <a:ext uri="{FF2B5EF4-FFF2-40B4-BE49-F238E27FC236}">
                  <a16:creationId xmlns:a16="http://schemas.microsoft.com/office/drawing/2014/main" id="{8C390052-BCDF-4E03-A31D-21BA539736B9}"/>
                </a:ext>
              </a:extLst>
            </p:cNvPr>
            <p:cNvGrpSpPr/>
            <p:nvPr/>
          </p:nvGrpSpPr>
          <p:grpSpPr>
            <a:xfrm>
              <a:off x="9047690" y="1716549"/>
              <a:ext cx="1638225" cy="1645598"/>
              <a:chOff x="9047690" y="1716549"/>
              <a:chExt cx="1638225" cy="1645598"/>
            </a:xfrm>
          </p:grpSpPr>
          <p:grpSp>
            <p:nvGrpSpPr>
              <p:cNvPr id="53" name="Group 52">
                <a:extLst>
                  <a:ext uri="{FF2B5EF4-FFF2-40B4-BE49-F238E27FC236}">
                    <a16:creationId xmlns:a16="http://schemas.microsoft.com/office/drawing/2014/main" id="{61133EC3-201A-4979-88D6-C359F94FDC2B}"/>
                  </a:ext>
                </a:extLst>
              </p:cNvPr>
              <p:cNvGrpSpPr/>
              <p:nvPr/>
            </p:nvGrpSpPr>
            <p:grpSpPr>
              <a:xfrm rot="2571292">
                <a:off x="9587327" y="1716549"/>
                <a:ext cx="372478" cy="456320"/>
                <a:chOff x="9144000" y="1964968"/>
                <a:chExt cx="372478" cy="456320"/>
              </a:xfrm>
            </p:grpSpPr>
            <p:sp>
              <p:nvSpPr>
                <p:cNvPr id="73" name="Freeform: Shape 110">
                  <a:extLst>
                    <a:ext uri="{FF2B5EF4-FFF2-40B4-BE49-F238E27FC236}">
                      <a16:creationId xmlns:a16="http://schemas.microsoft.com/office/drawing/2014/main" id="{E6534A70-3228-45B9-80C8-F17C5A606B9E}"/>
                    </a:ext>
                  </a:extLst>
                </p:cNvPr>
                <p:cNvSpPr/>
                <p:nvPr/>
              </p:nvSpPr>
              <p:spPr>
                <a:xfrm>
                  <a:off x="9144000" y="1964968"/>
                  <a:ext cx="372478" cy="456320"/>
                </a:xfrm>
                <a:custGeom>
                  <a:avLst/>
                  <a:gdLst>
                    <a:gd name="connsiteX0" fmla="*/ 121725 w 461587"/>
                    <a:gd name="connsiteY0" fmla="*/ 581950 h 583176"/>
                    <a:gd name="connsiteX1" fmla="*/ 27132 w 461587"/>
                    <a:gd name="connsiteY1" fmla="*/ 529399 h 583176"/>
                    <a:gd name="connsiteX2" fmla="*/ 6111 w 461587"/>
                    <a:gd name="connsiteY2" fmla="*/ 455826 h 583176"/>
                    <a:gd name="connsiteX3" fmla="*/ 121725 w 461587"/>
                    <a:gd name="connsiteY3" fmla="*/ 203578 h 583176"/>
                    <a:gd name="connsiteX4" fmla="*/ 363463 w 461587"/>
                    <a:gd name="connsiteY4" fmla="*/ 3881 h 583176"/>
                    <a:gd name="connsiteX5" fmla="*/ 458056 w 461587"/>
                    <a:gd name="connsiteY5" fmla="*/ 77454 h 583176"/>
                    <a:gd name="connsiteX6" fmla="*/ 437035 w 461587"/>
                    <a:gd name="connsiteY6" fmla="*/ 151026 h 583176"/>
                    <a:gd name="connsiteX7" fmla="*/ 394994 w 461587"/>
                    <a:gd name="connsiteY7" fmla="*/ 266640 h 583176"/>
                    <a:gd name="connsiteX8" fmla="*/ 384483 w 461587"/>
                    <a:gd name="connsiteY8" fmla="*/ 350723 h 583176"/>
                    <a:gd name="connsiteX9" fmla="*/ 352952 w 461587"/>
                    <a:gd name="connsiteY9" fmla="*/ 413785 h 583176"/>
                    <a:gd name="connsiteX10" fmla="*/ 258359 w 461587"/>
                    <a:gd name="connsiteY10" fmla="*/ 476847 h 583176"/>
                    <a:gd name="connsiteX11" fmla="*/ 121725 w 461587"/>
                    <a:gd name="connsiteY11" fmla="*/ 581950 h 583176"/>
                    <a:gd name="connsiteX0" fmla="*/ 121725 w 461587"/>
                    <a:gd name="connsiteY0" fmla="*/ 581950 h 584079"/>
                    <a:gd name="connsiteX1" fmla="*/ 27132 w 461587"/>
                    <a:gd name="connsiteY1" fmla="*/ 529399 h 584079"/>
                    <a:gd name="connsiteX2" fmla="*/ 6111 w 461587"/>
                    <a:gd name="connsiteY2" fmla="*/ 455826 h 584079"/>
                    <a:gd name="connsiteX3" fmla="*/ 121725 w 461587"/>
                    <a:gd name="connsiteY3" fmla="*/ 203578 h 584079"/>
                    <a:gd name="connsiteX4" fmla="*/ 363463 w 461587"/>
                    <a:gd name="connsiteY4" fmla="*/ 3881 h 584079"/>
                    <a:gd name="connsiteX5" fmla="*/ 458056 w 461587"/>
                    <a:gd name="connsiteY5" fmla="*/ 77454 h 584079"/>
                    <a:gd name="connsiteX6" fmla="*/ 437035 w 461587"/>
                    <a:gd name="connsiteY6" fmla="*/ 151026 h 584079"/>
                    <a:gd name="connsiteX7" fmla="*/ 394994 w 461587"/>
                    <a:gd name="connsiteY7" fmla="*/ 266640 h 584079"/>
                    <a:gd name="connsiteX8" fmla="*/ 384483 w 461587"/>
                    <a:gd name="connsiteY8" fmla="*/ 350723 h 584079"/>
                    <a:gd name="connsiteX9" fmla="*/ 352952 w 461587"/>
                    <a:gd name="connsiteY9" fmla="*/ 413785 h 584079"/>
                    <a:gd name="connsiteX10" fmla="*/ 226828 w 461587"/>
                    <a:gd name="connsiteY10" fmla="*/ 455827 h 584079"/>
                    <a:gd name="connsiteX11" fmla="*/ 121725 w 461587"/>
                    <a:gd name="connsiteY11" fmla="*/ 581950 h 584079"/>
                    <a:gd name="connsiteX0" fmla="*/ 121725 w 482936"/>
                    <a:gd name="connsiteY0" fmla="*/ 582186 h 584315"/>
                    <a:gd name="connsiteX1" fmla="*/ 27132 w 482936"/>
                    <a:gd name="connsiteY1" fmla="*/ 529635 h 584315"/>
                    <a:gd name="connsiteX2" fmla="*/ 6111 w 482936"/>
                    <a:gd name="connsiteY2" fmla="*/ 456062 h 584315"/>
                    <a:gd name="connsiteX3" fmla="*/ 121725 w 482936"/>
                    <a:gd name="connsiteY3" fmla="*/ 203814 h 584315"/>
                    <a:gd name="connsiteX4" fmla="*/ 363463 w 482936"/>
                    <a:gd name="connsiteY4" fmla="*/ 4117 h 584315"/>
                    <a:gd name="connsiteX5" fmla="*/ 458056 w 482936"/>
                    <a:gd name="connsiteY5" fmla="*/ 77690 h 584315"/>
                    <a:gd name="connsiteX6" fmla="*/ 479077 w 482936"/>
                    <a:gd name="connsiteY6" fmla="*/ 182793 h 584315"/>
                    <a:gd name="connsiteX7" fmla="*/ 394994 w 482936"/>
                    <a:gd name="connsiteY7" fmla="*/ 266876 h 584315"/>
                    <a:gd name="connsiteX8" fmla="*/ 384483 w 482936"/>
                    <a:gd name="connsiteY8" fmla="*/ 350959 h 584315"/>
                    <a:gd name="connsiteX9" fmla="*/ 352952 w 482936"/>
                    <a:gd name="connsiteY9" fmla="*/ 414021 h 584315"/>
                    <a:gd name="connsiteX10" fmla="*/ 226828 w 482936"/>
                    <a:gd name="connsiteY10" fmla="*/ 456063 h 584315"/>
                    <a:gd name="connsiteX11" fmla="*/ 121725 w 482936"/>
                    <a:gd name="connsiteY11" fmla="*/ 582186 h 584315"/>
                    <a:gd name="connsiteX0" fmla="*/ 121725 w 463952"/>
                    <a:gd name="connsiteY0" fmla="*/ 582106 h 584235"/>
                    <a:gd name="connsiteX1" fmla="*/ 27132 w 463952"/>
                    <a:gd name="connsiteY1" fmla="*/ 529555 h 584235"/>
                    <a:gd name="connsiteX2" fmla="*/ 6111 w 463952"/>
                    <a:gd name="connsiteY2" fmla="*/ 455982 h 584235"/>
                    <a:gd name="connsiteX3" fmla="*/ 121725 w 463952"/>
                    <a:gd name="connsiteY3" fmla="*/ 203734 h 584235"/>
                    <a:gd name="connsiteX4" fmla="*/ 363463 w 463952"/>
                    <a:gd name="connsiteY4" fmla="*/ 4037 h 584235"/>
                    <a:gd name="connsiteX5" fmla="*/ 458056 w 463952"/>
                    <a:gd name="connsiteY5" fmla="*/ 77610 h 584235"/>
                    <a:gd name="connsiteX6" fmla="*/ 447546 w 463952"/>
                    <a:gd name="connsiteY6" fmla="*/ 172203 h 584235"/>
                    <a:gd name="connsiteX7" fmla="*/ 394994 w 463952"/>
                    <a:gd name="connsiteY7" fmla="*/ 266796 h 584235"/>
                    <a:gd name="connsiteX8" fmla="*/ 384483 w 463952"/>
                    <a:gd name="connsiteY8" fmla="*/ 350879 h 584235"/>
                    <a:gd name="connsiteX9" fmla="*/ 352952 w 463952"/>
                    <a:gd name="connsiteY9" fmla="*/ 413941 h 584235"/>
                    <a:gd name="connsiteX10" fmla="*/ 226828 w 463952"/>
                    <a:gd name="connsiteY10" fmla="*/ 455983 h 584235"/>
                    <a:gd name="connsiteX11" fmla="*/ 121725 w 463952"/>
                    <a:gd name="connsiteY11" fmla="*/ 582106 h 584235"/>
                    <a:gd name="connsiteX0" fmla="*/ 121725 w 463952"/>
                    <a:gd name="connsiteY0" fmla="*/ 582106 h 583110"/>
                    <a:gd name="connsiteX1" fmla="*/ 27132 w 463952"/>
                    <a:gd name="connsiteY1" fmla="*/ 529555 h 583110"/>
                    <a:gd name="connsiteX2" fmla="*/ 6111 w 463952"/>
                    <a:gd name="connsiteY2" fmla="*/ 455982 h 583110"/>
                    <a:gd name="connsiteX3" fmla="*/ 121725 w 463952"/>
                    <a:gd name="connsiteY3" fmla="*/ 203734 h 583110"/>
                    <a:gd name="connsiteX4" fmla="*/ 363463 w 463952"/>
                    <a:gd name="connsiteY4" fmla="*/ 4037 h 583110"/>
                    <a:gd name="connsiteX5" fmla="*/ 458056 w 463952"/>
                    <a:gd name="connsiteY5" fmla="*/ 77610 h 583110"/>
                    <a:gd name="connsiteX6" fmla="*/ 447546 w 463952"/>
                    <a:gd name="connsiteY6" fmla="*/ 172203 h 583110"/>
                    <a:gd name="connsiteX7" fmla="*/ 394994 w 463952"/>
                    <a:gd name="connsiteY7" fmla="*/ 266796 h 583110"/>
                    <a:gd name="connsiteX8" fmla="*/ 384483 w 463952"/>
                    <a:gd name="connsiteY8" fmla="*/ 350879 h 583110"/>
                    <a:gd name="connsiteX9" fmla="*/ 352952 w 463952"/>
                    <a:gd name="connsiteY9" fmla="*/ 413941 h 583110"/>
                    <a:gd name="connsiteX10" fmla="*/ 226828 w 463952"/>
                    <a:gd name="connsiteY10" fmla="*/ 482845 h 583110"/>
                    <a:gd name="connsiteX11" fmla="*/ 121725 w 463952"/>
                    <a:gd name="connsiteY11" fmla="*/ 582106 h 58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3952" h="583110">
                      <a:moveTo>
                        <a:pt x="121725" y="582106"/>
                      </a:moveTo>
                      <a:cubicBezTo>
                        <a:pt x="88442" y="589891"/>
                        <a:pt x="46401" y="550576"/>
                        <a:pt x="27132" y="529555"/>
                      </a:cubicBezTo>
                      <a:cubicBezTo>
                        <a:pt x="7863" y="508534"/>
                        <a:pt x="-9654" y="510285"/>
                        <a:pt x="6111" y="455982"/>
                      </a:cubicBezTo>
                      <a:cubicBezTo>
                        <a:pt x="21876" y="401679"/>
                        <a:pt x="62166" y="279058"/>
                        <a:pt x="121725" y="203734"/>
                      </a:cubicBezTo>
                      <a:cubicBezTo>
                        <a:pt x="181284" y="128410"/>
                        <a:pt x="307408" y="25058"/>
                        <a:pt x="363463" y="4037"/>
                      </a:cubicBezTo>
                      <a:cubicBezTo>
                        <a:pt x="419518" y="-16984"/>
                        <a:pt x="444042" y="49582"/>
                        <a:pt x="458056" y="77610"/>
                      </a:cubicBezTo>
                      <a:cubicBezTo>
                        <a:pt x="472070" y="105638"/>
                        <a:pt x="458056" y="140672"/>
                        <a:pt x="447546" y="172203"/>
                      </a:cubicBezTo>
                      <a:cubicBezTo>
                        <a:pt x="437036" y="203734"/>
                        <a:pt x="405504" y="237017"/>
                        <a:pt x="394994" y="266796"/>
                      </a:cubicBezTo>
                      <a:cubicBezTo>
                        <a:pt x="384484" y="296575"/>
                        <a:pt x="391490" y="326355"/>
                        <a:pt x="384483" y="350879"/>
                      </a:cubicBezTo>
                      <a:cubicBezTo>
                        <a:pt x="377476" y="375403"/>
                        <a:pt x="373973" y="392920"/>
                        <a:pt x="352952" y="413941"/>
                      </a:cubicBezTo>
                      <a:cubicBezTo>
                        <a:pt x="331931" y="434962"/>
                        <a:pt x="261862" y="456569"/>
                        <a:pt x="226828" y="482845"/>
                      </a:cubicBezTo>
                      <a:cubicBezTo>
                        <a:pt x="191794" y="509121"/>
                        <a:pt x="155008" y="574321"/>
                        <a:pt x="121725" y="582106"/>
                      </a:cubicBezTo>
                      <a:close/>
                    </a:path>
                  </a:pathLst>
                </a:custGeom>
                <a:solidFill>
                  <a:srgbClr val="8D1F1B">
                    <a:lumMod val="20000"/>
                    <a:lumOff val="80000"/>
                  </a:srgbClr>
                </a:solidFill>
                <a:ln w="12700" cap="sq"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a:defRPr/>
                  </a:pPr>
                  <a:endParaRPr lang="en-US" kern="0" dirty="0">
                    <a:solidFill>
                      <a:srgbClr val="FFFFFF"/>
                    </a:solidFill>
                    <a:latin typeface="Arial"/>
                  </a:endParaRPr>
                </a:p>
              </p:txBody>
            </p:sp>
            <p:sp>
              <p:nvSpPr>
                <p:cNvPr id="74" name="Oval 73">
                  <a:extLst>
                    <a:ext uri="{FF2B5EF4-FFF2-40B4-BE49-F238E27FC236}">
                      <a16:creationId xmlns:a16="http://schemas.microsoft.com/office/drawing/2014/main" id="{3CCF7521-CE6C-44E7-A69A-CEC57D7B7955}"/>
                    </a:ext>
                  </a:extLst>
                </p:cNvPr>
                <p:cNvSpPr/>
                <p:nvPr/>
              </p:nvSpPr>
              <p:spPr>
                <a:xfrm rot="2101553">
                  <a:off x="9292662" y="2092543"/>
                  <a:ext cx="91440" cy="201168"/>
                </a:xfrm>
                <a:prstGeom prst="ellipse">
                  <a:avLst/>
                </a:prstGeom>
                <a:solidFill>
                  <a:srgbClr val="8D1F1B">
                    <a:lumMod val="60000"/>
                    <a:lumOff val="40000"/>
                  </a:srgbClr>
                </a:solidFill>
                <a:ln w="12700" cap="sq" cmpd="sng" algn="ctr">
                  <a:noFill/>
                  <a:prstDash val="solid"/>
                </a:ln>
                <a:effectLst/>
              </p:spPr>
              <p:txBody>
                <a:bodyPr rtlCol="0" anchor="ctr"/>
                <a:lstStyle/>
                <a:p>
                  <a:pPr algn="ctr">
                    <a:defRPr/>
                  </a:pPr>
                  <a:endParaRPr lang="en-US" kern="0" dirty="0">
                    <a:solidFill>
                      <a:srgbClr val="FFFFFF"/>
                    </a:solidFill>
                    <a:latin typeface="Arial"/>
                  </a:endParaRPr>
                </a:p>
              </p:txBody>
            </p:sp>
          </p:grpSp>
          <p:grpSp>
            <p:nvGrpSpPr>
              <p:cNvPr id="54" name="Group 53">
                <a:extLst>
                  <a:ext uri="{FF2B5EF4-FFF2-40B4-BE49-F238E27FC236}">
                    <a16:creationId xmlns:a16="http://schemas.microsoft.com/office/drawing/2014/main" id="{F060396A-629D-4A54-9DA2-8067215D2A44}"/>
                  </a:ext>
                </a:extLst>
              </p:cNvPr>
              <p:cNvGrpSpPr/>
              <p:nvPr/>
            </p:nvGrpSpPr>
            <p:grpSpPr>
              <a:xfrm>
                <a:off x="9047690" y="1807755"/>
                <a:ext cx="1638225" cy="1554392"/>
                <a:chOff x="9047690" y="1807755"/>
                <a:chExt cx="1638225" cy="1554392"/>
              </a:xfrm>
            </p:grpSpPr>
            <p:grpSp>
              <p:nvGrpSpPr>
                <p:cNvPr id="55" name="Group 54">
                  <a:extLst>
                    <a:ext uri="{FF2B5EF4-FFF2-40B4-BE49-F238E27FC236}">
                      <a16:creationId xmlns:a16="http://schemas.microsoft.com/office/drawing/2014/main" id="{1B4644EE-D864-4861-9DEF-6729573C0752}"/>
                    </a:ext>
                  </a:extLst>
                </p:cNvPr>
                <p:cNvGrpSpPr/>
                <p:nvPr/>
              </p:nvGrpSpPr>
              <p:grpSpPr>
                <a:xfrm>
                  <a:off x="9164460" y="1969594"/>
                  <a:ext cx="372478" cy="456320"/>
                  <a:chOff x="9128712" y="1940568"/>
                  <a:chExt cx="372478" cy="456320"/>
                </a:xfrm>
              </p:grpSpPr>
              <p:sp>
                <p:nvSpPr>
                  <p:cNvPr id="71" name="Freeform: Shape 108">
                    <a:extLst>
                      <a:ext uri="{FF2B5EF4-FFF2-40B4-BE49-F238E27FC236}">
                        <a16:creationId xmlns:a16="http://schemas.microsoft.com/office/drawing/2014/main" id="{FA8332F2-B396-4F5D-9300-36B64630814C}"/>
                      </a:ext>
                    </a:extLst>
                  </p:cNvPr>
                  <p:cNvSpPr/>
                  <p:nvPr/>
                </p:nvSpPr>
                <p:spPr>
                  <a:xfrm>
                    <a:off x="9128712" y="1940568"/>
                    <a:ext cx="372478" cy="456320"/>
                  </a:xfrm>
                  <a:custGeom>
                    <a:avLst/>
                    <a:gdLst>
                      <a:gd name="connsiteX0" fmla="*/ 121725 w 461587"/>
                      <a:gd name="connsiteY0" fmla="*/ 581950 h 583176"/>
                      <a:gd name="connsiteX1" fmla="*/ 27132 w 461587"/>
                      <a:gd name="connsiteY1" fmla="*/ 529399 h 583176"/>
                      <a:gd name="connsiteX2" fmla="*/ 6111 w 461587"/>
                      <a:gd name="connsiteY2" fmla="*/ 455826 h 583176"/>
                      <a:gd name="connsiteX3" fmla="*/ 121725 w 461587"/>
                      <a:gd name="connsiteY3" fmla="*/ 203578 h 583176"/>
                      <a:gd name="connsiteX4" fmla="*/ 363463 w 461587"/>
                      <a:gd name="connsiteY4" fmla="*/ 3881 h 583176"/>
                      <a:gd name="connsiteX5" fmla="*/ 458056 w 461587"/>
                      <a:gd name="connsiteY5" fmla="*/ 77454 h 583176"/>
                      <a:gd name="connsiteX6" fmla="*/ 437035 w 461587"/>
                      <a:gd name="connsiteY6" fmla="*/ 151026 h 583176"/>
                      <a:gd name="connsiteX7" fmla="*/ 394994 w 461587"/>
                      <a:gd name="connsiteY7" fmla="*/ 266640 h 583176"/>
                      <a:gd name="connsiteX8" fmla="*/ 384483 w 461587"/>
                      <a:gd name="connsiteY8" fmla="*/ 350723 h 583176"/>
                      <a:gd name="connsiteX9" fmla="*/ 352952 w 461587"/>
                      <a:gd name="connsiteY9" fmla="*/ 413785 h 583176"/>
                      <a:gd name="connsiteX10" fmla="*/ 258359 w 461587"/>
                      <a:gd name="connsiteY10" fmla="*/ 476847 h 583176"/>
                      <a:gd name="connsiteX11" fmla="*/ 121725 w 461587"/>
                      <a:gd name="connsiteY11" fmla="*/ 581950 h 583176"/>
                      <a:gd name="connsiteX0" fmla="*/ 121725 w 461587"/>
                      <a:gd name="connsiteY0" fmla="*/ 581950 h 584079"/>
                      <a:gd name="connsiteX1" fmla="*/ 27132 w 461587"/>
                      <a:gd name="connsiteY1" fmla="*/ 529399 h 584079"/>
                      <a:gd name="connsiteX2" fmla="*/ 6111 w 461587"/>
                      <a:gd name="connsiteY2" fmla="*/ 455826 h 584079"/>
                      <a:gd name="connsiteX3" fmla="*/ 121725 w 461587"/>
                      <a:gd name="connsiteY3" fmla="*/ 203578 h 584079"/>
                      <a:gd name="connsiteX4" fmla="*/ 363463 w 461587"/>
                      <a:gd name="connsiteY4" fmla="*/ 3881 h 584079"/>
                      <a:gd name="connsiteX5" fmla="*/ 458056 w 461587"/>
                      <a:gd name="connsiteY5" fmla="*/ 77454 h 584079"/>
                      <a:gd name="connsiteX6" fmla="*/ 437035 w 461587"/>
                      <a:gd name="connsiteY6" fmla="*/ 151026 h 584079"/>
                      <a:gd name="connsiteX7" fmla="*/ 394994 w 461587"/>
                      <a:gd name="connsiteY7" fmla="*/ 266640 h 584079"/>
                      <a:gd name="connsiteX8" fmla="*/ 384483 w 461587"/>
                      <a:gd name="connsiteY8" fmla="*/ 350723 h 584079"/>
                      <a:gd name="connsiteX9" fmla="*/ 352952 w 461587"/>
                      <a:gd name="connsiteY9" fmla="*/ 413785 h 584079"/>
                      <a:gd name="connsiteX10" fmla="*/ 226828 w 461587"/>
                      <a:gd name="connsiteY10" fmla="*/ 455827 h 584079"/>
                      <a:gd name="connsiteX11" fmla="*/ 121725 w 461587"/>
                      <a:gd name="connsiteY11" fmla="*/ 581950 h 584079"/>
                      <a:gd name="connsiteX0" fmla="*/ 121725 w 482936"/>
                      <a:gd name="connsiteY0" fmla="*/ 582186 h 584315"/>
                      <a:gd name="connsiteX1" fmla="*/ 27132 w 482936"/>
                      <a:gd name="connsiteY1" fmla="*/ 529635 h 584315"/>
                      <a:gd name="connsiteX2" fmla="*/ 6111 w 482936"/>
                      <a:gd name="connsiteY2" fmla="*/ 456062 h 584315"/>
                      <a:gd name="connsiteX3" fmla="*/ 121725 w 482936"/>
                      <a:gd name="connsiteY3" fmla="*/ 203814 h 584315"/>
                      <a:gd name="connsiteX4" fmla="*/ 363463 w 482936"/>
                      <a:gd name="connsiteY4" fmla="*/ 4117 h 584315"/>
                      <a:gd name="connsiteX5" fmla="*/ 458056 w 482936"/>
                      <a:gd name="connsiteY5" fmla="*/ 77690 h 584315"/>
                      <a:gd name="connsiteX6" fmla="*/ 479077 w 482936"/>
                      <a:gd name="connsiteY6" fmla="*/ 182793 h 584315"/>
                      <a:gd name="connsiteX7" fmla="*/ 394994 w 482936"/>
                      <a:gd name="connsiteY7" fmla="*/ 266876 h 584315"/>
                      <a:gd name="connsiteX8" fmla="*/ 384483 w 482936"/>
                      <a:gd name="connsiteY8" fmla="*/ 350959 h 584315"/>
                      <a:gd name="connsiteX9" fmla="*/ 352952 w 482936"/>
                      <a:gd name="connsiteY9" fmla="*/ 414021 h 584315"/>
                      <a:gd name="connsiteX10" fmla="*/ 226828 w 482936"/>
                      <a:gd name="connsiteY10" fmla="*/ 456063 h 584315"/>
                      <a:gd name="connsiteX11" fmla="*/ 121725 w 482936"/>
                      <a:gd name="connsiteY11" fmla="*/ 582186 h 584315"/>
                      <a:gd name="connsiteX0" fmla="*/ 121725 w 463952"/>
                      <a:gd name="connsiteY0" fmla="*/ 582106 h 584235"/>
                      <a:gd name="connsiteX1" fmla="*/ 27132 w 463952"/>
                      <a:gd name="connsiteY1" fmla="*/ 529555 h 584235"/>
                      <a:gd name="connsiteX2" fmla="*/ 6111 w 463952"/>
                      <a:gd name="connsiteY2" fmla="*/ 455982 h 584235"/>
                      <a:gd name="connsiteX3" fmla="*/ 121725 w 463952"/>
                      <a:gd name="connsiteY3" fmla="*/ 203734 h 584235"/>
                      <a:gd name="connsiteX4" fmla="*/ 363463 w 463952"/>
                      <a:gd name="connsiteY4" fmla="*/ 4037 h 584235"/>
                      <a:gd name="connsiteX5" fmla="*/ 458056 w 463952"/>
                      <a:gd name="connsiteY5" fmla="*/ 77610 h 584235"/>
                      <a:gd name="connsiteX6" fmla="*/ 447546 w 463952"/>
                      <a:gd name="connsiteY6" fmla="*/ 172203 h 584235"/>
                      <a:gd name="connsiteX7" fmla="*/ 394994 w 463952"/>
                      <a:gd name="connsiteY7" fmla="*/ 266796 h 584235"/>
                      <a:gd name="connsiteX8" fmla="*/ 384483 w 463952"/>
                      <a:gd name="connsiteY8" fmla="*/ 350879 h 584235"/>
                      <a:gd name="connsiteX9" fmla="*/ 352952 w 463952"/>
                      <a:gd name="connsiteY9" fmla="*/ 413941 h 584235"/>
                      <a:gd name="connsiteX10" fmla="*/ 226828 w 463952"/>
                      <a:gd name="connsiteY10" fmla="*/ 455983 h 584235"/>
                      <a:gd name="connsiteX11" fmla="*/ 121725 w 463952"/>
                      <a:gd name="connsiteY11" fmla="*/ 582106 h 584235"/>
                      <a:gd name="connsiteX0" fmla="*/ 121725 w 463952"/>
                      <a:gd name="connsiteY0" fmla="*/ 582106 h 583110"/>
                      <a:gd name="connsiteX1" fmla="*/ 27132 w 463952"/>
                      <a:gd name="connsiteY1" fmla="*/ 529555 h 583110"/>
                      <a:gd name="connsiteX2" fmla="*/ 6111 w 463952"/>
                      <a:gd name="connsiteY2" fmla="*/ 455982 h 583110"/>
                      <a:gd name="connsiteX3" fmla="*/ 121725 w 463952"/>
                      <a:gd name="connsiteY3" fmla="*/ 203734 h 583110"/>
                      <a:gd name="connsiteX4" fmla="*/ 363463 w 463952"/>
                      <a:gd name="connsiteY4" fmla="*/ 4037 h 583110"/>
                      <a:gd name="connsiteX5" fmla="*/ 458056 w 463952"/>
                      <a:gd name="connsiteY5" fmla="*/ 77610 h 583110"/>
                      <a:gd name="connsiteX6" fmla="*/ 447546 w 463952"/>
                      <a:gd name="connsiteY6" fmla="*/ 172203 h 583110"/>
                      <a:gd name="connsiteX7" fmla="*/ 394994 w 463952"/>
                      <a:gd name="connsiteY7" fmla="*/ 266796 h 583110"/>
                      <a:gd name="connsiteX8" fmla="*/ 384483 w 463952"/>
                      <a:gd name="connsiteY8" fmla="*/ 350879 h 583110"/>
                      <a:gd name="connsiteX9" fmla="*/ 352952 w 463952"/>
                      <a:gd name="connsiteY9" fmla="*/ 413941 h 583110"/>
                      <a:gd name="connsiteX10" fmla="*/ 226828 w 463952"/>
                      <a:gd name="connsiteY10" fmla="*/ 482845 h 583110"/>
                      <a:gd name="connsiteX11" fmla="*/ 121725 w 463952"/>
                      <a:gd name="connsiteY11" fmla="*/ 582106 h 58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3952" h="583110">
                        <a:moveTo>
                          <a:pt x="121725" y="582106"/>
                        </a:moveTo>
                        <a:cubicBezTo>
                          <a:pt x="88442" y="589891"/>
                          <a:pt x="46401" y="550576"/>
                          <a:pt x="27132" y="529555"/>
                        </a:cubicBezTo>
                        <a:cubicBezTo>
                          <a:pt x="7863" y="508534"/>
                          <a:pt x="-9654" y="510285"/>
                          <a:pt x="6111" y="455982"/>
                        </a:cubicBezTo>
                        <a:cubicBezTo>
                          <a:pt x="21876" y="401679"/>
                          <a:pt x="62166" y="279058"/>
                          <a:pt x="121725" y="203734"/>
                        </a:cubicBezTo>
                        <a:cubicBezTo>
                          <a:pt x="181284" y="128410"/>
                          <a:pt x="307408" y="25058"/>
                          <a:pt x="363463" y="4037"/>
                        </a:cubicBezTo>
                        <a:cubicBezTo>
                          <a:pt x="419518" y="-16984"/>
                          <a:pt x="444042" y="49582"/>
                          <a:pt x="458056" y="77610"/>
                        </a:cubicBezTo>
                        <a:cubicBezTo>
                          <a:pt x="472070" y="105638"/>
                          <a:pt x="458056" y="140672"/>
                          <a:pt x="447546" y="172203"/>
                        </a:cubicBezTo>
                        <a:cubicBezTo>
                          <a:pt x="437036" y="203734"/>
                          <a:pt x="405504" y="237017"/>
                          <a:pt x="394994" y="266796"/>
                        </a:cubicBezTo>
                        <a:cubicBezTo>
                          <a:pt x="384484" y="296575"/>
                          <a:pt x="391490" y="326355"/>
                          <a:pt x="384483" y="350879"/>
                        </a:cubicBezTo>
                        <a:cubicBezTo>
                          <a:pt x="377476" y="375403"/>
                          <a:pt x="373973" y="392920"/>
                          <a:pt x="352952" y="413941"/>
                        </a:cubicBezTo>
                        <a:cubicBezTo>
                          <a:pt x="331931" y="434962"/>
                          <a:pt x="261862" y="456569"/>
                          <a:pt x="226828" y="482845"/>
                        </a:cubicBezTo>
                        <a:cubicBezTo>
                          <a:pt x="191794" y="509121"/>
                          <a:pt x="155008" y="574321"/>
                          <a:pt x="121725" y="582106"/>
                        </a:cubicBezTo>
                        <a:close/>
                      </a:path>
                    </a:pathLst>
                  </a:custGeom>
                  <a:solidFill>
                    <a:srgbClr val="8D1F1B">
                      <a:lumMod val="20000"/>
                      <a:lumOff val="80000"/>
                    </a:srgbClr>
                  </a:solidFill>
                  <a:ln w="12700" cap="sq"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a:defRPr/>
                    </a:pPr>
                    <a:endParaRPr lang="en-US" kern="0" dirty="0">
                      <a:solidFill>
                        <a:srgbClr val="FFFFFF"/>
                      </a:solidFill>
                      <a:latin typeface="Arial"/>
                    </a:endParaRPr>
                  </a:p>
                </p:txBody>
              </p:sp>
              <p:sp>
                <p:nvSpPr>
                  <p:cNvPr id="72" name="Oval 71">
                    <a:extLst>
                      <a:ext uri="{FF2B5EF4-FFF2-40B4-BE49-F238E27FC236}">
                        <a16:creationId xmlns:a16="http://schemas.microsoft.com/office/drawing/2014/main" id="{F3375CB8-17F2-4683-A357-3C53FDF21C43}"/>
                      </a:ext>
                    </a:extLst>
                  </p:cNvPr>
                  <p:cNvSpPr/>
                  <p:nvPr/>
                </p:nvSpPr>
                <p:spPr>
                  <a:xfrm rot="2101553">
                    <a:off x="9292662" y="2092543"/>
                    <a:ext cx="91440" cy="201168"/>
                  </a:xfrm>
                  <a:prstGeom prst="ellipse">
                    <a:avLst/>
                  </a:prstGeom>
                  <a:solidFill>
                    <a:srgbClr val="8D1F1B">
                      <a:lumMod val="60000"/>
                      <a:lumOff val="40000"/>
                    </a:srgbClr>
                  </a:solidFill>
                  <a:ln w="12700" cap="sq" cmpd="sng" algn="ctr">
                    <a:noFill/>
                    <a:prstDash val="solid"/>
                  </a:ln>
                  <a:effectLst/>
                </p:spPr>
                <p:txBody>
                  <a:bodyPr rtlCol="0" anchor="ctr"/>
                  <a:lstStyle/>
                  <a:p>
                    <a:pPr algn="ctr">
                      <a:defRPr/>
                    </a:pPr>
                    <a:endParaRPr lang="en-US" kern="0" dirty="0">
                      <a:solidFill>
                        <a:srgbClr val="FFFFFF"/>
                      </a:solidFill>
                      <a:latin typeface="Arial"/>
                    </a:endParaRPr>
                  </a:p>
                </p:txBody>
              </p:sp>
            </p:grpSp>
            <p:grpSp>
              <p:nvGrpSpPr>
                <p:cNvPr id="56" name="Group 55">
                  <a:extLst>
                    <a:ext uri="{FF2B5EF4-FFF2-40B4-BE49-F238E27FC236}">
                      <a16:creationId xmlns:a16="http://schemas.microsoft.com/office/drawing/2014/main" id="{BA0AE37E-1A79-47C1-97D2-E80815616FEC}"/>
                    </a:ext>
                  </a:extLst>
                </p:cNvPr>
                <p:cNvGrpSpPr/>
                <p:nvPr/>
              </p:nvGrpSpPr>
              <p:grpSpPr>
                <a:xfrm rot="4383460">
                  <a:off x="10081365" y="1765834"/>
                  <a:ext cx="372478" cy="456320"/>
                  <a:chOff x="9144000" y="1964968"/>
                  <a:chExt cx="372478" cy="456320"/>
                </a:xfrm>
              </p:grpSpPr>
              <p:sp>
                <p:nvSpPr>
                  <p:cNvPr id="69" name="Freeform: Shape 106">
                    <a:extLst>
                      <a:ext uri="{FF2B5EF4-FFF2-40B4-BE49-F238E27FC236}">
                        <a16:creationId xmlns:a16="http://schemas.microsoft.com/office/drawing/2014/main" id="{A82F70AB-E114-4ADB-AD05-81F0357071A9}"/>
                      </a:ext>
                    </a:extLst>
                  </p:cNvPr>
                  <p:cNvSpPr/>
                  <p:nvPr/>
                </p:nvSpPr>
                <p:spPr>
                  <a:xfrm>
                    <a:off x="9144000" y="1964968"/>
                    <a:ext cx="372478" cy="456320"/>
                  </a:xfrm>
                  <a:custGeom>
                    <a:avLst/>
                    <a:gdLst>
                      <a:gd name="connsiteX0" fmla="*/ 121725 w 461587"/>
                      <a:gd name="connsiteY0" fmla="*/ 581950 h 583176"/>
                      <a:gd name="connsiteX1" fmla="*/ 27132 w 461587"/>
                      <a:gd name="connsiteY1" fmla="*/ 529399 h 583176"/>
                      <a:gd name="connsiteX2" fmla="*/ 6111 w 461587"/>
                      <a:gd name="connsiteY2" fmla="*/ 455826 h 583176"/>
                      <a:gd name="connsiteX3" fmla="*/ 121725 w 461587"/>
                      <a:gd name="connsiteY3" fmla="*/ 203578 h 583176"/>
                      <a:gd name="connsiteX4" fmla="*/ 363463 w 461587"/>
                      <a:gd name="connsiteY4" fmla="*/ 3881 h 583176"/>
                      <a:gd name="connsiteX5" fmla="*/ 458056 w 461587"/>
                      <a:gd name="connsiteY5" fmla="*/ 77454 h 583176"/>
                      <a:gd name="connsiteX6" fmla="*/ 437035 w 461587"/>
                      <a:gd name="connsiteY6" fmla="*/ 151026 h 583176"/>
                      <a:gd name="connsiteX7" fmla="*/ 394994 w 461587"/>
                      <a:gd name="connsiteY7" fmla="*/ 266640 h 583176"/>
                      <a:gd name="connsiteX8" fmla="*/ 384483 w 461587"/>
                      <a:gd name="connsiteY8" fmla="*/ 350723 h 583176"/>
                      <a:gd name="connsiteX9" fmla="*/ 352952 w 461587"/>
                      <a:gd name="connsiteY9" fmla="*/ 413785 h 583176"/>
                      <a:gd name="connsiteX10" fmla="*/ 258359 w 461587"/>
                      <a:gd name="connsiteY10" fmla="*/ 476847 h 583176"/>
                      <a:gd name="connsiteX11" fmla="*/ 121725 w 461587"/>
                      <a:gd name="connsiteY11" fmla="*/ 581950 h 583176"/>
                      <a:gd name="connsiteX0" fmla="*/ 121725 w 461587"/>
                      <a:gd name="connsiteY0" fmla="*/ 581950 h 584079"/>
                      <a:gd name="connsiteX1" fmla="*/ 27132 w 461587"/>
                      <a:gd name="connsiteY1" fmla="*/ 529399 h 584079"/>
                      <a:gd name="connsiteX2" fmla="*/ 6111 w 461587"/>
                      <a:gd name="connsiteY2" fmla="*/ 455826 h 584079"/>
                      <a:gd name="connsiteX3" fmla="*/ 121725 w 461587"/>
                      <a:gd name="connsiteY3" fmla="*/ 203578 h 584079"/>
                      <a:gd name="connsiteX4" fmla="*/ 363463 w 461587"/>
                      <a:gd name="connsiteY4" fmla="*/ 3881 h 584079"/>
                      <a:gd name="connsiteX5" fmla="*/ 458056 w 461587"/>
                      <a:gd name="connsiteY5" fmla="*/ 77454 h 584079"/>
                      <a:gd name="connsiteX6" fmla="*/ 437035 w 461587"/>
                      <a:gd name="connsiteY6" fmla="*/ 151026 h 584079"/>
                      <a:gd name="connsiteX7" fmla="*/ 394994 w 461587"/>
                      <a:gd name="connsiteY7" fmla="*/ 266640 h 584079"/>
                      <a:gd name="connsiteX8" fmla="*/ 384483 w 461587"/>
                      <a:gd name="connsiteY8" fmla="*/ 350723 h 584079"/>
                      <a:gd name="connsiteX9" fmla="*/ 352952 w 461587"/>
                      <a:gd name="connsiteY9" fmla="*/ 413785 h 584079"/>
                      <a:gd name="connsiteX10" fmla="*/ 226828 w 461587"/>
                      <a:gd name="connsiteY10" fmla="*/ 455827 h 584079"/>
                      <a:gd name="connsiteX11" fmla="*/ 121725 w 461587"/>
                      <a:gd name="connsiteY11" fmla="*/ 581950 h 584079"/>
                      <a:gd name="connsiteX0" fmla="*/ 121725 w 482936"/>
                      <a:gd name="connsiteY0" fmla="*/ 582186 h 584315"/>
                      <a:gd name="connsiteX1" fmla="*/ 27132 w 482936"/>
                      <a:gd name="connsiteY1" fmla="*/ 529635 h 584315"/>
                      <a:gd name="connsiteX2" fmla="*/ 6111 w 482936"/>
                      <a:gd name="connsiteY2" fmla="*/ 456062 h 584315"/>
                      <a:gd name="connsiteX3" fmla="*/ 121725 w 482936"/>
                      <a:gd name="connsiteY3" fmla="*/ 203814 h 584315"/>
                      <a:gd name="connsiteX4" fmla="*/ 363463 w 482936"/>
                      <a:gd name="connsiteY4" fmla="*/ 4117 h 584315"/>
                      <a:gd name="connsiteX5" fmla="*/ 458056 w 482936"/>
                      <a:gd name="connsiteY5" fmla="*/ 77690 h 584315"/>
                      <a:gd name="connsiteX6" fmla="*/ 479077 w 482936"/>
                      <a:gd name="connsiteY6" fmla="*/ 182793 h 584315"/>
                      <a:gd name="connsiteX7" fmla="*/ 394994 w 482936"/>
                      <a:gd name="connsiteY7" fmla="*/ 266876 h 584315"/>
                      <a:gd name="connsiteX8" fmla="*/ 384483 w 482936"/>
                      <a:gd name="connsiteY8" fmla="*/ 350959 h 584315"/>
                      <a:gd name="connsiteX9" fmla="*/ 352952 w 482936"/>
                      <a:gd name="connsiteY9" fmla="*/ 414021 h 584315"/>
                      <a:gd name="connsiteX10" fmla="*/ 226828 w 482936"/>
                      <a:gd name="connsiteY10" fmla="*/ 456063 h 584315"/>
                      <a:gd name="connsiteX11" fmla="*/ 121725 w 482936"/>
                      <a:gd name="connsiteY11" fmla="*/ 582186 h 584315"/>
                      <a:gd name="connsiteX0" fmla="*/ 121725 w 463952"/>
                      <a:gd name="connsiteY0" fmla="*/ 582106 h 584235"/>
                      <a:gd name="connsiteX1" fmla="*/ 27132 w 463952"/>
                      <a:gd name="connsiteY1" fmla="*/ 529555 h 584235"/>
                      <a:gd name="connsiteX2" fmla="*/ 6111 w 463952"/>
                      <a:gd name="connsiteY2" fmla="*/ 455982 h 584235"/>
                      <a:gd name="connsiteX3" fmla="*/ 121725 w 463952"/>
                      <a:gd name="connsiteY3" fmla="*/ 203734 h 584235"/>
                      <a:gd name="connsiteX4" fmla="*/ 363463 w 463952"/>
                      <a:gd name="connsiteY4" fmla="*/ 4037 h 584235"/>
                      <a:gd name="connsiteX5" fmla="*/ 458056 w 463952"/>
                      <a:gd name="connsiteY5" fmla="*/ 77610 h 584235"/>
                      <a:gd name="connsiteX6" fmla="*/ 447546 w 463952"/>
                      <a:gd name="connsiteY6" fmla="*/ 172203 h 584235"/>
                      <a:gd name="connsiteX7" fmla="*/ 394994 w 463952"/>
                      <a:gd name="connsiteY7" fmla="*/ 266796 h 584235"/>
                      <a:gd name="connsiteX8" fmla="*/ 384483 w 463952"/>
                      <a:gd name="connsiteY8" fmla="*/ 350879 h 584235"/>
                      <a:gd name="connsiteX9" fmla="*/ 352952 w 463952"/>
                      <a:gd name="connsiteY9" fmla="*/ 413941 h 584235"/>
                      <a:gd name="connsiteX10" fmla="*/ 226828 w 463952"/>
                      <a:gd name="connsiteY10" fmla="*/ 455983 h 584235"/>
                      <a:gd name="connsiteX11" fmla="*/ 121725 w 463952"/>
                      <a:gd name="connsiteY11" fmla="*/ 582106 h 584235"/>
                      <a:gd name="connsiteX0" fmla="*/ 121725 w 463952"/>
                      <a:gd name="connsiteY0" fmla="*/ 582106 h 583110"/>
                      <a:gd name="connsiteX1" fmla="*/ 27132 w 463952"/>
                      <a:gd name="connsiteY1" fmla="*/ 529555 h 583110"/>
                      <a:gd name="connsiteX2" fmla="*/ 6111 w 463952"/>
                      <a:gd name="connsiteY2" fmla="*/ 455982 h 583110"/>
                      <a:gd name="connsiteX3" fmla="*/ 121725 w 463952"/>
                      <a:gd name="connsiteY3" fmla="*/ 203734 h 583110"/>
                      <a:gd name="connsiteX4" fmla="*/ 363463 w 463952"/>
                      <a:gd name="connsiteY4" fmla="*/ 4037 h 583110"/>
                      <a:gd name="connsiteX5" fmla="*/ 458056 w 463952"/>
                      <a:gd name="connsiteY5" fmla="*/ 77610 h 583110"/>
                      <a:gd name="connsiteX6" fmla="*/ 447546 w 463952"/>
                      <a:gd name="connsiteY6" fmla="*/ 172203 h 583110"/>
                      <a:gd name="connsiteX7" fmla="*/ 394994 w 463952"/>
                      <a:gd name="connsiteY7" fmla="*/ 266796 h 583110"/>
                      <a:gd name="connsiteX8" fmla="*/ 384483 w 463952"/>
                      <a:gd name="connsiteY8" fmla="*/ 350879 h 583110"/>
                      <a:gd name="connsiteX9" fmla="*/ 352952 w 463952"/>
                      <a:gd name="connsiteY9" fmla="*/ 413941 h 583110"/>
                      <a:gd name="connsiteX10" fmla="*/ 226828 w 463952"/>
                      <a:gd name="connsiteY10" fmla="*/ 482845 h 583110"/>
                      <a:gd name="connsiteX11" fmla="*/ 121725 w 463952"/>
                      <a:gd name="connsiteY11" fmla="*/ 582106 h 58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3952" h="583110">
                        <a:moveTo>
                          <a:pt x="121725" y="582106"/>
                        </a:moveTo>
                        <a:cubicBezTo>
                          <a:pt x="88442" y="589891"/>
                          <a:pt x="46401" y="550576"/>
                          <a:pt x="27132" y="529555"/>
                        </a:cubicBezTo>
                        <a:cubicBezTo>
                          <a:pt x="7863" y="508534"/>
                          <a:pt x="-9654" y="510285"/>
                          <a:pt x="6111" y="455982"/>
                        </a:cubicBezTo>
                        <a:cubicBezTo>
                          <a:pt x="21876" y="401679"/>
                          <a:pt x="62166" y="279058"/>
                          <a:pt x="121725" y="203734"/>
                        </a:cubicBezTo>
                        <a:cubicBezTo>
                          <a:pt x="181284" y="128410"/>
                          <a:pt x="307408" y="25058"/>
                          <a:pt x="363463" y="4037"/>
                        </a:cubicBezTo>
                        <a:cubicBezTo>
                          <a:pt x="419518" y="-16984"/>
                          <a:pt x="444042" y="49582"/>
                          <a:pt x="458056" y="77610"/>
                        </a:cubicBezTo>
                        <a:cubicBezTo>
                          <a:pt x="472070" y="105638"/>
                          <a:pt x="458056" y="140672"/>
                          <a:pt x="447546" y="172203"/>
                        </a:cubicBezTo>
                        <a:cubicBezTo>
                          <a:pt x="437036" y="203734"/>
                          <a:pt x="405504" y="237017"/>
                          <a:pt x="394994" y="266796"/>
                        </a:cubicBezTo>
                        <a:cubicBezTo>
                          <a:pt x="384484" y="296575"/>
                          <a:pt x="391490" y="326355"/>
                          <a:pt x="384483" y="350879"/>
                        </a:cubicBezTo>
                        <a:cubicBezTo>
                          <a:pt x="377476" y="375403"/>
                          <a:pt x="373973" y="392920"/>
                          <a:pt x="352952" y="413941"/>
                        </a:cubicBezTo>
                        <a:cubicBezTo>
                          <a:pt x="331931" y="434962"/>
                          <a:pt x="261862" y="456569"/>
                          <a:pt x="226828" y="482845"/>
                        </a:cubicBezTo>
                        <a:cubicBezTo>
                          <a:pt x="191794" y="509121"/>
                          <a:pt x="155008" y="574321"/>
                          <a:pt x="121725" y="582106"/>
                        </a:cubicBezTo>
                        <a:close/>
                      </a:path>
                    </a:pathLst>
                  </a:custGeom>
                  <a:solidFill>
                    <a:srgbClr val="8D1F1B">
                      <a:lumMod val="20000"/>
                      <a:lumOff val="80000"/>
                    </a:srgbClr>
                  </a:solidFill>
                  <a:ln w="12700" cap="sq"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a:defRPr/>
                    </a:pPr>
                    <a:endParaRPr lang="en-US" kern="0" dirty="0">
                      <a:solidFill>
                        <a:srgbClr val="FFFFFF"/>
                      </a:solidFill>
                      <a:latin typeface="Arial"/>
                    </a:endParaRPr>
                  </a:p>
                </p:txBody>
              </p:sp>
              <p:sp>
                <p:nvSpPr>
                  <p:cNvPr id="70" name="Oval 69">
                    <a:extLst>
                      <a:ext uri="{FF2B5EF4-FFF2-40B4-BE49-F238E27FC236}">
                        <a16:creationId xmlns:a16="http://schemas.microsoft.com/office/drawing/2014/main" id="{F6A84B41-40B8-497F-9845-86F264008547}"/>
                      </a:ext>
                    </a:extLst>
                  </p:cNvPr>
                  <p:cNvSpPr/>
                  <p:nvPr/>
                </p:nvSpPr>
                <p:spPr>
                  <a:xfrm rot="2101553">
                    <a:off x="9292662" y="2092543"/>
                    <a:ext cx="91440" cy="201168"/>
                  </a:xfrm>
                  <a:prstGeom prst="ellipse">
                    <a:avLst/>
                  </a:prstGeom>
                  <a:solidFill>
                    <a:srgbClr val="8D1F1B">
                      <a:lumMod val="60000"/>
                      <a:lumOff val="40000"/>
                    </a:srgbClr>
                  </a:solidFill>
                  <a:ln w="12700" cap="sq" cmpd="sng" algn="ctr">
                    <a:noFill/>
                    <a:prstDash val="solid"/>
                  </a:ln>
                  <a:effectLst/>
                </p:spPr>
                <p:txBody>
                  <a:bodyPr rtlCol="0" anchor="ctr"/>
                  <a:lstStyle/>
                  <a:p>
                    <a:pPr algn="ctr">
                      <a:defRPr/>
                    </a:pPr>
                    <a:endParaRPr lang="en-US" kern="0" dirty="0">
                      <a:solidFill>
                        <a:srgbClr val="FFFFFF"/>
                      </a:solidFill>
                      <a:latin typeface="Arial"/>
                    </a:endParaRPr>
                  </a:p>
                </p:txBody>
              </p:sp>
            </p:grpSp>
            <p:grpSp>
              <p:nvGrpSpPr>
                <p:cNvPr id="57" name="Group 56">
                  <a:extLst>
                    <a:ext uri="{FF2B5EF4-FFF2-40B4-BE49-F238E27FC236}">
                      <a16:creationId xmlns:a16="http://schemas.microsoft.com/office/drawing/2014/main" id="{9FA6E079-5992-4181-B1F8-7E2EF8C6DEF7}"/>
                    </a:ext>
                  </a:extLst>
                </p:cNvPr>
                <p:cNvGrpSpPr/>
                <p:nvPr/>
              </p:nvGrpSpPr>
              <p:grpSpPr>
                <a:xfrm rot="10342256">
                  <a:off x="10313437" y="2611969"/>
                  <a:ext cx="372478" cy="456320"/>
                  <a:chOff x="9144000" y="1964968"/>
                  <a:chExt cx="372478" cy="456320"/>
                </a:xfrm>
              </p:grpSpPr>
              <p:sp>
                <p:nvSpPr>
                  <p:cNvPr id="67" name="Freeform: Shape 104">
                    <a:extLst>
                      <a:ext uri="{FF2B5EF4-FFF2-40B4-BE49-F238E27FC236}">
                        <a16:creationId xmlns:a16="http://schemas.microsoft.com/office/drawing/2014/main" id="{F90633AA-CA8B-4A8F-AE48-14D119CD30EA}"/>
                      </a:ext>
                    </a:extLst>
                  </p:cNvPr>
                  <p:cNvSpPr/>
                  <p:nvPr/>
                </p:nvSpPr>
                <p:spPr>
                  <a:xfrm>
                    <a:off x="9144000" y="1964968"/>
                    <a:ext cx="372478" cy="456320"/>
                  </a:xfrm>
                  <a:custGeom>
                    <a:avLst/>
                    <a:gdLst>
                      <a:gd name="connsiteX0" fmla="*/ 121725 w 461587"/>
                      <a:gd name="connsiteY0" fmla="*/ 581950 h 583176"/>
                      <a:gd name="connsiteX1" fmla="*/ 27132 w 461587"/>
                      <a:gd name="connsiteY1" fmla="*/ 529399 h 583176"/>
                      <a:gd name="connsiteX2" fmla="*/ 6111 w 461587"/>
                      <a:gd name="connsiteY2" fmla="*/ 455826 h 583176"/>
                      <a:gd name="connsiteX3" fmla="*/ 121725 w 461587"/>
                      <a:gd name="connsiteY3" fmla="*/ 203578 h 583176"/>
                      <a:gd name="connsiteX4" fmla="*/ 363463 w 461587"/>
                      <a:gd name="connsiteY4" fmla="*/ 3881 h 583176"/>
                      <a:gd name="connsiteX5" fmla="*/ 458056 w 461587"/>
                      <a:gd name="connsiteY5" fmla="*/ 77454 h 583176"/>
                      <a:gd name="connsiteX6" fmla="*/ 437035 w 461587"/>
                      <a:gd name="connsiteY6" fmla="*/ 151026 h 583176"/>
                      <a:gd name="connsiteX7" fmla="*/ 394994 w 461587"/>
                      <a:gd name="connsiteY7" fmla="*/ 266640 h 583176"/>
                      <a:gd name="connsiteX8" fmla="*/ 384483 w 461587"/>
                      <a:gd name="connsiteY8" fmla="*/ 350723 h 583176"/>
                      <a:gd name="connsiteX9" fmla="*/ 352952 w 461587"/>
                      <a:gd name="connsiteY9" fmla="*/ 413785 h 583176"/>
                      <a:gd name="connsiteX10" fmla="*/ 258359 w 461587"/>
                      <a:gd name="connsiteY10" fmla="*/ 476847 h 583176"/>
                      <a:gd name="connsiteX11" fmla="*/ 121725 w 461587"/>
                      <a:gd name="connsiteY11" fmla="*/ 581950 h 583176"/>
                      <a:gd name="connsiteX0" fmla="*/ 121725 w 461587"/>
                      <a:gd name="connsiteY0" fmla="*/ 581950 h 584079"/>
                      <a:gd name="connsiteX1" fmla="*/ 27132 w 461587"/>
                      <a:gd name="connsiteY1" fmla="*/ 529399 h 584079"/>
                      <a:gd name="connsiteX2" fmla="*/ 6111 w 461587"/>
                      <a:gd name="connsiteY2" fmla="*/ 455826 h 584079"/>
                      <a:gd name="connsiteX3" fmla="*/ 121725 w 461587"/>
                      <a:gd name="connsiteY3" fmla="*/ 203578 h 584079"/>
                      <a:gd name="connsiteX4" fmla="*/ 363463 w 461587"/>
                      <a:gd name="connsiteY4" fmla="*/ 3881 h 584079"/>
                      <a:gd name="connsiteX5" fmla="*/ 458056 w 461587"/>
                      <a:gd name="connsiteY5" fmla="*/ 77454 h 584079"/>
                      <a:gd name="connsiteX6" fmla="*/ 437035 w 461587"/>
                      <a:gd name="connsiteY6" fmla="*/ 151026 h 584079"/>
                      <a:gd name="connsiteX7" fmla="*/ 394994 w 461587"/>
                      <a:gd name="connsiteY7" fmla="*/ 266640 h 584079"/>
                      <a:gd name="connsiteX8" fmla="*/ 384483 w 461587"/>
                      <a:gd name="connsiteY8" fmla="*/ 350723 h 584079"/>
                      <a:gd name="connsiteX9" fmla="*/ 352952 w 461587"/>
                      <a:gd name="connsiteY9" fmla="*/ 413785 h 584079"/>
                      <a:gd name="connsiteX10" fmla="*/ 226828 w 461587"/>
                      <a:gd name="connsiteY10" fmla="*/ 455827 h 584079"/>
                      <a:gd name="connsiteX11" fmla="*/ 121725 w 461587"/>
                      <a:gd name="connsiteY11" fmla="*/ 581950 h 584079"/>
                      <a:gd name="connsiteX0" fmla="*/ 121725 w 482936"/>
                      <a:gd name="connsiteY0" fmla="*/ 582186 h 584315"/>
                      <a:gd name="connsiteX1" fmla="*/ 27132 w 482936"/>
                      <a:gd name="connsiteY1" fmla="*/ 529635 h 584315"/>
                      <a:gd name="connsiteX2" fmla="*/ 6111 w 482936"/>
                      <a:gd name="connsiteY2" fmla="*/ 456062 h 584315"/>
                      <a:gd name="connsiteX3" fmla="*/ 121725 w 482936"/>
                      <a:gd name="connsiteY3" fmla="*/ 203814 h 584315"/>
                      <a:gd name="connsiteX4" fmla="*/ 363463 w 482936"/>
                      <a:gd name="connsiteY4" fmla="*/ 4117 h 584315"/>
                      <a:gd name="connsiteX5" fmla="*/ 458056 w 482936"/>
                      <a:gd name="connsiteY5" fmla="*/ 77690 h 584315"/>
                      <a:gd name="connsiteX6" fmla="*/ 479077 w 482936"/>
                      <a:gd name="connsiteY6" fmla="*/ 182793 h 584315"/>
                      <a:gd name="connsiteX7" fmla="*/ 394994 w 482936"/>
                      <a:gd name="connsiteY7" fmla="*/ 266876 h 584315"/>
                      <a:gd name="connsiteX8" fmla="*/ 384483 w 482936"/>
                      <a:gd name="connsiteY8" fmla="*/ 350959 h 584315"/>
                      <a:gd name="connsiteX9" fmla="*/ 352952 w 482936"/>
                      <a:gd name="connsiteY9" fmla="*/ 414021 h 584315"/>
                      <a:gd name="connsiteX10" fmla="*/ 226828 w 482936"/>
                      <a:gd name="connsiteY10" fmla="*/ 456063 h 584315"/>
                      <a:gd name="connsiteX11" fmla="*/ 121725 w 482936"/>
                      <a:gd name="connsiteY11" fmla="*/ 582186 h 584315"/>
                      <a:gd name="connsiteX0" fmla="*/ 121725 w 463952"/>
                      <a:gd name="connsiteY0" fmla="*/ 582106 h 584235"/>
                      <a:gd name="connsiteX1" fmla="*/ 27132 w 463952"/>
                      <a:gd name="connsiteY1" fmla="*/ 529555 h 584235"/>
                      <a:gd name="connsiteX2" fmla="*/ 6111 w 463952"/>
                      <a:gd name="connsiteY2" fmla="*/ 455982 h 584235"/>
                      <a:gd name="connsiteX3" fmla="*/ 121725 w 463952"/>
                      <a:gd name="connsiteY3" fmla="*/ 203734 h 584235"/>
                      <a:gd name="connsiteX4" fmla="*/ 363463 w 463952"/>
                      <a:gd name="connsiteY4" fmla="*/ 4037 h 584235"/>
                      <a:gd name="connsiteX5" fmla="*/ 458056 w 463952"/>
                      <a:gd name="connsiteY5" fmla="*/ 77610 h 584235"/>
                      <a:gd name="connsiteX6" fmla="*/ 447546 w 463952"/>
                      <a:gd name="connsiteY6" fmla="*/ 172203 h 584235"/>
                      <a:gd name="connsiteX7" fmla="*/ 394994 w 463952"/>
                      <a:gd name="connsiteY7" fmla="*/ 266796 h 584235"/>
                      <a:gd name="connsiteX8" fmla="*/ 384483 w 463952"/>
                      <a:gd name="connsiteY8" fmla="*/ 350879 h 584235"/>
                      <a:gd name="connsiteX9" fmla="*/ 352952 w 463952"/>
                      <a:gd name="connsiteY9" fmla="*/ 413941 h 584235"/>
                      <a:gd name="connsiteX10" fmla="*/ 226828 w 463952"/>
                      <a:gd name="connsiteY10" fmla="*/ 455983 h 584235"/>
                      <a:gd name="connsiteX11" fmla="*/ 121725 w 463952"/>
                      <a:gd name="connsiteY11" fmla="*/ 582106 h 584235"/>
                      <a:gd name="connsiteX0" fmla="*/ 121725 w 463952"/>
                      <a:gd name="connsiteY0" fmla="*/ 582106 h 583110"/>
                      <a:gd name="connsiteX1" fmla="*/ 27132 w 463952"/>
                      <a:gd name="connsiteY1" fmla="*/ 529555 h 583110"/>
                      <a:gd name="connsiteX2" fmla="*/ 6111 w 463952"/>
                      <a:gd name="connsiteY2" fmla="*/ 455982 h 583110"/>
                      <a:gd name="connsiteX3" fmla="*/ 121725 w 463952"/>
                      <a:gd name="connsiteY3" fmla="*/ 203734 h 583110"/>
                      <a:gd name="connsiteX4" fmla="*/ 363463 w 463952"/>
                      <a:gd name="connsiteY4" fmla="*/ 4037 h 583110"/>
                      <a:gd name="connsiteX5" fmla="*/ 458056 w 463952"/>
                      <a:gd name="connsiteY5" fmla="*/ 77610 h 583110"/>
                      <a:gd name="connsiteX6" fmla="*/ 447546 w 463952"/>
                      <a:gd name="connsiteY6" fmla="*/ 172203 h 583110"/>
                      <a:gd name="connsiteX7" fmla="*/ 394994 w 463952"/>
                      <a:gd name="connsiteY7" fmla="*/ 266796 h 583110"/>
                      <a:gd name="connsiteX8" fmla="*/ 384483 w 463952"/>
                      <a:gd name="connsiteY8" fmla="*/ 350879 h 583110"/>
                      <a:gd name="connsiteX9" fmla="*/ 352952 w 463952"/>
                      <a:gd name="connsiteY9" fmla="*/ 413941 h 583110"/>
                      <a:gd name="connsiteX10" fmla="*/ 226828 w 463952"/>
                      <a:gd name="connsiteY10" fmla="*/ 482845 h 583110"/>
                      <a:gd name="connsiteX11" fmla="*/ 121725 w 463952"/>
                      <a:gd name="connsiteY11" fmla="*/ 582106 h 58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3952" h="583110">
                        <a:moveTo>
                          <a:pt x="121725" y="582106"/>
                        </a:moveTo>
                        <a:cubicBezTo>
                          <a:pt x="88442" y="589891"/>
                          <a:pt x="46401" y="550576"/>
                          <a:pt x="27132" y="529555"/>
                        </a:cubicBezTo>
                        <a:cubicBezTo>
                          <a:pt x="7863" y="508534"/>
                          <a:pt x="-9654" y="510285"/>
                          <a:pt x="6111" y="455982"/>
                        </a:cubicBezTo>
                        <a:cubicBezTo>
                          <a:pt x="21876" y="401679"/>
                          <a:pt x="62166" y="279058"/>
                          <a:pt x="121725" y="203734"/>
                        </a:cubicBezTo>
                        <a:cubicBezTo>
                          <a:pt x="181284" y="128410"/>
                          <a:pt x="307408" y="25058"/>
                          <a:pt x="363463" y="4037"/>
                        </a:cubicBezTo>
                        <a:cubicBezTo>
                          <a:pt x="419518" y="-16984"/>
                          <a:pt x="444042" y="49582"/>
                          <a:pt x="458056" y="77610"/>
                        </a:cubicBezTo>
                        <a:cubicBezTo>
                          <a:pt x="472070" y="105638"/>
                          <a:pt x="458056" y="140672"/>
                          <a:pt x="447546" y="172203"/>
                        </a:cubicBezTo>
                        <a:cubicBezTo>
                          <a:pt x="437036" y="203734"/>
                          <a:pt x="405504" y="237017"/>
                          <a:pt x="394994" y="266796"/>
                        </a:cubicBezTo>
                        <a:cubicBezTo>
                          <a:pt x="384484" y="296575"/>
                          <a:pt x="391490" y="326355"/>
                          <a:pt x="384483" y="350879"/>
                        </a:cubicBezTo>
                        <a:cubicBezTo>
                          <a:pt x="377476" y="375403"/>
                          <a:pt x="373973" y="392920"/>
                          <a:pt x="352952" y="413941"/>
                        </a:cubicBezTo>
                        <a:cubicBezTo>
                          <a:pt x="331931" y="434962"/>
                          <a:pt x="261862" y="456569"/>
                          <a:pt x="226828" y="482845"/>
                        </a:cubicBezTo>
                        <a:cubicBezTo>
                          <a:pt x="191794" y="509121"/>
                          <a:pt x="155008" y="574321"/>
                          <a:pt x="121725" y="582106"/>
                        </a:cubicBezTo>
                        <a:close/>
                      </a:path>
                    </a:pathLst>
                  </a:custGeom>
                  <a:solidFill>
                    <a:srgbClr val="8D1F1B">
                      <a:lumMod val="20000"/>
                      <a:lumOff val="80000"/>
                    </a:srgbClr>
                  </a:solidFill>
                  <a:ln w="12700" cap="sq"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a:defRPr/>
                    </a:pPr>
                    <a:endParaRPr lang="en-US" kern="0" dirty="0">
                      <a:solidFill>
                        <a:srgbClr val="FFFFFF"/>
                      </a:solidFill>
                      <a:latin typeface="Arial"/>
                    </a:endParaRPr>
                  </a:p>
                </p:txBody>
              </p:sp>
              <p:sp>
                <p:nvSpPr>
                  <p:cNvPr id="68" name="Oval 67">
                    <a:extLst>
                      <a:ext uri="{FF2B5EF4-FFF2-40B4-BE49-F238E27FC236}">
                        <a16:creationId xmlns:a16="http://schemas.microsoft.com/office/drawing/2014/main" id="{405161D0-5F07-447A-91B6-35E39A44D4C6}"/>
                      </a:ext>
                    </a:extLst>
                  </p:cNvPr>
                  <p:cNvSpPr/>
                  <p:nvPr/>
                </p:nvSpPr>
                <p:spPr>
                  <a:xfrm rot="2101553">
                    <a:off x="9292662" y="2092543"/>
                    <a:ext cx="91440" cy="201168"/>
                  </a:xfrm>
                  <a:prstGeom prst="ellipse">
                    <a:avLst/>
                  </a:prstGeom>
                  <a:solidFill>
                    <a:srgbClr val="8D1F1B">
                      <a:lumMod val="60000"/>
                      <a:lumOff val="40000"/>
                    </a:srgbClr>
                  </a:solidFill>
                  <a:ln w="12700" cap="sq" cmpd="sng" algn="ctr">
                    <a:noFill/>
                    <a:prstDash val="solid"/>
                  </a:ln>
                  <a:effectLst/>
                </p:spPr>
                <p:txBody>
                  <a:bodyPr rtlCol="0" anchor="ctr"/>
                  <a:lstStyle/>
                  <a:p>
                    <a:pPr algn="ctr">
                      <a:defRPr/>
                    </a:pPr>
                    <a:endParaRPr lang="en-US" kern="0" dirty="0">
                      <a:solidFill>
                        <a:srgbClr val="FFFFFF"/>
                      </a:solidFill>
                      <a:latin typeface="Arial"/>
                    </a:endParaRPr>
                  </a:p>
                </p:txBody>
              </p:sp>
            </p:grpSp>
            <p:grpSp>
              <p:nvGrpSpPr>
                <p:cNvPr id="58" name="Group 57">
                  <a:extLst>
                    <a:ext uri="{FF2B5EF4-FFF2-40B4-BE49-F238E27FC236}">
                      <a16:creationId xmlns:a16="http://schemas.microsoft.com/office/drawing/2014/main" id="{B6C125FF-E545-4C2A-AC2D-912C46243888}"/>
                    </a:ext>
                  </a:extLst>
                </p:cNvPr>
                <p:cNvGrpSpPr/>
                <p:nvPr/>
              </p:nvGrpSpPr>
              <p:grpSpPr>
                <a:xfrm rot="12923041">
                  <a:off x="9909591" y="2905827"/>
                  <a:ext cx="372478" cy="456320"/>
                  <a:chOff x="9144000" y="1964968"/>
                  <a:chExt cx="372478" cy="456320"/>
                </a:xfrm>
              </p:grpSpPr>
              <p:sp>
                <p:nvSpPr>
                  <p:cNvPr id="65" name="Freeform: Shape 102">
                    <a:extLst>
                      <a:ext uri="{FF2B5EF4-FFF2-40B4-BE49-F238E27FC236}">
                        <a16:creationId xmlns:a16="http://schemas.microsoft.com/office/drawing/2014/main" id="{828264DE-4B91-46AA-828A-9B8EA4DCB502}"/>
                      </a:ext>
                    </a:extLst>
                  </p:cNvPr>
                  <p:cNvSpPr/>
                  <p:nvPr/>
                </p:nvSpPr>
                <p:spPr>
                  <a:xfrm>
                    <a:off x="9144000" y="1964968"/>
                    <a:ext cx="372478" cy="456320"/>
                  </a:xfrm>
                  <a:custGeom>
                    <a:avLst/>
                    <a:gdLst>
                      <a:gd name="connsiteX0" fmla="*/ 121725 w 461587"/>
                      <a:gd name="connsiteY0" fmla="*/ 581950 h 583176"/>
                      <a:gd name="connsiteX1" fmla="*/ 27132 w 461587"/>
                      <a:gd name="connsiteY1" fmla="*/ 529399 h 583176"/>
                      <a:gd name="connsiteX2" fmla="*/ 6111 w 461587"/>
                      <a:gd name="connsiteY2" fmla="*/ 455826 h 583176"/>
                      <a:gd name="connsiteX3" fmla="*/ 121725 w 461587"/>
                      <a:gd name="connsiteY3" fmla="*/ 203578 h 583176"/>
                      <a:gd name="connsiteX4" fmla="*/ 363463 w 461587"/>
                      <a:gd name="connsiteY4" fmla="*/ 3881 h 583176"/>
                      <a:gd name="connsiteX5" fmla="*/ 458056 w 461587"/>
                      <a:gd name="connsiteY5" fmla="*/ 77454 h 583176"/>
                      <a:gd name="connsiteX6" fmla="*/ 437035 w 461587"/>
                      <a:gd name="connsiteY6" fmla="*/ 151026 h 583176"/>
                      <a:gd name="connsiteX7" fmla="*/ 394994 w 461587"/>
                      <a:gd name="connsiteY7" fmla="*/ 266640 h 583176"/>
                      <a:gd name="connsiteX8" fmla="*/ 384483 w 461587"/>
                      <a:gd name="connsiteY8" fmla="*/ 350723 h 583176"/>
                      <a:gd name="connsiteX9" fmla="*/ 352952 w 461587"/>
                      <a:gd name="connsiteY9" fmla="*/ 413785 h 583176"/>
                      <a:gd name="connsiteX10" fmla="*/ 258359 w 461587"/>
                      <a:gd name="connsiteY10" fmla="*/ 476847 h 583176"/>
                      <a:gd name="connsiteX11" fmla="*/ 121725 w 461587"/>
                      <a:gd name="connsiteY11" fmla="*/ 581950 h 583176"/>
                      <a:gd name="connsiteX0" fmla="*/ 121725 w 461587"/>
                      <a:gd name="connsiteY0" fmla="*/ 581950 h 584079"/>
                      <a:gd name="connsiteX1" fmla="*/ 27132 w 461587"/>
                      <a:gd name="connsiteY1" fmla="*/ 529399 h 584079"/>
                      <a:gd name="connsiteX2" fmla="*/ 6111 w 461587"/>
                      <a:gd name="connsiteY2" fmla="*/ 455826 h 584079"/>
                      <a:gd name="connsiteX3" fmla="*/ 121725 w 461587"/>
                      <a:gd name="connsiteY3" fmla="*/ 203578 h 584079"/>
                      <a:gd name="connsiteX4" fmla="*/ 363463 w 461587"/>
                      <a:gd name="connsiteY4" fmla="*/ 3881 h 584079"/>
                      <a:gd name="connsiteX5" fmla="*/ 458056 w 461587"/>
                      <a:gd name="connsiteY5" fmla="*/ 77454 h 584079"/>
                      <a:gd name="connsiteX6" fmla="*/ 437035 w 461587"/>
                      <a:gd name="connsiteY6" fmla="*/ 151026 h 584079"/>
                      <a:gd name="connsiteX7" fmla="*/ 394994 w 461587"/>
                      <a:gd name="connsiteY7" fmla="*/ 266640 h 584079"/>
                      <a:gd name="connsiteX8" fmla="*/ 384483 w 461587"/>
                      <a:gd name="connsiteY8" fmla="*/ 350723 h 584079"/>
                      <a:gd name="connsiteX9" fmla="*/ 352952 w 461587"/>
                      <a:gd name="connsiteY9" fmla="*/ 413785 h 584079"/>
                      <a:gd name="connsiteX10" fmla="*/ 226828 w 461587"/>
                      <a:gd name="connsiteY10" fmla="*/ 455827 h 584079"/>
                      <a:gd name="connsiteX11" fmla="*/ 121725 w 461587"/>
                      <a:gd name="connsiteY11" fmla="*/ 581950 h 584079"/>
                      <a:gd name="connsiteX0" fmla="*/ 121725 w 482936"/>
                      <a:gd name="connsiteY0" fmla="*/ 582186 h 584315"/>
                      <a:gd name="connsiteX1" fmla="*/ 27132 w 482936"/>
                      <a:gd name="connsiteY1" fmla="*/ 529635 h 584315"/>
                      <a:gd name="connsiteX2" fmla="*/ 6111 w 482936"/>
                      <a:gd name="connsiteY2" fmla="*/ 456062 h 584315"/>
                      <a:gd name="connsiteX3" fmla="*/ 121725 w 482936"/>
                      <a:gd name="connsiteY3" fmla="*/ 203814 h 584315"/>
                      <a:gd name="connsiteX4" fmla="*/ 363463 w 482936"/>
                      <a:gd name="connsiteY4" fmla="*/ 4117 h 584315"/>
                      <a:gd name="connsiteX5" fmla="*/ 458056 w 482936"/>
                      <a:gd name="connsiteY5" fmla="*/ 77690 h 584315"/>
                      <a:gd name="connsiteX6" fmla="*/ 479077 w 482936"/>
                      <a:gd name="connsiteY6" fmla="*/ 182793 h 584315"/>
                      <a:gd name="connsiteX7" fmla="*/ 394994 w 482936"/>
                      <a:gd name="connsiteY7" fmla="*/ 266876 h 584315"/>
                      <a:gd name="connsiteX8" fmla="*/ 384483 w 482936"/>
                      <a:gd name="connsiteY8" fmla="*/ 350959 h 584315"/>
                      <a:gd name="connsiteX9" fmla="*/ 352952 w 482936"/>
                      <a:gd name="connsiteY9" fmla="*/ 414021 h 584315"/>
                      <a:gd name="connsiteX10" fmla="*/ 226828 w 482936"/>
                      <a:gd name="connsiteY10" fmla="*/ 456063 h 584315"/>
                      <a:gd name="connsiteX11" fmla="*/ 121725 w 482936"/>
                      <a:gd name="connsiteY11" fmla="*/ 582186 h 584315"/>
                      <a:gd name="connsiteX0" fmla="*/ 121725 w 463952"/>
                      <a:gd name="connsiteY0" fmla="*/ 582106 h 584235"/>
                      <a:gd name="connsiteX1" fmla="*/ 27132 w 463952"/>
                      <a:gd name="connsiteY1" fmla="*/ 529555 h 584235"/>
                      <a:gd name="connsiteX2" fmla="*/ 6111 w 463952"/>
                      <a:gd name="connsiteY2" fmla="*/ 455982 h 584235"/>
                      <a:gd name="connsiteX3" fmla="*/ 121725 w 463952"/>
                      <a:gd name="connsiteY3" fmla="*/ 203734 h 584235"/>
                      <a:gd name="connsiteX4" fmla="*/ 363463 w 463952"/>
                      <a:gd name="connsiteY4" fmla="*/ 4037 h 584235"/>
                      <a:gd name="connsiteX5" fmla="*/ 458056 w 463952"/>
                      <a:gd name="connsiteY5" fmla="*/ 77610 h 584235"/>
                      <a:gd name="connsiteX6" fmla="*/ 447546 w 463952"/>
                      <a:gd name="connsiteY6" fmla="*/ 172203 h 584235"/>
                      <a:gd name="connsiteX7" fmla="*/ 394994 w 463952"/>
                      <a:gd name="connsiteY7" fmla="*/ 266796 h 584235"/>
                      <a:gd name="connsiteX8" fmla="*/ 384483 w 463952"/>
                      <a:gd name="connsiteY8" fmla="*/ 350879 h 584235"/>
                      <a:gd name="connsiteX9" fmla="*/ 352952 w 463952"/>
                      <a:gd name="connsiteY9" fmla="*/ 413941 h 584235"/>
                      <a:gd name="connsiteX10" fmla="*/ 226828 w 463952"/>
                      <a:gd name="connsiteY10" fmla="*/ 455983 h 584235"/>
                      <a:gd name="connsiteX11" fmla="*/ 121725 w 463952"/>
                      <a:gd name="connsiteY11" fmla="*/ 582106 h 584235"/>
                      <a:gd name="connsiteX0" fmla="*/ 121725 w 463952"/>
                      <a:gd name="connsiteY0" fmla="*/ 582106 h 583110"/>
                      <a:gd name="connsiteX1" fmla="*/ 27132 w 463952"/>
                      <a:gd name="connsiteY1" fmla="*/ 529555 h 583110"/>
                      <a:gd name="connsiteX2" fmla="*/ 6111 w 463952"/>
                      <a:gd name="connsiteY2" fmla="*/ 455982 h 583110"/>
                      <a:gd name="connsiteX3" fmla="*/ 121725 w 463952"/>
                      <a:gd name="connsiteY3" fmla="*/ 203734 h 583110"/>
                      <a:gd name="connsiteX4" fmla="*/ 363463 w 463952"/>
                      <a:gd name="connsiteY4" fmla="*/ 4037 h 583110"/>
                      <a:gd name="connsiteX5" fmla="*/ 458056 w 463952"/>
                      <a:gd name="connsiteY5" fmla="*/ 77610 h 583110"/>
                      <a:gd name="connsiteX6" fmla="*/ 447546 w 463952"/>
                      <a:gd name="connsiteY6" fmla="*/ 172203 h 583110"/>
                      <a:gd name="connsiteX7" fmla="*/ 394994 w 463952"/>
                      <a:gd name="connsiteY7" fmla="*/ 266796 h 583110"/>
                      <a:gd name="connsiteX8" fmla="*/ 384483 w 463952"/>
                      <a:gd name="connsiteY8" fmla="*/ 350879 h 583110"/>
                      <a:gd name="connsiteX9" fmla="*/ 352952 w 463952"/>
                      <a:gd name="connsiteY9" fmla="*/ 413941 h 583110"/>
                      <a:gd name="connsiteX10" fmla="*/ 226828 w 463952"/>
                      <a:gd name="connsiteY10" fmla="*/ 482845 h 583110"/>
                      <a:gd name="connsiteX11" fmla="*/ 121725 w 463952"/>
                      <a:gd name="connsiteY11" fmla="*/ 582106 h 58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3952" h="583110">
                        <a:moveTo>
                          <a:pt x="121725" y="582106"/>
                        </a:moveTo>
                        <a:cubicBezTo>
                          <a:pt x="88442" y="589891"/>
                          <a:pt x="46401" y="550576"/>
                          <a:pt x="27132" y="529555"/>
                        </a:cubicBezTo>
                        <a:cubicBezTo>
                          <a:pt x="7863" y="508534"/>
                          <a:pt x="-9654" y="510285"/>
                          <a:pt x="6111" y="455982"/>
                        </a:cubicBezTo>
                        <a:cubicBezTo>
                          <a:pt x="21876" y="401679"/>
                          <a:pt x="62166" y="279058"/>
                          <a:pt x="121725" y="203734"/>
                        </a:cubicBezTo>
                        <a:cubicBezTo>
                          <a:pt x="181284" y="128410"/>
                          <a:pt x="307408" y="25058"/>
                          <a:pt x="363463" y="4037"/>
                        </a:cubicBezTo>
                        <a:cubicBezTo>
                          <a:pt x="419518" y="-16984"/>
                          <a:pt x="444042" y="49582"/>
                          <a:pt x="458056" y="77610"/>
                        </a:cubicBezTo>
                        <a:cubicBezTo>
                          <a:pt x="472070" y="105638"/>
                          <a:pt x="458056" y="140672"/>
                          <a:pt x="447546" y="172203"/>
                        </a:cubicBezTo>
                        <a:cubicBezTo>
                          <a:pt x="437036" y="203734"/>
                          <a:pt x="405504" y="237017"/>
                          <a:pt x="394994" y="266796"/>
                        </a:cubicBezTo>
                        <a:cubicBezTo>
                          <a:pt x="384484" y="296575"/>
                          <a:pt x="391490" y="326355"/>
                          <a:pt x="384483" y="350879"/>
                        </a:cubicBezTo>
                        <a:cubicBezTo>
                          <a:pt x="377476" y="375403"/>
                          <a:pt x="373973" y="392920"/>
                          <a:pt x="352952" y="413941"/>
                        </a:cubicBezTo>
                        <a:cubicBezTo>
                          <a:pt x="331931" y="434962"/>
                          <a:pt x="261862" y="456569"/>
                          <a:pt x="226828" y="482845"/>
                        </a:cubicBezTo>
                        <a:cubicBezTo>
                          <a:pt x="191794" y="509121"/>
                          <a:pt x="155008" y="574321"/>
                          <a:pt x="121725" y="582106"/>
                        </a:cubicBezTo>
                        <a:close/>
                      </a:path>
                    </a:pathLst>
                  </a:custGeom>
                  <a:solidFill>
                    <a:srgbClr val="8D1F1B">
                      <a:lumMod val="20000"/>
                      <a:lumOff val="80000"/>
                    </a:srgbClr>
                  </a:solidFill>
                  <a:ln w="12700" cap="sq"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a:defRPr/>
                    </a:pPr>
                    <a:endParaRPr lang="en-US" kern="0" dirty="0">
                      <a:solidFill>
                        <a:srgbClr val="FFFFFF"/>
                      </a:solidFill>
                      <a:latin typeface="Arial"/>
                    </a:endParaRPr>
                  </a:p>
                </p:txBody>
              </p:sp>
              <p:sp>
                <p:nvSpPr>
                  <p:cNvPr id="66" name="Oval 65">
                    <a:extLst>
                      <a:ext uri="{FF2B5EF4-FFF2-40B4-BE49-F238E27FC236}">
                        <a16:creationId xmlns:a16="http://schemas.microsoft.com/office/drawing/2014/main" id="{59A8DE69-179F-4089-8699-255AD2348C07}"/>
                      </a:ext>
                    </a:extLst>
                  </p:cNvPr>
                  <p:cNvSpPr/>
                  <p:nvPr/>
                </p:nvSpPr>
                <p:spPr>
                  <a:xfrm rot="2101553">
                    <a:off x="9292662" y="2092543"/>
                    <a:ext cx="91440" cy="201168"/>
                  </a:xfrm>
                  <a:prstGeom prst="ellipse">
                    <a:avLst/>
                  </a:prstGeom>
                  <a:solidFill>
                    <a:srgbClr val="8D1F1B">
                      <a:lumMod val="60000"/>
                      <a:lumOff val="40000"/>
                    </a:srgbClr>
                  </a:solidFill>
                  <a:ln w="12700" cap="sq" cmpd="sng" algn="ctr">
                    <a:noFill/>
                    <a:prstDash val="solid"/>
                  </a:ln>
                  <a:effectLst/>
                </p:spPr>
                <p:txBody>
                  <a:bodyPr rtlCol="0" anchor="ctr"/>
                  <a:lstStyle/>
                  <a:p>
                    <a:pPr algn="ctr">
                      <a:defRPr/>
                    </a:pPr>
                    <a:endParaRPr lang="en-US" kern="0" dirty="0">
                      <a:solidFill>
                        <a:srgbClr val="FFFFFF"/>
                      </a:solidFill>
                      <a:latin typeface="Arial"/>
                    </a:endParaRPr>
                  </a:p>
                </p:txBody>
              </p:sp>
            </p:grpSp>
            <p:grpSp>
              <p:nvGrpSpPr>
                <p:cNvPr id="59" name="Group 58">
                  <a:extLst>
                    <a:ext uri="{FF2B5EF4-FFF2-40B4-BE49-F238E27FC236}">
                      <a16:creationId xmlns:a16="http://schemas.microsoft.com/office/drawing/2014/main" id="{84E5A7EF-B755-4490-AF4A-0AA9197AD6A0}"/>
                    </a:ext>
                  </a:extLst>
                </p:cNvPr>
                <p:cNvGrpSpPr/>
                <p:nvPr/>
              </p:nvGrpSpPr>
              <p:grpSpPr>
                <a:xfrm rot="15451088">
                  <a:off x="9418499" y="2862333"/>
                  <a:ext cx="372478" cy="456320"/>
                  <a:chOff x="9140426" y="1978434"/>
                  <a:chExt cx="372478" cy="456320"/>
                </a:xfrm>
              </p:grpSpPr>
              <p:sp>
                <p:nvSpPr>
                  <p:cNvPr id="63" name="Freeform: Shape 100">
                    <a:extLst>
                      <a:ext uri="{FF2B5EF4-FFF2-40B4-BE49-F238E27FC236}">
                        <a16:creationId xmlns:a16="http://schemas.microsoft.com/office/drawing/2014/main" id="{EAE5184B-F8A8-4AD1-9D19-B5BDC0D1112F}"/>
                      </a:ext>
                    </a:extLst>
                  </p:cNvPr>
                  <p:cNvSpPr/>
                  <p:nvPr/>
                </p:nvSpPr>
                <p:spPr>
                  <a:xfrm>
                    <a:off x="9140426" y="1978434"/>
                    <a:ext cx="372478" cy="456320"/>
                  </a:xfrm>
                  <a:custGeom>
                    <a:avLst/>
                    <a:gdLst>
                      <a:gd name="connsiteX0" fmla="*/ 121725 w 461587"/>
                      <a:gd name="connsiteY0" fmla="*/ 581950 h 583176"/>
                      <a:gd name="connsiteX1" fmla="*/ 27132 w 461587"/>
                      <a:gd name="connsiteY1" fmla="*/ 529399 h 583176"/>
                      <a:gd name="connsiteX2" fmla="*/ 6111 w 461587"/>
                      <a:gd name="connsiteY2" fmla="*/ 455826 h 583176"/>
                      <a:gd name="connsiteX3" fmla="*/ 121725 w 461587"/>
                      <a:gd name="connsiteY3" fmla="*/ 203578 h 583176"/>
                      <a:gd name="connsiteX4" fmla="*/ 363463 w 461587"/>
                      <a:gd name="connsiteY4" fmla="*/ 3881 h 583176"/>
                      <a:gd name="connsiteX5" fmla="*/ 458056 w 461587"/>
                      <a:gd name="connsiteY5" fmla="*/ 77454 h 583176"/>
                      <a:gd name="connsiteX6" fmla="*/ 437035 w 461587"/>
                      <a:gd name="connsiteY6" fmla="*/ 151026 h 583176"/>
                      <a:gd name="connsiteX7" fmla="*/ 394994 w 461587"/>
                      <a:gd name="connsiteY7" fmla="*/ 266640 h 583176"/>
                      <a:gd name="connsiteX8" fmla="*/ 384483 w 461587"/>
                      <a:gd name="connsiteY8" fmla="*/ 350723 h 583176"/>
                      <a:gd name="connsiteX9" fmla="*/ 352952 w 461587"/>
                      <a:gd name="connsiteY9" fmla="*/ 413785 h 583176"/>
                      <a:gd name="connsiteX10" fmla="*/ 258359 w 461587"/>
                      <a:gd name="connsiteY10" fmla="*/ 476847 h 583176"/>
                      <a:gd name="connsiteX11" fmla="*/ 121725 w 461587"/>
                      <a:gd name="connsiteY11" fmla="*/ 581950 h 583176"/>
                      <a:gd name="connsiteX0" fmla="*/ 121725 w 461587"/>
                      <a:gd name="connsiteY0" fmla="*/ 581950 h 584079"/>
                      <a:gd name="connsiteX1" fmla="*/ 27132 w 461587"/>
                      <a:gd name="connsiteY1" fmla="*/ 529399 h 584079"/>
                      <a:gd name="connsiteX2" fmla="*/ 6111 w 461587"/>
                      <a:gd name="connsiteY2" fmla="*/ 455826 h 584079"/>
                      <a:gd name="connsiteX3" fmla="*/ 121725 w 461587"/>
                      <a:gd name="connsiteY3" fmla="*/ 203578 h 584079"/>
                      <a:gd name="connsiteX4" fmla="*/ 363463 w 461587"/>
                      <a:gd name="connsiteY4" fmla="*/ 3881 h 584079"/>
                      <a:gd name="connsiteX5" fmla="*/ 458056 w 461587"/>
                      <a:gd name="connsiteY5" fmla="*/ 77454 h 584079"/>
                      <a:gd name="connsiteX6" fmla="*/ 437035 w 461587"/>
                      <a:gd name="connsiteY6" fmla="*/ 151026 h 584079"/>
                      <a:gd name="connsiteX7" fmla="*/ 394994 w 461587"/>
                      <a:gd name="connsiteY7" fmla="*/ 266640 h 584079"/>
                      <a:gd name="connsiteX8" fmla="*/ 384483 w 461587"/>
                      <a:gd name="connsiteY8" fmla="*/ 350723 h 584079"/>
                      <a:gd name="connsiteX9" fmla="*/ 352952 w 461587"/>
                      <a:gd name="connsiteY9" fmla="*/ 413785 h 584079"/>
                      <a:gd name="connsiteX10" fmla="*/ 226828 w 461587"/>
                      <a:gd name="connsiteY10" fmla="*/ 455827 h 584079"/>
                      <a:gd name="connsiteX11" fmla="*/ 121725 w 461587"/>
                      <a:gd name="connsiteY11" fmla="*/ 581950 h 584079"/>
                      <a:gd name="connsiteX0" fmla="*/ 121725 w 482936"/>
                      <a:gd name="connsiteY0" fmla="*/ 582186 h 584315"/>
                      <a:gd name="connsiteX1" fmla="*/ 27132 w 482936"/>
                      <a:gd name="connsiteY1" fmla="*/ 529635 h 584315"/>
                      <a:gd name="connsiteX2" fmla="*/ 6111 w 482936"/>
                      <a:gd name="connsiteY2" fmla="*/ 456062 h 584315"/>
                      <a:gd name="connsiteX3" fmla="*/ 121725 w 482936"/>
                      <a:gd name="connsiteY3" fmla="*/ 203814 h 584315"/>
                      <a:gd name="connsiteX4" fmla="*/ 363463 w 482936"/>
                      <a:gd name="connsiteY4" fmla="*/ 4117 h 584315"/>
                      <a:gd name="connsiteX5" fmla="*/ 458056 w 482936"/>
                      <a:gd name="connsiteY5" fmla="*/ 77690 h 584315"/>
                      <a:gd name="connsiteX6" fmla="*/ 479077 w 482936"/>
                      <a:gd name="connsiteY6" fmla="*/ 182793 h 584315"/>
                      <a:gd name="connsiteX7" fmla="*/ 394994 w 482936"/>
                      <a:gd name="connsiteY7" fmla="*/ 266876 h 584315"/>
                      <a:gd name="connsiteX8" fmla="*/ 384483 w 482936"/>
                      <a:gd name="connsiteY8" fmla="*/ 350959 h 584315"/>
                      <a:gd name="connsiteX9" fmla="*/ 352952 w 482936"/>
                      <a:gd name="connsiteY9" fmla="*/ 414021 h 584315"/>
                      <a:gd name="connsiteX10" fmla="*/ 226828 w 482936"/>
                      <a:gd name="connsiteY10" fmla="*/ 456063 h 584315"/>
                      <a:gd name="connsiteX11" fmla="*/ 121725 w 482936"/>
                      <a:gd name="connsiteY11" fmla="*/ 582186 h 584315"/>
                      <a:gd name="connsiteX0" fmla="*/ 121725 w 463952"/>
                      <a:gd name="connsiteY0" fmla="*/ 582106 h 584235"/>
                      <a:gd name="connsiteX1" fmla="*/ 27132 w 463952"/>
                      <a:gd name="connsiteY1" fmla="*/ 529555 h 584235"/>
                      <a:gd name="connsiteX2" fmla="*/ 6111 w 463952"/>
                      <a:gd name="connsiteY2" fmla="*/ 455982 h 584235"/>
                      <a:gd name="connsiteX3" fmla="*/ 121725 w 463952"/>
                      <a:gd name="connsiteY3" fmla="*/ 203734 h 584235"/>
                      <a:gd name="connsiteX4" fmla="*/ 363463 w 463952"/>
                      <a:gd name="connsiteY4" fmla="*/ 4037 h 584235"/>
                      <a:gd name="connsiteX5" fmla="*/ 458056 w 463952"/>
                      <a:gd name="connsiteY5" fmla="*/ 77610 h 584235"/>
                      <a:gd name="connsiteX6" fmla="*/ 447546 w 463952"/>
                      <a:gd name="connsiteY6" fmla="*/ 172203 h 584235"/>
                      <a:gd name="connsiteX7" fmla="*/ 394994 w 463952"/>
                      <a:gd name="connsiteY7" fmla="*/ 266796 h 584235"/>
                      <a:gd name="connsiteX8" fmla="*/ 384483 w 463952"/>
                      <a:gd name="connsiteY8" fmla="*/ 350879 h 584235"/>
                      <a:gd name="connsiteX9" fmla="*/ 352952 w 463952"/>
                      <a:gd name="connsiteY9" fmla="*/ 413941 h 584235"/>
                      <a:gd name="connsiteX10" fmla="*/ 226828 w 463952"/>
                      <a:gd name="connsiteY10" fmla="*/ 455983 h 584235"/>
                      <a:gd name="connsiteX11" fmla="*/ 121725 w 463952"/>
                      <a:gd name="connsiteY11" fmla="*/ 582106 h 584235"/>
                      <a:gd name="connsiteX0" fmla="*/ 121725 w 463952"/>
                      <a:gd name="connsiteY0" fmla="*/ 582106 h 583110"/>
                      <a:gd name="connsiteX1" fmla="*/ 27132 w 463952"/>
                      <a:gd name="connsiteY1" fmla="*/ 529555 h 583110"/>
                      <a:gd name="connsiteX2" fmla="*/ 6111 w 463952"/>
                      <a:gd name="connsiteY2" fmla="*/ 455982 h 583110"/>
                      <a:gd name="connsiteX3" fmla="*/ 121725 w 463952"/>
                      <a:gd name="connsiteY3" fmla="*/ 203734 h 583110"/>
                      <a:gd name="connsiteX4" fmla="*/ 363463 w 463952"/>
                      <a:gd name="connsiteY4" fmla="*/ 4037 h 583110"/>
                      <a:gd name="connsiteX5" fmla="*/ 458056 w 463952"/>
                      <a:gd name="connsiteY5" fmla="*/ 77610 h 583110"/>
                      <a:gd name="connsiteX6" fmla="*/ 447546 w 463952"/>
                      <a:gd name="connsiteY6" fmla="*/ 172203 h 583110"/>
                      <a:gd name="connsiteX7" fmla="*/ 394994 w 463952"/>
                      <a:gd name="connsiteY7" fmla="*/ 266796 h 583110"/>
                      <a:gd name="connsiteX8" fmla="*/ 384483 w 463952"/>
                      <a:gd name="connsiteY8" fmla="*/ 350879 h 583110"/>
                      <a:gd name="connsiteX9" fmla="*/ 352952 w 463952"/>
                      <a:gd name="connsiteY9" fmla="*/ 413941 h 583110"/>
                      <a:gd name="connsiteX10" fmla="*/ 226828 w 463952"/>
                      <a:gd name="connsiteY10" fmla="*/ 482845 h 583110"/>
                      <a:gd name="connsiteX11" fmla="*/ 121725 w 463952"/>
                      <a:gd name="connsiteY11" fmla="*/ 582106 h 58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3952" h="583110">
                        <a:moveTo>
                          <a:pt x="121725" y="582106"/>
                        </a:moveTo>
                        <a:cubicBezTo>
                          <a:pt x="88442" y="589891"/>
                          <a:pt x="46401" y="550576"/>
                          <a:pt x="27132" y="529555"/>
                        </a:cubicBezTo>
                        <a:cubicBezTo>
                          <a:pt x="7863" y="508534"/>
                          <a:pt x="-9654" y="510285"/>
                          <a:pt x="6111" y="455982"/>
                        </a:cubicBezTo>
                        <a:cubicBezTo>
                          <a:pt x="21876" y="401679"/>
                          <a:pt x="62166" y="279058"/>
                          <a:pt x="121725" y="203734"/>
                        </a:cubicBezTo>
                        <a:cubicBezTo>
                          <a:pt x="181284" y="128410"/>
                          <a:pt x="307408" y="25058"/>
                          <a:pt x="363463" y="4037"/>
                        </a:cubicBezTo>
                        <a:cubicBezTo>
                          <a:pt x="419518" y="-16984"/>
                          <a:pt x="444042" y="49582"/>
                          <a:pt x="458056" y="77610"/>
                        </a:cubicBezTo>
                        <a:cubicBezTo>
                          <a:pt x="472070" y="105638"/>
                          <a:pt x="458056" y="140672"/>
                          <a:pt x="447546" y="172203"/>
                        </a:cubicBezTo>
                        <a:cubicBezTo>
                          <a:pt x="437036" y="203734"/>
                          <a:pt x="405504" y="237017"/>
                          <a:pt x="394994" y="266796"/>
                        </a:cubicBezTo>
                        <a:cubicBezTo>
                          <a:pt x="384484" y="296575"/>
                          <a:pt x="391490" y="326355"/>
                          <a:pt x="384483" y="350879"/>
                        </a:cubicBezTo>
                        <a:cubicBezTo>
                          <a:pt x="377476" y="375403"/>
                          <a:pt x="373973" y="392920"/>
                          <a:pt x="352952" y="413941"/>
                        </a:cubicBezTo>
                        <a:cubicBezTo>
                          <a:pt x="331931" y="434962"/>
                          <a:pt x="261862" y="456569"/>
                          <a:pt x="226828" y="482845"/>
                        </a:cubicBezTo>
                        <a:cubicBezTo>
                          <a:pt x="191794" y="509121"/>
                          <a:pt x="155008" y="574321"/>
                          <a:pt x="121725" y="582106"/>
                        </a:cubicBezTo>
                        <a:close/>
                      </a:path>
                    </a:pathLst>
                  </a:custGeom>
                  <a:solidFill>
                    <a:srgbClr val="8D1F1B">
                      <a:lumMod val="20000"/>
                      <a:lumOff val="80000"/>
                    </a:srgbClr>
                  </a:solidFill>
                  <a:ln w="12700" cap="sq"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a:defRPr/>
                    </a:pPr>
                    <a:endParaRPr lang="en-US" kern="0" dirty="0">
                      <a:solidFill>
                        <a:srgbClr val="FFFFFF"/>
                      </a:solidFill>
                      <a:latin typeface="Arial"/>
                    </a:endParaRPr>
                  </a:p>
                </p:txBody>
              </p:sp>
              <p:sp>
                <p:nvSpPr>
                  <p:cNvPr id="64" name="Oval 63">
                    <a:extLst>
                      <a:ext uri="{FF2B5EF4-FFF2-40B4-BE49-F238E27FC236}">
                        <a16:creationId xmlns:a16="http://schemas.microsoft.com/office/drawing/2014/main" id="{41EADA90-A7F8-4B09-94F7-BB3225CD3E48}"/>
                      </a:ext>
                    </a:extLst>
                  </p:cNvPr>
                  <p:cNvSpPr/>
                  <p:nvPr/>
                </p:nvSpPr>
                <p:spPr>
                  <a:xfrm rot="2101553">
                    <a:off x="9292662" y="2092543"/>
                    <a:ext cx="91440" cy="201168"/>
                  </a:xfrm>
                  <a:prstGeom prst="ellipse">
                    <a:avLst/>
                  </a:prstGeom>
                  <a:solidFill>
                    <a:srgbClr val="8D1F1B">
                      <a:lumMod val="60000"/>
                      <a:lumOff val="40000"/>
                    </a:srgbClr>
                  </a:solidFill>
                  <a:ln w="12700" cap="sq" cmpd="sng" algn="ctr">
                    <a:noFill/>
                    <a:prstDash val="solid"/>
                  </a:ln>
                  <a:effectLst/>
                </p:spPr>
                <p:txBody>
                  <a:bodyPr rtlCol="0" anchor="ctr"/>
                  <a:lstStyle/>
                  <a:p>
                    <a:pPr algn="ctr">
                      <a:defRPr/>
                    </a:pPr>
                    <a:endParaRPr lang="en-US" kern="0" dirty="0">
                      <a:solidFill>
                        <a:srgbClr val="FFFFFF"/>
                      </a:solidFill>
                      <a:latin typeface="Arial"/>
                    </a:endParaRPr>
                  </a:p>
                </p:txBody>
              </p:sp>
            </p:grpSp>
            <p:grpSp>
              <p:nvGrpSpPr>
                <p:cNvPr id="60" name="Group 59">
                  <a:extLst>
                    <a:ext uri="{FF2B5EF4-FFF2-40B4-BE49-F238E27FC236}">
                      <a16:creationId xmlns:a16="http://schemas.microsoft.com/office/drawing/2014/main" id="{83323F64-F6BC-442A-82A4-5ADB5375163B}"/>
                    </a:ext>
                  </a:extLst>
                </p:cNvPr>
                <p:cNvGrpSpPr/>
                <p:nvPr/>
              </p:nvGrpSpPr>
              <p:grpSpPr>
                <a:xfrm rot="18324652">
                  <a:off x="9089611" y="2465932"/>
                  <a:ext cx="372478" cy="456320"/>
                  <a:chOff x="9135732" y="1958483"/>
                  <a:chExt cx="372478" cy="456320"/>
                </a:xfrm>
              </p:grpSpPr>
              <p:sp>
                <p:nvSpPr>
                  <p:cNvPr id="61" name="Freeform: Shape 98">
                    <a:extLst>
                      <a:ext uri="{FF2B5EF4-FFF2-40B4-BE49-F238E27FC236}">
                        <a16:creationId xmlns:a16="http://schemas.microsoft.com/office/drawing/2014/main" id="{E710BCE8-A053-4842-A9CB-C8AD6465B957}"/>
                      </a:ext>
                    </a:extLst>
                  </p:cNvPr>
                  <p:cNvSpPr/>
                  <p:nvPr/>
                </p:nvSpPr>
                <p:spPr>
                  <a:xfrm>
                    <a:off x="9135732" y="1958483"/>
                    <a:ext cx="372478" cy="456320"/>
                  </a:xfrm>
                  <a:custGeom>
                    <a:avLst/>
                    <a:gdLst>
                      <a:gd name="connsiteX0" fmla="*/ 121725 w 461587"/>
                      <a:gd name="connsiteY0" fmla="*/ 581950 h 583176"/>
                      <a:gd name="connsiteX1" fmla="*/ 27132 w 461587"/>
                      <a:gd name="connsiteY1" fmla="*/ 529399 h 583176"/>
                      <a:gd name="connsiteX2" fmla="*/ 6111 w 461587"/>
                      <a:gd name="connsiteY2" fmla="*/ 455826 h 583176"/>
                      <a:gd name="connsiteX3" fmla="*/ 121725 w 461587"/>
                      <a:gd name="connsiteY3" fmla="*/ 203578 h 583176"/>
                      <a:gd name="connsiteX4" fmla="*/ 363463 w 461587"/>
                      <a:gd name="connsiteY4" fmla="*/ 3881 h 583176"/>
                      <a:gd name="connsiteX5" fmla="*/ 458056 w 461587"/>
                      <a:gd name="connsiteY5" fmla="*/ 77454 h 583176"/>
                      <a:gd name="connsiteX6" fmla="*/ 437035 w 461587"/>
                      <a:gd name="connsiteY6" fmla="*/ 151026 h 583176"/>
                      <a:gd name="connsiteX7" fmla="*/ 394994 w 461587"/>
                      <a:gd name="connsiteY7" fmla="*/ 266640 h 583176"/>
                      <a:gd name="connsiteX8" fmla="*/ 384483 w 461587"/>
                      <a:gd name="connsiteY8" fmla="*/ 350723 h 583176"/>
                      <a:gd name="connsiteX9" fmla="*/ 352952 w 461587"/>
                      <a:gd name="connsiteY9" fmla="*/ 413785 h 583176"/>
                      <a:gd name="connsiteX10" fmla="*/ 258359 w 461587"/>
                      <a:gd name="connsiteY10" fmla="*/ 476847 h 583176"/>
                      <a:gd name="connsiteX11" fmla="*/ 121725 w 461587"/>
                      <a:gd name="connsiteY11" fmla="*/ 581950 h 583176"/>
                      <a:gd name="connsiteX0" fmla="*/ 121725 w 461587"/>
                      <a:gd name="connsiteY0" fmla="*/ 581950 h 584079"/>
                      <a:gd name="connsiteX1" fmla="*/ 27132 w 461587"/>
                      <a:gd name="connsiteY1" fmla="*/ 529399 h 584079"/>
                      <a:gd name="connsiteX2" fmla="*/ 6111 w 461587"/>
                      <a:gd name="connsiteY2" fmla="*/ 455826 h 584079"/>
                      <a:gd name="connsiteX3" fmla="*/ 121725 w 461587"/>
                      <a:gd name="connsiteY3" fmla="*/ 203578 h 584079"/>
                      <a:gd name="connsiteX4" fmla="*/ 363463 w 461587"/>
                      <a:gd name="connsiteY4" fmla="*/ 3881 h 584079"/>
                      <a:gd name="connsiteX5" fmla="*/ 458056 w 461587"/>
                      <a:gd name="connsiteY5" fmla="*/ 77454 h 584079"/>
                      <a:gd name="connsiteX6" fmla="*/ 437035 w 461587"/>
                      <a:gd name="connsiteY6" fmla="*/ 151026 h 584079"/>
                      <a:gd name="connsiteX7" fmla="*/ 394994 w 461587"/>
                      <a:gd name="connsiteY7" fmla="*/ 266640 h 584079"/>
                      <a:gd name="connsiteX8" fmla="*/ 384483 w 461587"/>
                      <a:gd name="connsiteY8" fmla="*/ 350723 h 584079"/>
                      <a:gd name="connsiteX9" fmla="*/ 352952 w 461587"/>
                      <a:gd name="connsiteY9" fmla="*/ 413785 h 584079"/>
                      <a:gd name="connsiteX10" fmla="*/ 226828 w 461587"/>
                      <a:gd name="connsiteY10" fmla="*/ 455827 h 584079"/>
                      <a:gd name="connsiteX11" fmla="*/ 121725 w 461587"/>
                      <a:gd name="connsiteY11" fmla="*/ 581950 h 584079"/>
                      <a:gd name="connsiteX0" fmla="*/ 121725 w 482936"/>
                      <a:gd name="connsiteY0" fmla="*/ 582186 h 584315"/>
                      <a:gd name="connsiteX1" fmla="*/ 27132 w 482936"/>
                      <a:gd name="connsiteY1" fmla="*/ 529635 h 584315"/>
                      <a:gd name="connsiteX2" fmla="*/ 6111 w 482936"/>
                      <a:gd name="connsiteY2" fmla="*/ 456062 h 584315"/>
                      <a:gd name="connsiteX3" fmla="*/ 121725 w 482936"/>
                      <a:gd name="connsiteY3" fmla="*/ 203814 h 584315"/>
                      <a:gd name="connsiteX4" fmla="*/ 363463 w 482936"/>
                      <a:gd name="connsiteY4" fmla="*/ 4117 h 584315"/>
                      <a:gd name="connsiteX5" fmla="*/ 458056 w 482936"/>
                      <a:gd name="connsiteY5" fmla="*/ 77690 h 584315"/>
                      <a:gd name="connsiteX6" fmla="*/ 479077 w 482936"/>
                      <a:gd name="connsiteY6" fmla="*/ 182793 h 584315"/>
                      <a:gd name="connsiteX7" fmla="*/ 394994 w 482936"/>
                      <a:gd name="connsiteY7" fmla="*/ 266876 h 584315"/>
                      <a:gd name="connsiteX8" fmla="*/ 384483 w 482936"/>
                      <a:gd name="connsiteY8" fmla="*/ 350959 h 584315"/>
                      <a:gd name="connsiteX9" fmla="*/ 352952 w 482936"/>
                      <a:gd name="connsiteY9" fmla="*/ 414021 h 584315"/>
                      <a:gd name="connsiteX10" fmla="*/ 226828 w 482936"/>
                      <a:gd name="connsiteY10" fmla="*/ 456063 h 584315"/>
                      <a:gd name="connsiteX11" fmla="*/ 121725 w 482936"/>
                      <a:gd name="connsiteY11" fmla="*/ 582186 h 584315"/>
                      <a:gd name="connsiteX0" fmla="*/ 121725 w 463952"/>
                      <a:gd name="connsiteY0" fmla="*/ 582106 h 584235"/>
                      <a:gd name="connsiteX1" fmla="*/ 27132 w 463952"/>
                      <a:gd name="connsiteY1" fmla="*/ 529555 h 584235"/>
                      <a:gd name="connsiteX2" fmla="*/ 6111 w 463952"/>
                      <a:gd name="connsiteY2" fmla="*/ 455982 h 584235"/>
                      <a:gd name="connsiteX3" fmla="*/ 121725 w 463952"/>
                      <a:gd name="connsiteY3" fmla="*/ 203734 h 584235"/>
                      <a:gd name="connsiteX4" fmla="*/ 363463 w 463952"/>
                      <a:gd name="connsiteY4" fmla="*/ 4037 h 584235"/>
                      <a:gd name="connsiteX5" fmla="*/ 458056 w 463952"/>
                      <a:gd name="connsiteY5" fmla="*/ 77610 h 584235"/>
                      <a:gd name="connsiteX6" fmla="*/ 447546 w 463952"/>
                      <a:gd name="connsiteY6" fmla="*/ 172203 h 584235"/>
                      <a:gd name="connsiteX7" fmla="*/ 394994 w 463952"/>
                      <a:gd name="connsiteY7" fmla="*/ 266796 h 584235"/>
                      <a:gd name="connsiteX8" fmla="*/ 384483 w 463952"/>
                      <a:gd name="connsiteY8" fmla="*/ 350879 h 584235"/>
                      <a:gd name="connsiteX9" fmla="*/ 352952 w 463952"/>
                      <a:gd name="connsiteY9" fmla="*/ 413941 h 584235"/>
                      <a:gd name="connsiteX10" fmla="*/ 226828 w 463952"/>
                      <a:gd name="connsiteY10" fmla="*/ 455983 h 584235"/>
                      <a:gd name="connsiteX11" fmla="*/ 121725 w 463952"/>
                      <a:gd name="connsiteY11" fmla="*/ 582106 h 584235"/>
                      <a:gd name="connsiteX0" fmla="*/ 121725 w 463952"/>
                      <a:gd name="connsiteY0" fmla="*/ 582106 h 583110"/>
                      <a:gd name="connsiteX1" fmla="*/ 27132 w 463952"/>
                      <a:gd name="connsiteY1" fmla="*/ 529555 h 583110"/>
                      <a:gd name="connsiteX2" fmla="*/ 6111 w 463952"/>
                      <a:gd name="connsiteY2" fmla="*/ 455982 h 583110"/>
                      <a:gd name="connsiteX3" fmla="*/ 121725 w 463952"/>
                      <a:gd name="connsiteY3" fmla="*/ 203734 h 583110"/>
                      <a:gd name="connsiteX4" fmla="*/ 363463 w 463952"/>
                      <a:gd name="connsiteY4" fmla="*/ 4037 h 583110"/>
                      <a:gd name="connsiteX5" fmla="*/ 458056 w 463952"/>
                      <a:gd name="connsiteY5" fmla="*/ 77610 h 583110"/>
                      <a:gd name="connsiteX6" fmla="*/ 447546 w 463952"/>
                      <a:gd name="connsiteY6" fmla="*/ 172203 h 583110"/>
                      <a:gd name="connsiteX7" fmla="*/ 394994 w 463952"/>
                      <a:gd name="connsiteY7" fmla="*/ 266796 h 583110"/>
                      <a:gd name="connsiteX8" fmla="*/ 384483 w 463952"/>
                      <a:gd name="connsiteY8" fmla="*/ 350879 h 583110"/>
                      <a:gd name="connsiteX9" fmla="*/ 352952 w 463952"/>
                      <a:gd name="connsiteY9" fmla="*/ 413941 h 583110"/>
                      <a:gd name="connsiteX10" fmla="*/ 226828 w 463952"/>
                      <a:gd name="connsiteY10" fmla="*/ 482845 h 583110"/>
                      <a:gd name="connsiteX11" fmla="*/ 121725 w 463952"/>
                      <a:gd name="connsiteY11" fmla="*/ 582106 h 58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3952" h="583110">
                        <a:moveTo>
                          <a:pt x="121725" y="582106"/>
                        </a:moveTo>
                        <a:cubicBezTo>
                          <a:pt x="88442" y="589891"/>
                          <a:pt x="46401" y="550576"/>
                          <a:pt x="27132" y="529555"/>
                        </a:cubicBezTo>
                        <a:cubicBezTo>
                          <a:pt x="7863" y="508534"/>
                          <a:pt x="-9654" y="510285"/>
                          <a:pt x="6111" y="455982"/>
                        </a:cubicBezTo>
                        <a:cubicBezTo>
                          <a:pt x="21876" y="401679"/>
                          <a:pt x="62166" y="279058"/>
                          <a:pt x="121725" y="203734"/>
                        </a:cubicBezTo>
                        <a:cubicBezTo>
                          <a:pt x="181284" y="128410"/>
                          <a:pt x="307408" y="25058"/>
                          <a:pt x="363463" y="4037"/>
                        </a:cubicBezTo>
                        <a:cubicBezTo>
                          <a:pt x="419518" y="-16984"/>
                          <a:pt x="444042" y="49582"/>
                          <a:pt x="458056" y="77610"/>
                        </a:cubicBezTo>
                        <a:cubicBezTo>
                          <a:pt x="472070" y="105638"/>
                          <a:pt x="458056" y="140672"/>
                          <a:pt x="447546" y="172203"/>
                        </a:cubicBezTo>
                        <a:cubicBezTo>
                          <a:pt x="437036" y="203734"/>
                          <a:pt x="405504" y="237017"/>
                          <a:pt x="394994" y="266796"/>
                        </a:cubicBezTo>
                        <a:cubicBezTo>
                          <a:pt x="384484" y="296575"/>
                          <a:pt x="391490" y="326355"/>
                          <a:pt x="384483" y="350879"/>
                        </a:cubicBezTo>
                        <a:cubicBezTo>
                          <a:pt x="377476" y="375403"/>
                          <a:pt x="373973" y="392920"/>
                          <a:pt x="352952" y="413941"/>
                        </a:cubicBezTo>
                        <a:cubicBezTo>
                          <a:pt x="331931" y="434962"/>
                          <a:pt x="261862" y="456569"/>
                          <a:pt x="226828" y="482845"/>
                        </a:cubicBezTo>
                        <a:cubicBezTo>
                          <a:pt x="191794" y="509121"/>
                          <a:pt x="155008" y="574321"/>
                          <a:pt x="121725" y="582106"/>
                        </a:cubicBezTo>
                        <a:close/>
                      </a:path>
                    </a:pathLst>
                  </a:custGeom>
                  <a:solidFill>
                    <a:srgbClr val="8D1F1B">
                      <a:lumMod val="20000"/>
                      <a:lumOff val="80000"/>
                    </a:srgbClr>
                  </a:solidFill>
                  <a:ln w="12700" cap="sq"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a:defRPr/>
                    </a:pPr>
                    <a:endParaRPr lang="en-US" kern="0" dirty="0">
                      <a:solidFill>
                        <a:srgbClr val="FFFFFF"/>
                      </a:solidFill>
                      <a:latin typeface="Arial"/>
                    </a:endParaRPr>
                  </a:p>
                </p:txBody>
              </p:sp>
              <p:sp>
                <p:nvSpPr>
                  <p:cNvPr id="62" name="Oval 61">
                    <a:extLst>
                      <a:ext uri="{FF2B5EF4-FFF2-40B4-BE49-F238E27FC236}">
                        <a16:creationId xmlns:a16="http://schemas.microsoft.com/office/drawing/2014/main" id="{130BCC72-237C-431A-B9DF-F0908C69DDC4}"/>
                      </a:ext>
                    </a:extLst>
                  </p:cNvPr>
                  <p:cNvSpPr/>
                  <p:nvPr/>
                </p:nvSpPr>
                <p:spPr>
                  <a:xfrm rot="2101553">
                    <a:off x="9292662" y="2092543"/>
                    <a:ext cx="91440" cy="201168"/>
                  </a:xfrm>
                  <a:prstGeom prst="ellipse">
                    <a:avLst/>
                  </a:prstGeom>
                  <a:solidFill>
                    <a:srgbClr val="8D1F1B">
                      <a:lumMod val="60000"/>
                      <a:lumOff val="40000"/>
                    </a:srgbClr>
                  </a:solidFill>
                  <a:ln w="12700" cap="sq" cmpd="sng" algn="ctr">
                    <a:noFill/>
                    <a:prstDash val="solid"/>
                  </a:ln>
                  <a:effectLst/>
                </p:spPr>
                <p:txBody>
                  <a:bodyPr rtlCol="0" anchor="ctr"/>
                  <a:lstStyle/>
                  <a:p>
                    <a:pPr algn="ctr">
                      <a:defRPr/>
                    </a:pPr>
                    <a:endParaRPr lang="en-US" kern="0" dirty="0">
                      <a:solidFill>
                        <a:srgbClr val="FFFFFF"/>
                      </a:solidFill>
                      <a:latin typeface="Arial"/>
                    </a:endParaRPr>
                  </a:p>
                </p:txBody>
              </p:sp>
            </p:grpSp>
          </p:grpSp>
        </p:grpSp>
      </p:grpSp>
      <p:sp>
        <p:nvSpPr>
          <p:cNvPr id="77" name="TextBox 76">
            <a:extLst>
              <a:ext uri="{FF2B5EF4-FFF2-40B4-BE49-F238E27FC236}">
                <a16:creationId xmlns:a16="http://schemas.microsoft.com/office/drawing/2014/main" id="{286A0B7E-39CE-4F2C-ABC8-8A911E6268E2}"/>
              </a:ext>
            </a:extLst>
          </p:cNvPr>
          <p:cNvSpPr txBox="1"/>
          <p:nvPr/>
        </p:nvSpPr>
        <p:spPr>
          <a:xfrm>
            <a:off x="9437213" y="4961013"/>
            <a:ext cx="984980" cy="261610"/>
          </a:xfrm>
          <a:prstGeom prst="rect">
            <a:avLst/>
          </a:prstGeom>
          <a:noFill/>
        </p:spPr>
        <p:txBody>
          <a:bodyPr wrap="square" rtlCol="0" anchor="ctr">
            <a:spAutoFit/>
          </a:bodyPr>
          <a:lstStyle/>
          <a:p>
            <a:pPr algn="ctr"/>
            <a:r>
              <a:rPr lang="fy-NL" sz="1100" dirty="0">
                <a:solidFill>
                  <a:srgbClr val="000000"/>
                </a:solidFill>
                <a:latin typeface="Arial"/>
              </a:rPr>
              <a:t>Blood vessel</a:t>
            </a:r>
            <a:endParaRPr lang="en-GB" sz="1100" dirty="0">
              <a:solidFill>
                <a:srgbClr val="000000"/>
              </a:solidFill>
              <a:latin typeface="Arial"/>
            </a:endParaRPr>
          </a:p>
        </p:txBody>
      </p:sp>
      <p:sp>
        <p:nvSpPr>
          <p:cNvPr id="78" name="Oval 77">
            <a:extLst>
              <a:ext uri="{FF2B5EF4-FFF2-40B4-BE49-F238E27FC236}">
                <a16:creationId xmlns:a16="http://schemas.microsoft.com/office/drawing/2014/main" id="{7253DB50-8E2B-4E51-8F1C-22BB034D32D0}"/>
              </a:ext>
            </a:extLst>
          </p:cNvPr>
          <p:cNvSpPr>
            <a:spLocks/>
          </p:cNvSpPr>
          <p:nvPr/>
        </p:nvSpPr>
        <p:spPr>
          <a:xfrm>
            <a:off x="8284826" y="4993740"/>
            <a:ext cx="91440" cy="54864"/>
          </a:xfrm>
          <a:prstGeom prst="ellipse">
            <a:avLst/>
          </a:prstGeom>
          <a:solidFill>
            <a:srgbClr val="F3A779">
              <a:alpha val="80000"/>
            </a:srgbClr>
          </a:solidFill>
          <a:ln w="12700" cap="sq" cmpd="sng" algn="ctr">
            <a:noFill/>
            <a:prstDash val="solid"/>
          </a:ln>
          <a:effectLst/>
        </p:spPr>
        <p:txBody>
          <a:bodyPr rtlCol="0" anchor="ctr"/>
          <a:lstStyle/>
          <a:p>
            <a:pPr algn="ctr">
              <a:defRPr/>
            </a:pPr>
            <a:endParaRPr lang="en-US" kern="0" dirty="0">
              <a:solidFill>
                <a:srgbClr val="FFFFFF"/>
              </a:solidFill>
              <a:latin typeface="Arial"/>
            </a:endParaRPr>
          </a:p>
        </p:txBody>
      </p:sp>
      <p:sp>
        <p:nvSpPr>
          <p:cNvPr id="79" name="Oval 78">
            <a:extLst>
              <a:ext uri="{FF2B5EF4-FFF2-40B4-BE49-F238E27FC236}">
                <a16:creationId xmlns:a16="http://schemas.microsoft.com/office/drawing/2014/main" id="{FF17F6F2-0719-4612-AEDC-B18919EB6B05}"/>
              </a:ext>
            </a:extLst>
          </p:cNvPr>
          <p:cNvSpPr>
            <a:spLocks/>
          </p:cNvSpPr>
          <p:nvPr/>
        </p:nvSpPr>
        <p:spPr>
          <a:xfrm>
            <a:off x="8240794" y="5255001"/>
            <a:ext cx="91440" cy="54864"/>
          </a:xfrm>
          <a:prstGeom prst="ellipse">
            <a:avLst/>
          </a:prstGeom>
          <a:solidFill>
            <a:srgbClr val="F3A779">
              <a:alpha val="80000"/>
            </a:srgbClr>
          </a:solidFill>
          <a:ln w="12700" cap="sq" cmpd="sng" algn="ctr">
            <a:noFill/>
            <a:prstDash val="solid"/>
          </a:ln>
          <a:effectLst/>
        </p:spPr>
        <p:txBody>
          <a:bodyPr rtlCol="0" anchor="ctr"/>
          <a:lstStyle/>
          <a:p>
            <a:pPr algn="ctr">
              <a:defRPr/>
            </a:pPr>
            <a:endParaRPr lang="en-US" kern="0" dirty="0">
              <a:solidFill>
                <a:srgbClr val="FFFFFF"/>
              </a:solidFill>
              <a:latin typeface="Arial"/>
            </a:endParaRPr>
          </a:p>
        </p:txBody>
      </p:sp>
      <p:pic>
        <p:nvPicPr>
          <p:cNvPr id="80" name="Picture 79" descr="PlateletProduction_step5.png">
            <a:extLst>
              <a:ext uri="{FF2B5EF4-FFF2-40B4-BE49-F238E27FC236}">
                <a16:creationId xmlns:a16="http://schemas.microsoft.com/office/drawing/2014/main" id="{565FF7AD-F1EB-4AE7-974C-7E45DFF460E7}"/>
              </a:ext>
            </a:extLst>
          </p:cNvPr>
          <p:cNvPicPr>
            <a:picLocks noChangeAspect="1"/>
          </p:cNvPicPr>
          <p:nvPr/>
        </p:nvPicPr>
        <p:blipFill rotWithShape="1">
          <a:blip r:embed="rId3"/>
          <a:srcRect l="28638" t="12296" r="42347" b="62630"/>
          <a:stretch/>
        </p:blipFill>
        <p:spPr>
          <a:xfrm>
            <a:off x="8243538" y="4933644"/>
            <a:ext cx="159270" cy="190161"/>
          </a:xfrm>
          <a:prstGeom prst="rect">
            <a:avLst/>
          </a:prstGeom>
        </p:spPr>
      </p:pic>
      <p:pic>
        <p:nvPicPr>
          <p:cNvPr id="81" name="Picture 80" descr="PlateletProduction_step5.png">
            <a:extLst>
              <a:ext uri="{FF2B5EF4-FFF2-40B4-BE49-F238E27FC236}">
                <a16:creationId xmlns:a16="http://schemas.microsoft.com/office/drawing/2014/main" id="{46C272AB-1582-4134-A80C-6EC573EA3F3A}"/>
              </a:ext>
            </a:extLst>
          </p:cNvPr>
          <p:cNvPicPr>
            <a:picLocks noChangeAspect="1"/>
          </p:cNvPicPr>
          <p:nvPr/>
        </p:nvPicPr>
        <p:blipFill rotWithShape="1">
          <a:blip r:embed="rId3"/>
          <a:srcRect l="28638" t="12296" r="42347" b="62630"/>
          <a:stretch/>
        </p:blipFill>
        <p:spPr>
          <a:xfrm>
            <a:off x="8210247" y="5166131"/>
            <a:ext cx="159270" cy="190161"/>
          </a:xfrm>
          <a:prstGeom prst="rect">
            <a:avLst/>
          </a:prstGeom>
        </p:spPr>
      </p:pic>
      <p:pic>
        <p:nvPicPr>
          <p:cNvPr id="82" name="Picture 81" descr="PlateletProduction_step5.png">
            <a:extLst>
              <a:ext uri="{FF2B5EF4-FFF2-40B4-BE49-F238E27FC236}">
                <a16:creationId xmlns:a16="http://schemas.microsoft.com/office/drawing/2014/main" id="{D5AA4D1F-F1FB-47C7-AA01-E798352A4E85}"/>
              </a:ext>
            </a:extLst>
          </p:cNvPr>
          <p:cNvPicPr>
            <a:picLocks noChangeAspect="1"/>
          </p:cNvPicPr>
          <p:nvPr/>
        </p:nvPicPr>
        <p:blipFill rotWithShape="1">
          <a:blip r:embed="rId3"/>
          <a:srcRect l="28638" t="12296" r="42347" b="62630"/>
          <a:stretch/>
        </p:blipFill>
        <p:spPr>
          <a:xfrm>
            <a:off x="8452699" y="5634360"/>
            <a:ext cx="159270" cy="190161"/>
          </a:xfrm>
          <a:prstGeom prst="rect">
            <a:avLst/>
          </a:prstGeom>
        </p:spPr>
      </p:pic>
      <p:pic>
        <p:nvPicPr>
          <p:cNvPr id="83" name="Picture 82" descr="PlateletProduction_step5.png">
            <a:extLst>
              <a:ext uri="{FF2B5EF4-FFF2-40B4-BE49-F238E27FC236}">
                <a16:creationId xmlns:a16="http://schemas.microsoft.com/office/drawing/2014/main" id="{7084FEF0-8ADD-425C-BE90-0434E4BB4E60}"/>
              </a:ext>
            </a:extLst>
          </p:cNvPr>
          <p:cNvPicPr>
            <a:picLocks noChangeAspect="1"/>
          </p:cNvPicPr>
          <p:nvPr/>
        </p:nvPicPr>
        <p:blipFill rotWithShape="1">
          <a:blip r:embed="rId3"/>
          <a:srcRect l="28638" t="12296" r="42347" b="62630"/>
          <a:stretch/>
        </p:blipFill>
        <p:spPr>
          <a:xfrm>
            <a:off x="8329085" y="5344624"/>
            <a:ext cx="159270" cy="190161"/>
          </a:xfrm>
          <a:prstGeom prst="rect">
            <a:avLst/>
          </a:prstGeom>
        </p:spPr>
      </p:pic>
      <p:pic>
        <p:nvPicPr>
          <p:cNvPr id="84" name="Picture 83" descr="PlateletProduction_step5.png">
            <a:extLst>
              <a:ext uri="{FF2B5EF4-FFF2-40B4-BE49-F238E27FC236}">
                <a16:creationId xmlns:a16="http://schemas.microsoft.com/office/drawing/2014/main" id="{B4B2D2A6-6561-435B-8DDF-2879BC10A285}"/>
              </a:ext>
            </a:extLst>
          </p:cNvPr>
          <p:cNvPicPr>
            <a:picLocks noChangeAspect="1"/>
          </p:cNvPicPr>
          <p:nvPr/>
        </p:nvPicPr>
        <p:blipFill rotWithShape="1">
          <a:blip r:embed="rId3"/>
          <a:srcRect l="28638" t="12296" r="42347" b="62630"/>
          <a:stretch/>
        </p:blipFill>
        <p:spPr>
          <a:xfrm>
            <a:off x="8521907" y="5263539"/>
            <a:ext cx="159270" cy="190161"/>
          </a:xfrm>
          <a:prstGeom prst="rect">
            <a:avLst/>
          </a:prstGeom>
        </p:spPr>
      </p:pic>
      <p:cxnSp>
        <p:nvCxnSpPr>
          <p:cNvPr id="85" name="Straight Connector 84">
            <a:extLst>
              <a:ext uri="{FF2B5EF4-FFF2-40B4-BE49-F238E27FC236}">
                <a16:creationId xmlns:a16="http://schemas.microsoft.com/office/drawing/2014/main" id="{9E6EC32B-DC5E-4FAA-B854-9FE2DF4EF5EC}"/>
              </a:ext>
            </a:extLst>
          </p:cNvPr>
          <p:cNvCxnSpPr>
            <a:cxnSpLocks/>
          </p:cNvCxnSpPr>
          <p:nvPr/>
        </p:nvCxnSpPr>
        <p:spPr>
          <a:xfrm>
            <a:off x="8655322" y="5443477"/>
            <a:ext cx="257899" cy="654709"/>
          </a:xfrm>
          <a:prstGeom prst="line">
            <a:avLst/>
          </a:prstGeom>
          <a:noFill/>
          <a:ln w="6350" cap="sq" cmpd="sng" algn="ctr">
            <a:solidFill>
              <a:srgbClr val="000000"/>
            </a:solidFill>
            <a:prstDash val="solid"/>
          </a:ln>
          <a:effectLst/>
        </p:spPr>
      </p:cxnSp>
      <p:cxnSp>
        <p:nvCxnSpPr>
          <p:cNvPr id="86" name="Straight Connector 85">
            <a:extLst>
              <a:ext uri="{FF2B5EF4-FFF2-40B4-BE49-F238E27FC236}">
                <a16:creationId xmlns:a16="http://schemas.microsoft.com/office/drawing/2014/main" id="{68BFB446-2B10-4B69-BB17-8A6F48E91211}"/>
              </a:ext>
            </a:extLst>
          </p:cNvPr>
          <p:cNvCxnSpPr>
            <a:cxnSpLocks/>
          </p:cNvCxnSpPr>
          <p:nvPr/>
        </p:nvCxnSpPr>
        <p:spPr>
          <a:xfrm flipV="1">
            <a:off x="9159178" y="5096781"/>
            <a:ext cx="280880" cy="34660"/>
          </a:xfrm>
          <a:prstGeom prst="line">
            <a:avLst/>
          </a:prstGeom>
          <a:noFill/>
          <a:ln w="6350" cap="sq" cmpd="sng" algn="ctr">
            <a:solidFill>
              <a:srgbClr val="000000"/>
            </a:solidFill>
            <a:prstDash val="solid"/>
          </a:ln>
          <a:effectLst/>
        </p:spPr>
      </p:cxnSp>
      <p:sp>
        <p:nvSpPr>
          <p:cNvPr id="87" name="TextBox 86">
            <a:extLst>
              <a:ext uri="{FF2B5EF4-FFF2-40B4-BE49-F238E27FC236}">
                <a16:creationId xmlns:a16="http://schemas.microsoft.com/office/drawing/2014/main" id="{8E79AFFB-9F68-40F1-9EEB-9DA07E5032B8}"/>
              </a:ext>
            </a:extLst>
          </p:cNvPr>
          <p:cNvSpPr txBox="1"/>
          <p:nvPr/>
        </p:nvSpPr>
        <p:spPr>
          <a:xfrm>
            <a:off x="7603136" y="6274073"/>
            <a:ext cx="1216818" cy="430887"/>
          </a:xfrm>
          <a:prstGeom prst="rect">
            <a:avLst/>
          </a:prstGeom>
          <a:noFill/>
        </p:spPr>
        <p:txBody>
          <a:bodyPr wrap="square" rtlCol="0" anchor="ctr">
            <a:spAutoFit/>
          </a:bodyPr>
          <a:lstStyle/>
          <a:p>
            <a:pPr algn="ctr"/>
            <a:r>
              <a:rPr lang="fy-NL" sz="1100" dirty="0">
                <a:solidFill>
                  <a:srgbClr val="000000"/>
                </a:solidFill>
                <a:latin typeface="Arial"/>
              </a:rPr>
              <a:t>Megakaryocyte protrusion</a:t>
            </a:r>
            <a:endParaRPr lang="en-GB" sz="1100" dirty="0">
              <a:solidFill>
                <a:srgbClr val="000000"/>
              </a:solidFill>
              <a:latin typeface="Arial"/>
            </a:endParaRPr>
          </a:p>
        </p:txBody>
      </p:sp>
      <p:cxnSp>
        <p:nvCxnSpPr>
          <p:cNvPr id="88" name="Straight Connector 87">
            <a:extLst>
              <a:ext uri="{FF2B5EF4-FFF2-40B4-BE49-F238E27FC236}">
                <a16:creationId xmlns:a16="http://schemas.microsoft.com/office/drawing/2014/main" id="{05C19E44-24FD-481F-A78C-AF1FB685B9FD}"/>
              </a:ext>
            </a:extLst>
          </p:cNvPr>
          <p:cNvCxnSpPr>
            <a:cxnSpLocks/>
            <a:stCxn id="4" idx="4"/>
          </p:cNvCxnSpPr>
          <p:nvPr/>
        </p:nvCxnSpPr>
        <p:spPr>
          <a:xfrm flipH="1">
            <a:off x="8210247" y="5793316"/>
            <a:ext cx="75913" cy="488083"/>
          </a:xfrm>
          <a:prstGeom prst="line">
            <a:avLst/>
          </a:prstGeom>
          <a:noFill/>
          <a:ln w="6350" cap="sq" cmpd="sng" algn="ctr">
            <a:solidFill>
              <a:srgbClr val="000000"/>
            </a:solidFill>
            <a:prstDash val="solid"/>
          </a:ln>
          <a:effectLst/>
        </p:spPr>
      </p:cxnSp>
      <p:sp>
        <p:nvSpPr>
          <p:cNvPr id="89" name="TextBox 88"/>
          <p:cNvSpPr txBox="1"/>
          <p:nvPr/>
        </p:nvSpPr>
        <p:spPr>
          <a:xfrm>
            <a:off x="236168" y="6223622"/>
            <a:ext cx="4086375" cy="553998"/>
          </a:xfrm>
          <a:prstGeom prst="rect">
            <a:avLst/>
          </a:prstGeom>
          <a:noFill/>
        </p:spPr>
        <p:txBody>
          <a:bodyPr wrap="none" rtlCol="0">
            <a:spAutoFit/>
          </a:bodyPr>
          <a:lstStyle/>
          <a:p>
            <a:r>
              <a:rPr lang="en-US" sz="1000" dirty="0" smtClean="0"/>
              <a:t>1. van der </a:t>
            </a:r>
            <a:r>
              <a:rPr lang="en-US" sz="1000" dirty="0" err="1" smtClean="0"/>
              <a:t>Meijden</a:t>
            </a:r>
            <a:r>
              <a:rPr lang="en-US" sz="1000" dirty="0" smtClean="0"/>
              <a:t> PEJ, Heemskerk JWM. Nat Rev </a:t>
            </a:r>
            <a:r>
              <a:rPr lang="en-US" sz="1000" dirty="0" err="1" smtClean="0"/>
              <a:t>Cardiol</a:t>
            </a:r>
            <a:r>
              <a:rPr lang="en-US" sz="1000" dirty="0" smtClean="0"/>
              <a:t>. 2019;16:166-79.</a:t>
            </a:r>
          </a:p>
          <a:p>
            <a:r>
              <a:rPr lang="en-US" sz="1000" dirty="0" smtClean="0"/>
              <a:t> 2. </a:t>
            </a:r>
            <a:r>
              <a:rPr lang="en-US" sz="1000" dirty="0" err="1" smtClean="0"/>
              <a:t>Kuter</a:t>
            </a:r>
            <a:r>
              <a:rPr lang="en-US" sz="1000" dirty="0" smtClean="0"/>
              <a:t> DJ, Begley CG. Blood. 2002;100:3457-69.</a:t>
            </a:r>
          </a:p>
          <a:p>
            <a:r>
              <a:rPr lang="en-US" sz="1000" dirty="0" smtClean="0"/>
              <a:t> 3. </a:t>
            </a:r>
            <a:r>
              <a:rPr lang="en-US" sz="1000" dirty="0" err="1" smtClean="0"/>
              <a:t>Wolber</a:t>
            </a:r>
            <a:r>
              <a:rPr lang="en-US" sz="1000" dirty="0" smtClean="0"/>
              <a:t> EM, </a:t>
            </a:r>
            <a:r>
              <a:rPr lang="en-US" sz="1000" dirty="0" err="1" smtClean="0"/>
              <a:t>Jelkman</a:t>
            </a:r>
            <a:r>
              <a:rPr lang="en-US" sz="1000" dirty="0" smtClean="0"/>
              <a:t> W. News </a:t>
            </a:r>
            <a:r>
              <a:rPr lang="en-US" sz="1000" dirty="0" err="1" smtClean="0"/>
              <a:t>Physiol</a:t>
            </a:r>
            <a:r>
              <a:rPr lang="en-US" sz="1000" dirty="0" smtClean="0"/>
              <a:t> Sci. 2002;17:6-10.</a:t>
            </a:r>
          </a:p>
        </p:txBody>
      </p:sp>
    </p:spTree>
    <p:extLst>
      <p:ext uri="{BB962C8B-B14F-4D97-AF65-F5344CB8AC3E}">
        <p14:creationId xmlns:p14="http://schemas.microsoft.com/office/powerpoint/2010/main" val="34361830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Romiplostim Efficacy and Safety: Pivotal Studies Design</a:t>
            </a:r>
            <a:endParaRPr lang="en-US" dirty="0"/>
          </a:p>
        </p:txBody>
      </p:sp>
      <p:sp>
        <p:nvSpPr>
          <p:cNvPr id="4" name="Text Placeholder 1">
            <a:extLst>
              <a:ext uri="{FF2B5EF4-FFF2-40B4-BE49-F238E27FC236}">
                <a16:creationId xmlns:a16="http://schemas.microsoft.com/office/drawing/2014/main" id="{6ABB409C-1D2D-4274-ACE7-E7DE9A84A79C}"/>
              </a:ext>
            </a:extLst>
          </p:cNvPr>
          <p:cNvSpPr txBox="1">
            <a:spLocks/>
          </p:cNvSpPr>
          <p:nvPr/>
        </p:nvSpPr>
        <p:spPr>
          <a:xfrm>
            <a:off x="2005312" y="1861907"/>
            <a:ext cx="7915351" cy="566217"/>
          </a:xfrm>
          <a:prstGeom prst="rect">
            <a:avLst/>
          </a:prstGeom>
        </p:spPr>
        <p:txBody>
          <a:bodyPr/>
          <a:lst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135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2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Wingdings" panose="05000000000000000000" pitchFamily="2" charset="2"/>
              <a:buChar char="§"/>
              <a:defRPr sz="105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Wingdings" panose="05000000000000000000" pitchFamily="2" charset="2"/>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000000"/>
                </a:solidFill>
                <a:latin typeface="Arial" panose="020B0604020202020204"/>
              </a:rPr>
              <a:t>The safety and efficacy of romiplostim was evaluated in 2 placebo-controlled, double-blind studies</a:t>
            </a:r>
          </a:p>
        </p:txBody>
      </p:sp>
      <p:cxnSp>
        <p:nvCxnSpPr>
          <p:cNvPr id="5" name="Straight Connector 4">
            <a:extLst>
              <a:ext uri="{FF2B5EF4-FFF2-40B4-BE49-F238E27FC236}">
                <a16:creationId xmlns:a16="http://schemas.microsoft.com/office/drawing/2014/main" id="{B0AD2ADC-6502-49EE-8B88-09AFEAC38B92}"/>
              </a:ext>
            </a:extLst>
          </p:cNvPr>
          <p:cNvCxnSpPr/>
          <p:nvPr/>
        </p:nvCxnSpPr>
        <p:spPr bwMode="auto">
          <a:xfrm>
            <a:off x="5494062" y="4080852"/>
            <a:ext cx="164592" cy="552"/>
          </a:xfrm>
          <a:prstGeom prst="line">
            <a:avLst/>
          </a:prstGeom>
          <a:solidFill>
            <a:srgbClr val="ED7D31"/>
          </a:solidFill>
          <a:ln w="12700" cap="flat" cmpd="sng" algn="ctr">
            <a:solidFill>
              <a:srgbClr val="000000"/>
            </a:solid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6" name="Straight Connector 5">
            <a:extLst>
              <a:ext uri="{FF2B5EF4-FFF2-40B4-BE49-F238E27FC236}">
                <a16:creationId xmlns:a16="http://schemas.microsoft.com/office/drawing/2014/main" id="{04C9F15B-00E4-41E4-ADA5-B4B9F404422B}"/>
              </a:ext>
            </a:extLst>
          </p:cNvPr>
          <p:cNvCxnSpPr/>
          <p:nvPr/>
        </p:nvCxnSpPr>
        <p:spPr bwMode="auto">
          <a:xfrm flipV="1">
            <a:off x="5657114" y="4809234"/>
            <a:ext cx="219456" cy="0"/>
          </a:xfrm>
          <a:prstGeom prst="line">
            <a:avLst/>
          </a:prstGeom>
          <a:solidFill>
            <a:srgbClr val="ED7D31"/>
          </a:solidFill>
          <a:ln w="12700" cap="flat" cmpd="sng" algn="ctr">
            <a:solidFill>
              <a:srgbClr val="000000"/>
            </a:solid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 name="Straight Connector 6">
            <a:extLst>
              <a:ext uri="{FF2B5EF4-FFF2-40B4-BE49-F238E27FC236}">
                <a16:creationId xmlns:a16="http://schemas.microsoft.com/office/drawing/2014/main" id="{1055382E-A5CE-4C4C-AEB9-180C687AC3FD}"/>
              </a:ext>
            </a:extLst>
          </p:cNvPr>
          <p:cNvCxnSpPr/>
          <p:nvPr/>
        </p:nvCxnSpPr>
        <p:spPr bwMode="auto">
          <a:xfrm>
            <a:off x="5660798" y="3391682"/>
            <a:ext cx="219456" cy="2774"/>
          </a:xfrm>
          <a:prstGeom prst="line">
            <a:avLst/>
          </a:prstGeom>
          <a:solidFill>
            <a:srgbClr val="ED7D31"/>
          </a:solidFill>
          <a:ln w="12700" cap="flat" cmpd="sng" algn="ctr">
            <a:solidFill>
              <a:srgbClr val="000000"/>
            </a:solid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Snip Single Corner Rectangle 28">
            <a:extLst>
              <a:ext uri="{FF2B5EF4-FFF2-40B4-BE49-F238E27FC236}">
                <a16:creationId xmlns:a16="http://schemas.microsoft.com/office/drawing/2014/main" id="{9FB76911-8A34-471A-94F8-AA1D18F20895}"/>
              </a:ext>
            </a:extLst>
          </p:cNvPr>
          <p:cNvSpPr/>
          <p:nvPr/>
        </p:nvSpPr>
        <p:spPr bwMode="auto">
          <a:xfrm>
            <a:off x="2118897" y="2754409"/>
            <a:ext cx="2616279" cy="1295400"/>
          </a:xfrm>
          <a:prstGeom prst="snip1Rect">
            <a:avLst/>
          </a:prstGeom>
          <a:solidFill>
            <a:srgbClr val="4472C4"/>
          </a:solidFill>
          <a:ln w="1905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charset="0"/>
                <a:ea typeface="ＭＳ Ｐゴシック" charset="0"/>
              </a:rPr>
              <a:t>Study 1 (N = 62)</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charset="0"/>
                <a:ea typeface="ＭＳ Ｐゴシック" charset="0"/>
              </a:rPr>
              <a:t>Non-splenectomized patients</a:t>
            </a:r>
          </a:p>
        </p:txBody>
      </p:sp>
      <p:sp>
        <p:nvSpPr>
          <p:cNvPr id="9" name="Snip Single Corner Rectangle 29">
            <a:extLst>
              <a:ext uri="{FF2B5EF4-FFF2-40B4-BE49-F238E27FC236}">
                <a16:creationId xmlns:a16="http://schemas.microsoft.com/office/drawing/2014/main" id="{E00B74CD-B29E-49B8-A09D-1A50A7D84277}"/>
              </a:ext>
            </a:extLst>
          </p:cNvPr>
          <p:cNvSpPr/>
          <p:nvPr/>
        </p:nvSpPr>
        <p:spPr bwMode="auto">
          <a:xfrm>
            <a:off x="2129137" y="4087909"/>
            <a:ext cx="2593239" cy="1303020"/>
          </a:xfrm>
          <a:prstGeom prst="snip1Rect">
            <a:avLst/>
          </a:prstGeom>
          <a:solidFill>
            <a:srgbClr val="C00000"/>
          </a:solidFill>
          <a:ln w="1905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charset="0"/>
                <a:ea typeface="ＭＳ Ｐゴシック" charset="0"/>
              </a:rPr>
              <a:t>Study 2 (N = 63)</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charset="0"/>
                <a:ea typeface="ＭＳ Ｐゴシック" charset="0"/>
              </a:rPr>
              <a:t>Splenectomized patients</a:t>
            </a:r>
            <a:endParaRPr kumimoji="0" lang="en-US" sz="1400" b="0" i="0" u="none" strike="noStrike" kern="0" cap="none" spc="0" normalizeH="0" baseline="0" noProof="0" dirty="0">
              <a:ln>
                <a:noFill/>
              </a:ln>
              <a:solidFill>
                <a:srgbClr val="FFFFFF"/>
              </a:solidFill>
              <a:effectLst/>
              <a:uLnTx/>
              <a:uFillTx/>
              <a:latin typeface="Arial" charset="0"/>
              <a:ea typeface="ＭＳ Ｐゴシック" charset="0"/>
            </a:endParaRPr>
          </a:p>
        </p:txBody>
      </p:sp>
      <p:sp>
        <p:nvSpPr>
          <p:cNvPr id="10" name="Snip Same Side Corner Rectangle 30">
            <a:extLst>
              <a:ext uri="{FF2B5EF4-FFF2-40B4-BE49-F238E27FC236}">
                <a16:creationId xmlns:a16="http://schemas.microsoft.com/office/drawing/2014/main" id="{FD144BA5-F69F-44BB-92F1-9453680CCAE9}"/>
              </a:ext>
            </a:extLst>
          </p:cNvPr>
          <p:cNvSpPr/>
          <p:nvPr/>
        </p:nvSpPr>
        <p:spPr bwMode="auto">
          <a:xfrm>
            <a:off x="4862889" y="2768420"/>
            <a:ext cx="631173" cy="2625969"/>
          </a:xfrm>
          <a:prstGeom prst="snip2SameRect">
            <a:avLst/>
          </a:prstGeom>
          <a:noFill/>
          <a:ln w="19050" cap="flat" cmpd="sng" algn="ctr">
            <a:solidFill>
              <a:srgbClr val="E7E6E6">
                <a:lumMod val="50000"/>
              </a:srgb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vert270"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charset="0"/>
                <a:ea typeface="ＭＳ Ｐゴシック" charset="0"/>
              </a:rPr>
              <a:t>2:1 Randomization</a:t>
            </a:r>
          </a:p>
        </p:txBody>
      </p:sp>
      <p:sp>
        <p:nvSpPr>
          <p:cNvPr id="11" name="Rounded Rectangle 31">
            <a:extLst>
              <a:ext uri="{FF2B5EF4-FFF2-40B4-BE49-F238E27FC236}">
                <a16:creationId xmlns:a16="http://schemas.microsoft.com/office/drawing/2014/main" id="{F90394D0-3034-4740-ABEA-4F2575E4794D}"/>
              </a:ext>
            </a:extLst>
          </p:cNvPr>
          <p:cNvSpPr/>
          <p:nvPr/>
        </p:nvSpPr>
        <p:spPr bwMode="auto">
          <a:xfrm>
            <a:off x="5888738" y="2518261"/>
            <a:ext cx="4032919" cy="1541162"/>
          </a:xfrm>
          <a:prstGeom prst="roundRect">
            <a:avLst/>
          </a:prstGeom>
          <a:noFill/>
          <a:ln w="19050" cap="flat" cmpd="sng" algn="ctr">
            <a:solidFill>
              <a:srgbClr val="4472C4"/>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274"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panose="020B0604020202020204"/>
              </a:rPr>
              <a:t>Romiplostim</a:t>
            </a:r>
          </a:p>
          <a:p>
            <a:pPr marL="0" marR="0" lvl="0" indent="0" algn="ctr" defTabSz="91427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panose="020B0604020202020204"/>
              </a:rPr>
              <a:t>1 µg/kg subcutaneous weekly</a:t>
            </a:r>
          </a:p>
          <a:p>
            <a:pPr marL="0" marR="0" lvl="0" indent="0" algn="ctr" defTabSz="91427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panose="020B0604020202020204"/>
              </a:rPr>
              <a:t>(dose adjusted to maintain platelet count between 50 and 200 x 10</a:t>
            </a:r>
            <a:r>
              <a:rPr kumimoji="0" lang="en-US" sz="1400" b="0" i="0" u="none" strike="noStrike" kern="0" cap="none" spc="0" normalizeH="0" baseline="30000" noProof="0" dirty="0">
                <a:ln>
                  <a:noFill/>
                </a:ln>
                <a:solidFill>
                  <a:srgbClr val="000000"/>
                </a:solidFill>
                <a:effectLst/>
                <a:uLnTx/>
                <a:uFillTx/>
                <a:latin typeface="Arial" panose="020B0604020202020204"/>
              </a:rPr>
              <a:t>9</a:t>
            </a:r>
            <a:r>
              <a:rPr kumimoji="0" lang="en-US" sz="1400" b="0" i="0" u="none" strike="noStrike" kern="0" cap="none" spc="0" normalizeH="0" baseline="0" noProof="0" dirty="0">
                <a:ln>
                  <a:noFill/>
                </a:ln>
                <a:solidFill>
                  <a:srgbClr val="000000"/>
                </a:solidFill>
                <a:effectLst/>
                <a:uLnTx/>
                <a:uFillTx/>
                <a:latin typeface="Arial" panose="020B0604020202020204"/>
              </a:rPr>
              <a:t>/L)</a:t>
            </a:r>
          </a:p>
          <a:p>
            <a:pPr marL="0" marR="0" lvl="0" indent="0" algn="ctr" defTabSz="91427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panose="020B0604020202020204"/>
              </a:rPr>
              <a:t>Study 1: n = 41 </a:t>
            </a:r>
          </a:p>
          <a:p>
            <a:pPr marL="0" marR="0" lvl="0" indent="0" algn="ctr" defTabSz="91427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rPr>
              <a:t>Study 2: n = 42</a:t>
            </a:r>
          </a:p>
        </p:txBody>
      </p:sp>
      <p:sp>
        <p:nvSpPr>
          <p:cNvPr id="12" name="Rounded Rectangle 32">
            <a:extLst>
              <a:ext uri="{FF2B5EF4-FFF2-40B4-BE49-F238E27FC236}">
                <a16:creationId xmlns:a16="http://schemas.microsoft.com/office/drawing/2014/main" id="{9C816511-64DA-4968-AE96-348DBEB54D01}"/>
              </a:ext>
            </a:extLst>
          </p:cNvPr>
          <p:cNvSpPr/>
          <p:nvPr/>
        </p:nvSpPr>
        <p:spPr bwMode="auto">
          <a:xfrm>
            <a:off x="5876570" y="4210350"/>
            <a:ext cx="4060839" cy="1090590"/>
          </a:xfrm>
          <a:prstGeom prst="roundRect">
            <a:avLst/>
          </a:prstGeom>
          <a:noFill/>
          <a:ln w="19050" cap="flat" cmpd="sng" algn="ctr">
            <a:solidFill>
              <a:srgbClr val="E7E6E6">
                <a:lumMod val="50000"/>
              </a:srgb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274"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panose="020B0604020202020204"/>
              </a:rPr>
              <a:t>Placebo</a:t>
            </a:r>
          </a:p>
          <a:p>
            <a:pPr marL="0" marR="0" lvl="0" indent="0" algn="ctr" defTabSz="91427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panose="020B0604020202020204"/>
              </a:rPr>
              <a:t>Study 1: n = 21</a:t>
            </a:r>
          </a:p>
          <a:p>
            <a:pPr marL="0" marR="0" lvl="0" indent="0" algn="ctr" defTabSz="91427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panose="020B0604020202020204"/>
              </a:rPr>
              <a:t>Study 2: n = 21</a:t>
            </a:r>
          </a:p>
        </p:txBody>
      </p:sp>
      <p:cxnSp>
        <p:nvCxnSpPr>
          <p:cNvPr id="13" name="Straight Connector 12">
            <a:extLst>
              <a:ext uri="{FF2B5EF4-FFF2-40B4-BE49-F238E27FC236}">
                <a16:creationId xmlns:a16="http://schemas.microsoft.com/office/drawing/2014/main" id="{F016365B-517E-4759-887D-F225F56F9C84}"/>
              </a:ext>
            </a:extLst>
          </p:cNvPr>
          <p:cNvCxnSpPr/>
          <p:nvPr/>
        </p:nvCxnSpPr>
        <p:spPr bwMode="auto">
          <a:xfrm>
            <a:off x="5657114" y="3391682"/>
            <a:ext cx="0" cy="1414914"/>
          </a:xfrm>
          <a:prstGeom prst="line">
            <a:avLst/>
          </a:prstGeom>
          <a:solidFill>
            <a:srgbClr val="ED7D31"/>
          </a:solidFill>
          <a:ln w="12700" cap="flat" cmpd="sng" algn="ctr">
            <a:solidFill>
              <a:srgbClr val="000000"/>
            </a:solid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 name="Straight Connector 13">
            <a:extLst>
              <a:ext uri="{FF2B5EF4-FFF2-40B4-BE49-F238E27FC236}">
                <a16:creationId xmlns:a16="http://schemas.microsoft.com/office/drawing/2014/main" id="{739DB421-F7DD-4BC9-BEC2-CDBC99C491E5}"/>
              </a:ext>
            </a:extLst>
          </p:cNvPr>
          <p:cNvCxnSpPr/>
          <p:nvPr/>
        </p:nvCxnSpPr>
        <p:spPr bwMode="auto">
          <a:xfrm flipV="1">
            <a:off x="5926035" y="5513171"/>
            <a:ext cx="3995928" cy="329"/>
          </a:xfrm>
          <a:prstGeom prst="line">
            <a:avLst/>
          </a:prstGeom>
          <a:solidFill>
            <a:srgbClr val="ED7D31"/>
          </a:solidFill>
          <a:ln w="12700" cap="flat" cmpd="sng" algn="ctr">
            <a:solidFill>
              <a:srgbClr val="000000">
                <a:lumMod val="65000"/>
                <a:lumOff val="35000"/>
              </a:srgbClr>
            </a:solid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 name="Straight Connector 14">
            <a:extLst>
              <a:ext uri="{FF2B5EF4-FFF2-40B4-BE49-F238E27FC236}">
                <a16:creationId xmlns:a16="http://schemas.microsoft.com/office/drawing/2014/main" id="{D10B03D6-EF3A-4606-84B8-F6D9E8138EB1}"/>
              </a:ext>
            </a:extLst>
          </p:cNvPr>
          <p:cNvCxnSpPr/>
          <p:nvPr/>
        </p:nvCxnSpPr>
        <p:spPr bwMode="auto">
          <a:xfrm>
            <a:off x="5923286" y="5438722"/>
            <a:ext cx="0" cy="147639"/>
          </a:xfrm>
          <a:prstGeom prst="line">
            <a:avLst/>
          </a:prstGeom>
          <a:solidFill>
            <a:srgbClr val="ED7D31"/>
          </a:solidFill>
          <a:ln w="12700" cap="flat" cmpd="sng" algn="ctr">
            <a:solidFill>
              <a:srgbClr val="000000">
                <a:lumMod val="65000"/>
                <a:lumOff val="35000"/>
              </a:srgbClr>
            </a:solid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6" name="Straight Connector 15">
            <a:extLst>
              <a:ext uri="{FF2B5EF4-FFF2-40B4-BE49-F238E27FC236}">
                <a16:creationId xmlns:a16="http://schemas.microsoft.com/office/drawing/2014/main" id="{4EBA5838-84D6-40B1-A594-71CAAEEBE1A0}"/>
              </a:ext>
            </a:extLst>
          </p:cNvPr>
          <p:cNvCxnSpPr/>
          <p:nvPr/>
        </p:nvCxnSpPr>
        <p:spPr bwMode="auto">
          <a:xfrm>
            <a:off x="9930021" y="5438706"/>
            <a:ext cx="0" cy="147639"/>
          </a:xfrm>
          <a:prstGeom prst="line">
            <a:avLst/>
          </a:prstGeom>
          <a:solidFill>
            <a:srgbClr val="ED7D31"/>
          </a:solidFill>
          <a:ln w="12700" cap="flat" cmpd="sng" algn="ctr">
            <a:solidFill>
              <a:srgbClr val="000000">
                <a:lumMod val="65000"/>
                <a:lumOff val="35000"/>
              </a:srgbClr>
            </a:solid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7" name="Rectangle 16">
            <a:extLst>
              <a:ext uri="{FF2B5EF4-FFF2-40B4-BE49-F238E27FC236}">
                <a16:creationId xmlns:a16="http://schemas.microsoft.com/office/drawing/2014/main" id="{D286CE98-A155-4D31-A44E-02C08313E9F5}"/>
              </a:ext>
            </a:extLst>
          </p:cNvPr>
          <p:cNvSpPr/>
          <p:nvPr/>
        </p:nvSpPr>
        <p:spPr bwMode="auto">
          <a:xfrm>
            <a:off x="7256580" y="5499641"/>
            <a:ext cx="1396930" cy="336884"/>
          </a:xfrm>
          <a:prstGeom prst="rect">
            <a:avLst/>
          </a:prstGeom>
          <a:noFill/>
          <a:ln w="19050"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1400" dirty="0">
                <a:solidFill>
                  <a:srgbClr val="000000"/>
                </a:solidFill>
                <a:latin typeface="Arial" charset="0"/>
                <a:ea typeface="ＭＳ Ｐゴシック" charset="0"/>
              </a:rPr>
              <a:t>24 weeks</a:t>
            </a:r>
          </a:p>
        </p:txBody>
      </p:sp>
      <p:sp>
        <p:nvSpPr>
          <p:cNvPr id="18" name="TextBox 17"/>
          <p:cNvSpPr txBox="1"/>
          <p:nvPr/>
        </p:nvSpPr>
        <p:spPr>
          <a:xfrm>
            <a:off x="2129137" y="6285297"/>
            <a:ext cx="2630848" cy="246221"/>
          </a:xfrm>
          <a:prstGeom prst="rect">
            <a:avLst/>
          </a:prstGeom>
          <a:noFill/>
        </p:spPr>
        <p:txBody>
          <a:bodyPr wrap="none" rtlCol="0">
            <a:spAutoFit/>
          </a:bodyPr>
          <a:lstStyle/>
          <a:p>
            <a:r>
              <a:rPr lang="en-US" sz="1000" dirty="0" smtClean="0"/>
              <a:t>1. </a:t>
            </a:r>
            <a:r>
              <a:rPr lang="en-US" sz="1000" dirty="0" err="1" smtClean="0"/>
              <a:t>Nplate</a:t>
            </a:r>
            <a:r>
              <a:rPr lang="en-US" sz="1000" dirty="0" smtClean="0"/>
              <a:t>. Summary of product characteristics. </a:t>
            </a:r>
            <a:endParaRPr lang="en-US" sz="1000" dirty="0"/>
          </a:p>
        </p:txBody>
      </p:sp>
    </p:spTree>
    <p:extLst>
      <p:ext uri="{BB962C8B-B14F-4D97-AF65-F5344CB8AC3E}">
        <p14:creationId xmlns:p14="http://schemas.microsoft.com/office/powerpoint/2010/main" val="3493423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Romiplostim Efficacy and Safety: Pivotal Studies Results</a:t>
            </a:r>
            <a:endParaRPr lang="en-US" dirty="0"/>
          </a:p>
        </p:txBody>
      </p:sp>
      <p:sp>
        <p:nvSpPr>
          <p:cNvPr id="4" name="Content Placeholder 11">
            <a:extLst>
              <a:ext uri="{FF2B5EF4-FFF2-40B4-BE49-F238E27FC236}">
                <a16:creationId xmlns:a16="http://schemas.microsoft.com/office/drawing/2014/main" id="{321225B4-794B-4F4C-89C7-6CFA8F1FA77A}"/>
              </a:ext>
            </a:extLst>
          </p:cNvPr>
          <p:cNvSpPr txBox="1">
            <a:spLocks/>
          </p:cNvSpPr>
          <p:nvPr/>
        </p:nvSpPr>
        <p:spPr>
          <a:xfrm>
            <a:off x="2418929" y="2007281"/>
            <a:ext cx="7589520" cy="429768"/>
          </a:xfrm>
          <a:prstGeom prst="rect">
            <a:avLst/>
          </a:prstGeom>
        </p:spPr>
        <p:txBody>
          <a:bodyPr/>
          <a:lst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135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2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Wingdings" panose="05000000000000000000" pitchFamily="2" charset="2"/>
              <a:buChar char="§"/>
              <a:defRPr sz="105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Wingdings" panose="05000000000000000000" pitchFamily="2" charset="2"/>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b="1" dirty="0">
                <a:solidFill>
                  <a:srgbClr val="000000"/>
                </a:solidFill>
                <a:latin typeface="Arial"/>
              </a:rPr>
              <a:t>Key point: </a:t>
            </a:r>
            <a:r>
              <a:rPr lang="en-US" dirty="0">
                <a:solidFill>
                  <a:srgbClr val="000000"/>
                </a:solidFill>
                <a:latin typeface="Arial"/>
              </a:rPr>
              <a:t>A significantly higher proportion of romiplostim-treated patients achieved durable and overall platelet responses vs placebo</a:t>
            </a:r>
          </a:p>
          <a:p>
            <a:pPr>
              <a:defRPr/>
            </a:pPr>
            <a:endParaRPr lang="en-US" dirty="0">
              <a:solidFill>
                <a:srgbClr val="000000"/>
              </a:solidFill>
              <a:latin typeface="Arial"/>
            </a:endParaRPr>
          </a:p>
        </p:txBody>
      </p:sp>
      <p:sp>
        <p:nvSpPr>
          <p:cNvPr id="5" name="Rectangle 4">
            <a:extLst>
              <a:ext uri="{FF2B5EF4-FFF2-40B4-BE49-F238E27FC236}">
                <a16:creationId xmlns:a16="http://schemas.microsoft.com/office/drawing/2014/main" id="{A116C278-BE7C-43FB-A7BA-B6F043BA2D8D}"/>
              </a:ext>
            </a:extLst>
          </p:cNvPr>
          <p:cNvSpPr/>
          <p:nvPr/>
        </p:nvSpPr>
        <p:spPr bwMode="auto">
          <a:xfrm>
            <a:off x="2395294" y="5577057"/>
            <a:ext cx="7940368" cy="388962"/>
          </a:xfrm>
          <a:prstGeom prst="rect">
            <a:avLst/>
          </a:prstGeom>
          <a:noFill/>
          <a:ln w="28575" cap="flat" cmpd="sng" algn="ctr">
            <a:no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57150">
              <a:defRPr/>
            </a:pPr>
            <a:r>
              <a:rPr lang="en-US" sz="1200" kern="0" dirty="0">
                <a:solidFill>
                  <a:srgbClr val="000000"/>
                </a:solidFill>
                <a:latin typeface="Arial" panose="020B0604020202020204"/>
                <a:ea typeface="ＭＳ Ｐゴシック" charset="0"/>
                <a:cs typeface="ＭＳ Ｐゴシック" charset="0"/>
              </a:rPr>
              <a:t>p values for romiplostim vs placebo: *p &lt; 0.0001. </a:t>
            </a:r>
            <a:r>
              <a:rPr lang="en-US" sz="1200" kern="0" baseline="30000" dirty="0">
                <a:solidFill>
                  <a:srgbClr val="000000"/>
                </a:solidFill>
                <a:latin typeface="Arial" panose="020B0604020202020204"/>
                <a:ea typeface="ＭＳ Ｐゴシック" charset="0"/>
                <a:cs typeface="ＭＳ Ｐゴシック" charset="0"/>
              </a:rPr>
              <a:t>†</a:t>
            </a:r>
            <a:r>
              <a:rPr lang="en-US" sz="1200" kern="0" dirty="0">
                <a:solidFill>
                  <a:srgbClr val="000000"/>
                </a:solidFill>
                <a:latin typeface="Arial" panose="020B0604020202020204"/>
                <a:ea typeface="ＭＳ Ｐゴシック" charset="0"/>
                <a:cs typeface="ＭＳ Ｐゴシック" charset="0"/>
              </a:rPr>
              <a:t>p = 0.0013, </a:t>
            </a:r>
            <a:r>
              <a:rPr lang="en-US" sz="1200" kern="0" baseline="30000" dirty="0">
                <a:solidFill>
                  <a:srgbClr val="000000"/>
                </a:solidFill>
                <a:latin typeface="Arial" panose="020B0604020202020204"/>
                <a:ea typeface="ＭＳ Ｐゴシック" charset="0"/>
                <a:cs typeface="ＭＳ Ｐゴシック" charset="0"/>
              </a:rPr>
              <a:t>‡</a:t>
            </a:r>
            <a:r>
              <a:rPr lang="en-US" sz="1200" kern="0" dirty="0">
                <a:solidFill>
                  <a:srgbClr val="000000"/>
                </a:solidFill>
                <a:latin typeface="Arial" panose="020B0604020202020204"/>
                <a:ea typeface="ＭＳ Ｐゴシック" charset="0"/>
                <a:cs typeface="ＭＳ Ｐゴシック" charset="0"/>
              </a:rPr>
              <a:t>p = 0.001, </a:t>
            </a:r>
            <a:r>
              <a:rPr lang="en-US" sz="1200" kern="0" baseline="30000" dirty="0">
                <a:solidFill>
                  <a:srgbClr val="000000"/>
                </a:solidFill>
                <a:latin typeface="Arial" panose="020B0604020202020204"/>
                <a:ea typeface="ＭＳ Ｐゴシック" charset="0"/>
                <a:cs typeface="ＭＳ Ｐゴシック" charset="0"/>
              </a:rPr>
              <a:t>§</a:t>
            </a:r>
            <a:r>
              <a:rPr lang="en-US" sz="1200" kern="0" dirty="0">
                <a:solidFill>
                  <a:srgbClr val="000000"/>
                </a:solidFill>
                <a:latin typeface="Arial" panose="020B0604020202020204"/>
                <a:ea typeface="ＭＳ Ｐゴシック" charset="0"/>
                <a:cs typeface="ＭＳ Ｐゴシック" charset="0"/>
              </a:rPr>
              <a:t>p = 0.0175, </a:t>
            </a:r>
            <a:r>
              <a:rPr lang="en-US" sz="1200" kern="0" baseline="30000" dirty="0">
                <a:solidFill>
                  <a:srgbClr val="000000"/>
                </a:solidFill>
                <a:latin typeface="Arial" panose="020B0604020202020204"/>
                <a:ea typeface="ＭＳ Ｐゴシック" charset="0"/>
                <a:cs typeface="ＭＳ Ｐゴシック" charset="0"/>
              </a:rPr>
              <a:t>∥</a:t>
            </a:r>
            <a:r>
              <a:rPr lang="en-US" sz="1200" kern="0" dirty="0">
                <a:solidFill>
                  <a:srgbClr val="000000"/>
                </a:solidFill>
                <a:latin typeface="Arial" panose="020B0604020202020204"/>
                <a:ea typeface="ＭＳ Ｐゴシック" charset="0"/>
                <a:cs typeface="ＭＳ Ｐゴシック" charset="0"/>
              </a:rPr>
              <a:t>p = 0.0046.</a:t>
            </a:r>
            <a:endParaRPr lang="en-US" sz="1200" kern="0" dirty="0">
              <a:solidFill>
                <a:srgbClr val="000000"/>
              </a:solidFill>
              <a:latin typeface="Arial" panose="020B0604020202020204"/>
            </a:endParaRPr>
          </a:p>
        </p:txBody>
      </p:sp>
      <p:graphicFrame>
        <p:nvGraphicFramePr>
          <p:cNvPr id="6" name="Content Placeholder 4">
            <a:extLst>
              <a:ext uri="{FF2B5EF4-FFF2-40B4-BE49-F238E27FC236}">
                <a16:creationId xmlns:a16="http://schemas.microsoft.com/office/drawing/2014/main" id="{BB13AACB-C363-400B-BA26-2CDA5AFD597B}"/>
              </a:ext>
            </a:extLst>
          </p:cNvPr>
          <p:cNvGraphicFramePr>
            <a:graphicFrameLocks/>
          </p:cNvGraphicFramePr>
          <p:nvPr>
            <p:extLst>
              <p:ext uri="{D42A27DB-BD31-4B8C-83A1-F6EECF244321}">
                <p14:modId xmlns:p14="http://schemas.microsoft.com/office/powerpoint/2010/main" val="2438628592"/>
              </p:ext>
            </p:extLst>
          </p:nvPr>
        </p:nvGraphicFramePr>
        <p:xfrm>
          <a:off x="2515001" y="2740338"/>
          <a:ext cx="7848599" cy="2823449"/>
        </p:xfrm>
        <a:graphic>
          <a:graphicData uri="http://schemas.openxmlformats.org/drawingml/2006/table">
            <a:tbl>
              <a:tblPr firstRow="1" bandRow="1"/>
              <a:tblGrid>
                <a:gridCol w="2388079">
                  <a:extLst>
                    <a:ext uri="{9D8B030D-6E8A-4147-A177-3AD203B41FA5}">
                      <a16:colId xmlns:a16="http://schemas.microsoft.com/office/drawing/2014/main" val="20000"/>
                    </a:ext>
                  </a:extLst>
                </a:gridCol>
                <a:gridCol w="1365130">
                  <a:extLst>
                    <a:ext uri="{9D8B030D-6E8A-4147-A177-3AD203B41FA5}">
                      <a16:colId xmlns:a16="http://schemas.microsoft.com/office/drawing/2014/main" val="20001"/>
                    </a:ext>
                  </a:extLst>
                </a:gridCol>
                <a:gridCol w="1365130">
                  <a:extLst>
                    <a:ext uri="{9D8B030D-6E8A-4147-A177-3AD203B41FA5}">
                      <a16:colId xmlns:a16="http://schemas.microsoft.com/office/drawing/2014/main" val="20002"/>
                    </a:ext>
                  </a:extLst>
                </a:gridCol>
                <a:gridCol w="1365130">
                  <a:extLst>
                    <a:ext uri="{9D8B030D-6E8A-4147-A177-3AD203B41FA5}">
                      <a16:colId xmlns:a16="http://schemas.microsoft.com/office/drawing/2014/main" val="20003"/>
                    </a:ext>
                  </a:extLst>
                </a:gridCol>
                <a:gridCol w="1365130">
                  <a:extLst>
                    <a:ext uri="{9D8B030D-6E8A-4147-A177-3AD203B41FA5}">
                      <a16:colId xmlns:a16="http://schemas.microsoft.com/office/drawing/2014/main" val="20004"/>
                    </a:ext>
                  </a:extLst>
                </a:gridCol>
              </a:tblGrid>
              <a:tr h="322633">
                <a:tc row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118745" marR="0" indent="-118745">
                        <a:spcBef>
                          <a:spcPts val="600"/>
                        </a:spcBef>
                        <a:spcAft>
                          <a:spcPts val="600"/>
                        </a:spcAft>
                      </a:pPr>
                      <a:r>
                        <a:rPr lang="en-US" sz="1200" dirty="0"/>
                        <a:t>Outcome</a:t>
                      </a:r>
                      <a:endParaRPr lang="en-US" sz="1200" dirty="0">
                        <a:solidFill>
                          <a:srgbClr val="FFFFFF"/>
                        </a:solidFill>
                        <a:latin typeface="+mn-lt"/>
                        <a:ea typeface="SimSun"/>
                        <a:cs typeface="Times New Roman"/>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00000"/>
                    </a:solidFill>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indent="0" algn="ctr">
                        <a:spcBef>
                          <a:spcPts val="600"/>
                        </a:spcBef>
                        <a:spcAft>
                          <a:spcPts val="600"/>
                        </a:spcAft>
                      </a:pPr>
                      <a:r>
                        <a:rPr lang="en-US" sz="1200" dirty="0"/>
                        <a:t>Study 1 </a:t>
                      </a:r>
                      <a:br>
                        <a:rPr lang="en-US" sz="1200" dirty="0"/>
                      </a:br>
                      <a:r>
                        <a:rPr lang="en-US" sz="1200" dirty="0"/>
                        <a:t>Non-splenectomized patients</a:t>
                      </a:r>
                      <a:endParaRPr lang="en-US" sz="1200" dirty="0">
                        <a:solidFill>
                          <a:srgbClr val="FFFFFF"/>
                        </a:solidFill>
                        <a:latin typeface="+mn-lt"/>
                        <a:ea typeface="SimSun"/>
                        <a:cs typeface="Times New Roman"/>
                      </a:endParaRPr>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xBody>
                    <a:bodyPr/>
                    <a:lstStyle/>
                    <a:p>
                      <a:endParaRPr lang="en-US"/>
                    </a:p>
                  </a:txBody>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indent="0" algn="ctr">
                        <a:spcBef>
                          <a:spcPts val="600"/>
                        </a:spcBef>
                        <a:spcAft>
                          <a:spcPts val="600"/>
                        </a:spcAft>
                      </a:pPr>
                      <a:r>
                        <a:rPr lang="en-US" sz="1200" dirty="0"/>
                        <a:t>Study 2</a:t>
                      </a:r>
                      <a:br>
                        <a:rPr lang="en-US" sz="1200" dirty="0"/>
                      </a:br>
                      <a:r>
                        <a:rPr lang="en-US" sz="1200" dirty="0"/>
                        <a:t>Splenectomized patients</a:t>
                      </a:r>
                      <a:endParaRPr lang="en-US" sz="1200" dirty="0">
                        <a:solidFill>
                          <a:srgbClr val="FFFFFF"/>
                        </a:solidFill>
                        <a:latin typeface="+mn-lt"/>
                        <a:ea typeface="SimSun"/>
                        <a:cs typeface="Times New Roman"/>
                      </a:endParaRPr>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xBody>
                    <a:bodyPr/>
                    <a:lstStyle/>
                    <a:p>
                      <a:endParaRPr lang="en-US"/>
                    </a:p>
                  </a:txBody>
                  <a:tcPr/>
                </a:tc>
                <a:extLst>
                  <a:ext uri="{0D108BD9-81ED-4DB2-BD59-A6C34878D82A}">
                    <a16:rowId xmlns:a16="http://schemas.microsoft.com/office/drawing/2014/main" val="10000"/>
                  </a:ext>
                </a:extLst>
              </a:tr>
              <a:tr h="322633">
                <a:tc vMerge="1">
                  <a:txBody>
                    <a:bodyPr/>
                    <a:lstStyle/>
                    <a:p>
                      <a:endParaRPr lang="en-US"/>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a:spcBef>
                          <a:spcPts val="600"/>
                        </a:spcBef>
                        <a:spcAft>
                          <a:spcPts val="600"/>
                        </a:spcAft>
                      </a:pPr>
                      <a:r>
                        <a:rPr lang="en-US" sz="1200" b="1" dirty="0">
                          <a:solidFill>
                            <a:schemeClr val="bg1"/>
                          </a:solidFill>
                        </a:rPr>
                        <a:t>Romiplostim</a:t>
                      </a:r>
                      <a:br>
                        <a:rPr lang="en-US" sz="1200" b="1" dirty="0">
                          <a:solidFill>
                            <a:schemeClr val="bg1"/>
                          </a:solidFill>
                        </a:rPr>
                      </a:br>
                      <a:r>
                        <a:rPr lang="en-US" sz="1200" b="1" dirty="0">
                          <a:solidFill>
                            <a:schemeClr val="bg1"/>
                          </a:solidFill>
                        </a:rPr>
                        <a:t>(n = 41)</a:t>
                      </a:r>
                      <a:endParaRPr lang="en-US" sz="1200" b="1" dirty="0">
                        <a:solidFill>
                          <a:schemeClr val="bg1"/>
                        </a:solidFill>
                        <a:latin typeface="+mn-lt"/>
                        <a:ea typeface="SimSun"/>
                        <a:cs typeface="Times New Roman"/>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a:spcBef>
                          <a:spcPts val="600"/>
                        </a:spcBef>
                        <a:spcAft>
                          <a:spcPts val="600"/>
                        </a:spcAft>
                      </a:pPr>
                      <a:r>
                        <a:rPr lang="en-US" sz="1200" b="1" dirty="0">
                          <a:solidFill>
                            <a:schemeClr val="bg1"/>
                          </a:solidFill>
                        </a:rPr>
                        <a:t>Placebo</a:t>
                      </a:r>
                      <a:br>
                        <a:rPr lang="en-US" sz="1200" b="1" dirty="0">
                          <a:solidFill>
                            <a:schemeClr val="bg1"/>
                          </a:solidFill>
                        </a:rPr>
                      </a:br>
                      <a:r>
                        <a:rPr lang="en-US" sz="1200" b="1" dirty="0">
                          <a:solidFill>
                            <a:schemeClr val="bg1"/>
                          </a:solidFill>
                        </a:rPr>
                        <a:t>(n = 21)</a:t>
                      </a:r>
                      <a:endParaRPr lang="en-US" sz="1200" b="1" dirty="0">
                        <a:solidFill>
                          <a:schemeClr val="bg1"/>
                        </a:solidFill>
                        <a:latin typeface="+mn-lt"/>
                        <a:ea typeface="SimSun"/>
                        <a:cs typeface="Times New Roman"/>
                      </a:endParaRP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a:spcBef>
                          <a:spcPts val="600"/>
                        </a:spcBef>
                        <a:spcAft>
                          <a:spcPts val="600"/>
                        </a:spcAft>
                      </a:pPr>
                      <a:r>
                        <a:rPr lang="en-US" sz="1200" b="1" dirty="0">
                          <a:solidFill>
                            <a:schemeClr val="bg1"/>
                          </a:solidFill>
                        </a:rPr>
                        <a:t>Romiplostim</a:t>
                      </a:r>
                      <a:br>
                        <a:rPr lang="en-US" sz="1200" b="1" dirty="0">
                          <a:solidFill>
                            <a:schemeClr val="bg1"/>
                          </a:solidFill>
                        </a:rPr>
                      </a:br>
                      <a:r>
                        <a:rPr lang="en-US" sz="1200" b="1" dirty="0">
                          <a:solidFill>
                            <a:schemeClr val="bg1"/>
                          </a:solidFill>
                        </a:rPr>
                        <a:t>(n = 42)</a:t>
                      </a:r>
                      <a:endParaRPr lang="en-US" sz="1200" b="1" dirty="0">
                        <a:solidFill>
                          <a:schemeClr val="bg1"/>
                        </a:solidFill>
                        <a:latin typeface="+mn-lt"/>
                        <a:ea typeface="SimSun"/>
                        <a:cs typeface="Times New Roman"/>
                      </a:endParaRP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a:spcBef>
                          <a:spcPts val="600"/>
                        </a:spcBef>
                        <a:spcAft>
                          <a:spcPts val="600"/>
                        </a:spcAft>
                      </a:pPr>
                      <a:r>
                        <a:rPr lang="en-US" sz="1200" b="1" dirty="0">
                          <a:solidFill>
                            <a:schemeClr val="bg1"/>
                          </a:solidFill>
                        </a:rPr>
                        <a:t>Placebo</a:t>
                      </a:r>
                      <a:br>
                        <a:rPr lang="en-US" sz="1200" b="1" dirty="0">
                          <a:solidFill>
                            <a:schemeClr val="bg1"/>
                          </a:solidFill>
                        </a:rPr>
                      </a:br>
                      <a:r>
                        <a:rPr lang="en-US" sz="1200" b="1" dirty="0">
                          <a:solidFill>
                            <a:schemeClr val="bg1"/>
                          </a:solidFill>
                        </a:rPr>
                        <a:t>(n = 21)</a:t>
                      </a:r>
                      <a:endParaRPr lang="en-US" sz="1200" b="1" dirty="0">
                        <a:solidFill>
                          <a:schemeClr val="bg1"/>
                        </a:solidFill>
                        <a:latin typeface="+mn-lt"/>
                        <a:ea typeface="SimSun"/>
                        <a:cs typeface="Times New Roman"/>
                      </a:endParaRP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1"/>
                  </a:ext>
                </a:extLst>
              </a:tr>
              <a:tr h="32263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spcBef>
                          <a:spcPts val="400"/>
                        </a:spcBef>
                        <a:spcAft>
                          <a:spcPts val="400"/>
                        </a:spcAft>
                      </a:pPr>
                      <a:r>
                        <a:rPr lang="en-US" sz="1200" dirty="0"/>
                        <a:t>Durable platelet response, n (%)</a:t>
                      </a:r>
                      <a:endParaRPr lang="en-US" sz="1200" dirty="0">
                        <a:latin typeface="+mn-lt"/>
                        <a:ea typeface="SimSun"/>
                        <a:cs typeface="Times New Roman"/>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8D8D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400"/>
                        </a:spcBef>
                        <a:spcAft>
                          <a:spcPts val="400"/>
                        </a:spcAft>
                      </a:pPr>
                      <a:r>
                        <a:rPr lang="en-US" sz="1200" dirty="0"/>
                        <a:t>25 (61)*</a:t>
                      </a:r>
                      <a:endParaRPr lang="en-US" sz="1200" dirty="0">
                        <a:latin typeface="+mn-lt"/>
                        <a:ea typeface="SimSun"/>
                        <a:cs typeface="Times New Roman"/>
                      </a:endParaRPr>
                    </a:p>
                  </a:txBody>
                  <a:tcPr anchor="ctr">
                    <a:lnL w="12700" cmpd="sng">
                      <a:solidFill>
                        <a:srgbClr val="FFFFFF"/>
                      </a:solidFill>
                    </a:lnL>
                    <a:lnR w="12700" cmpd="sng">
                      <a:solidFill>
                        <a:srgbClr val="FFFFFF"/>
                      </a:solidFill>
                    </a:lnR>
                    <a:lnT w="28575"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8D8D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400"/>
                        </a:spcBef>
                        <a:spcAft>
                          <a:spcPts val="400"/>
                        </a:spcAft>
                      </a:pPr>
                      <a:r>
                        <a:rPr lang="en-US" sz="1200" dirty="0"/>
                        <a:t>1 (5)</a:t>
                      </a:r>
                      <a:endParaRPr lang="en-US" sz="1200" dirty="0">
                        <a:latin typeface="+mn-lt"/>
                        <a:ea typeface="SimSun"/>
                        <a:cs typeface="Times New Roman"/>
                      </a:endParaRPr>
                    </a:p>
                  </a:txBody>
                  <a:tcPr anchor="ctr">
                    <a:lnL w="12700" cmpd="sng">
                      <a:solidFill>
                        <a:srgbClr val="FFFFFF"/>
                      </a:solidFill>
                    </a:lnL>
                    <a:lnR w="12700" cmpd="sng">
                      <a:solidFill>
                        <a:srgbClr val="FFFFFF"/>
                      </a:solidFill>
                    </a:lnR>
                    <a:lnT w="28575"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8D8D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400"/>
                        </a:spcBef>
                        <a:spcAft>
                          <a:spcPts val="400"/>
                        </a:spcAft>
                      </a:pPr>
                      <a:r>
                        <a:rPr lang="en-US" sz="1200" dirty="0"/>
                        <a:t>16 (38)</a:t>
                      </a:r>
                      <a:r>
                        <a:rPr lang="en-US" sz="1200" baseline="30000" dirty="0"/>
                        <a:t>†</a:t>
                      </a:r>
                      <a:endParaRPr lang="en-US" sz="1200" baseline="30000" dirty="0">
                        <a:latin typeface="+mn-lt"/>
                        <a:ea typeface="SimSun"/>
                        <a:cs typeface="Times New Roman"/>
                      </a:endParaRPr>
                    </a:p>
                  </a:txBody>
                  <a:tcPr anchor="ctr">
                    <a:lnL w="12700" cmpd="sng">
                      <a:solidFill>
                        <a:srgbClr val="FFFFFF"/>
                      </a:solidFill>
                    </a:lnL>
                    <a:lnR w="12700" cmpd="sng">
                      <a:solidFill>
                        <a:srgbClr val="FFFFFF"/>
                      </a:solidFill>
                    </a:lnR>
                    <a:lnT w="28575"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8D8D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400"/>
                        </a:spcBef>
                        <a:spcAft>
                          <a:spcPts val="400"/>
                        </a:spcAft>
                      </a:pPr>
                      <a:r>
                        <a:rPr lang="en-US" sz="1200" dirty="0"/>
                        <a:t>0 (0)</a:t>
                      </a:r>
                      <a:endParaRPr lang="en-US" sz="1200" dirty="0">
                        <a:latin typeface="+mn-lt"/>
                        <a:ea typeface="SimSun"/>
                        <a:cs typeface="Times New Roman"/>
                      </a:endParaRPr>
                    </a:p>
                  </a:txBody>
                  <a:tcPr anchor="ctr">
                    <a:lnL w="12700" cmpd="sng">
                      <a:solidFill>
                        <a:srgbClr val="FFFFFF"/>
                      </a:solidFill>
                    </a:lnL>
                    <a:lnR w="12700" cmpd="sng">
                      <a:solidFill>
                        <a:srgbClr val="FFFFFF"/>
                      </a:solidFill>
                    </a:lnR>
                    <a:lnT w="28575"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8D8D8"/>
                    </a:solidFill>
                  </a:tcPr>
                </a:tc>
                <a:extLst>
                  <a:ext uri="{0D108BD9-81ED-4DB2-BD59-A6C34878D82A}">
                    <a16:rowId xmlns:a16="http://schemas.microsoft.com/office/drawing/2014/main" val="10002"/>
                  </a:ext>
                </a:extLst>
              </a:tr>
              <a:tr h="32263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spcBef>
                          <a:spcPts val="400"/>
                        </a:spcBef>
                        <a:spcAft>
                          <a:spcPts val="400"/>
                        </a:spcAft>
                      </a:pPr>
                      <a:r>
                        <a:rPr lang="en-US" sz="1200" dirty="0"/>
                        <a:t>Overall platelet response, n (%)</a:t>
                      </a:r>
                      <a:endParaRPr lang="en-US" sz="1200" dirty="0">
                        <a:latin typeface="+mn-lt"/>
                        <a:ea typeface="SimSun"/>
                        <a:cs typeface="Times New Roman"/>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BE9E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400"/>
                        </a:spcBef>
                        <a:spcAft>
                          <a:spcPts val="400"/>
                        </a:spcAft>
                      </a:pPr>
                      <a:r>
                        <a:rPr lang="en-US" sz="1200" dirty="0"/>
                        <a:t>36 (88)*</a:t>
                      </a:r>
                      <a:endParaRPr lang="en-US" sz="1200" dirty="0">
                        <a:latin typeface="+mn-lt"/>
                        <a:ea typeface="SimSun"/>
                        <a:cs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BE9E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400"/>
                        </a:spcBef>
                        <a:spcAft>
                          <a:spcPts val="400"/>
                        </a:spcAft>
                      </a:pPr>
                      <a:r>
                        <a:rPr lang="en-US" sz="1200" dirty="0"/>
                        <a:t>3 (14)</a:t>
                      </a:r>
                      <a:endParaRPr lang="en-US" sz="1200" dirty="0">
                        <a:latin typeface="+mn-lt"/>
                        <a:ea typeface="SimSun"/>
                        <a:cs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BE9E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400"/>
                        </a:spcBef>
                        <a:spcAft>
                          <a:spcPts val="400"/>
                        </a:spcAft>
                      </a:pPr>
                      <a:r>
                        <a:rPr lang="en-US" sz="1200" dirty="0"/>
                        <a:t>33 (79)*</a:t>
                      </a:r>
                      <a:endParaRPr lang="en-US" sz="1200" dirty="0">
                        <a:latin typeface="+mn-lt"/>
                        <a:ea typeface="SimSun"/>
                        <a:cs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BE9E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400"/>
                        </a:spcBef>
                        <a:spcAft>
                          <a:spcPts val="400"/>
                        </a:spcAft>
                      </a:pPr>
                      <a:r>
                        <a:rPr lang="en-US" sz="1200" dirty="0"/>
                        <a:t>0 (0)</a:t>
                      </a:r>
                      <a:endParaRPr lang="en-US" sz="1200" dirty="0">
                        <a:latin typeface="+mn-lt"/>
                        <a:ea typeface="SimSun"/>
                        <a:cs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BE9E9"/>
                    </a:solidFill>
                  </a:tcPr>
                </a:tc>
                <a:extLst>
                  <a:ext uri="{0D108BD9-81ED-4DB2-BD59-A6C34878D82A}">
                    <a16:rowId xmlns:a16="http://schemas.microsoft.com/office/drawing/2014/main" val="10003"/>
                  </a:ext>
                </a:extLst>
              </a:tr>
              <a:tr h="48395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spcBef>
                          <a:spcPts val="400"/>
                        </a:spcBef>
                        <a:spcAft>
                          <a:spcPts val="400"/>
                        </a:spcAft>
                      </a:pPr>
                      <a:r>
                        <a:rPr lang="en-US" sz="1200" dirty="0"/>
                        <a:t>Number of weeks with platelet count ≥ 50 x 10</a:t>
                      </a:r>
                      <a:r>
                        <a:rPr lang="en-US" sz="1200" baseline="30000" dirty="0"/>
                        <a:t>9</a:t>
                      </a:r>
                      <a:r>
                        <a:rPr lang="en-US" sz="1200" dirty="0"/>
                        <a:t>/L, mean</a:t>
                      </a:r>
                      <a:endParaRPr lang="en-US" sz="1200" dirty="0">
                        <a:latin typeface="+mn-lt"/>
                        <a:ea typeface="SimSun"/>
                        <a:cs typeface="Times New Roman"/>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8D8D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400"/>
                        </a:spcBef>
                        <a:spcAft>
                          <a:spcPts val="400"/>
                        </a:spcAft>
                      </a:pPr>
                      <a:r>
                        <a:rPr lang="en-US" sz="1200" dirty="0"/>
                        <a:t>15*</a:t>
                      </a:r>
                      <a:endParaRPr lang="en-US" sz="1200" dirty="0">
                        <a:latin typeface="+mn-lt"/>
                        <a:ea typeface="SimSun"/>
                        <a:cs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8D8D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400"/>
                        </a:spcBef>
                        <a:spcAft>
                          <a:spcPts val="400"/>
                        </a:spcAft>
                      </a:pPr>
                      <a:r>
                        <a:rPr lang="en-US" sz="1200" dirty="0"/>
                        <a:t>1</a:t>
                      </a:r>
                      <a:endParaRPr lang="en-US" sz="1200" dirty="0">
                        <a:latin typeface="+mn-lt"/>
                        <a:ea typeface="SimSun"/>
                        <a:cs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8D8D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400"/>
                        </a:spcBef>
                        <a:spcAft>
                          <a:spcPts val="400"/>
                        </a:spcAft>
                      </a:pPr>
                      <a:r>
                        <a:rPr lang="en-US" sz="1200" dirty="0"/>
                        <a:t>12*</a:t>
                      </a:r>
                      <a:endParaRPr lang="en-US" sz="1200" dirty="0">
                        <a:latin typeface="+mn-lt"/>
                        <a:ea typeface="SimSun"/>
                        <a:cs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8D8D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400"/>
                        </a:spcBef>
                        <a:spcAft>
                          <a:spcPts val="400"/>
                        </a:spcAft>
                      </a:pPr>
                      <a:r>
                        <a:rPr lang="en-US" sz="1200" dirty="0"/>
                        <a:t>0</a:t>
                      </a:r>
                      <a:endParaRPr lang="en-US" sz="1200" dirty="0">
                        <a:latin typeface="+mn-lt"/>
                        <a:ea typeface="SimSun"/>
                        <a:cs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8D8D8"/>
                    </a:solidFill>
                  </a:tcPr>
                </a:tc>
                <a:extLst>
                  <a:ext uri="{0D108BD9-81ED-4DB2-BD59-A6C34878D82A}">
                    <a16:rowId xmlns:a16="http://schemas.microsoft.com/office/drawing/2014/main" val="10004"/>
                  </a:ext>
                </a:extLst>
              </a:tr>
              <a:tr h="32263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spcBef>
                          <a:spcPts val="400"/>
                        </a:spcBef>
                        <a:spcAft>
                          <a:spcPts val="400"/>
                        </a:spcAft>
                      </a:pPr>
                      <a:r>
                        <a:rPr lang="en-US" sz="1200" dirty="0"/>
                        <a:t>Required rescue therapy, n (%)</a:t>
                      </a:r>
                      <a:endParaRPr lang="en-US" sz="1200" dirty="0">
                        <a:latin typeface="+mn-lt"/>
                        <a:ea typeface="SimSun"/>
                        <a:cs typeface="Times New Roman"/>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BE9E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400"/>
                        </a:spcBef>
                        <a:spcAft>
                          <a:spcPts val="400"/>
                        </a:spcAft>
                      </a:pPr>
                      <a:r>
                        <a:rPr lang="en-US" sz="1200" dirty="0"/>
                        <a:t>8 (20)</a:t>
                      </a:r>
                      <a:r>
                        <a:rPr lang="en-US" sz="1200" baseline="30000" dirty="0"/>
                        <a:t>‡</a:t>
                      </a:r>
                      <a:endParaRPr lang="en-US" sz="1200" baseline="30000" dirty="0">
                        <a:latin typeface="+mn-lt"/>
                        <a:ea typeface="SimSun"/>
                        <a:cs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BE9E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400"/>
                        </a:spcBef>
                        <a:spcAft>
                          <a:spcPts val="400"/>
                        </a:spcAft>
                      </a:pPr>
                      <a:r>
                        <a:rPr lang="en-US" sz="1200" dirty="0"/>
                        <a:t>13 (62)</a:t>
                      </a:r>
                      <a:endParaRPr lang="en-US" sz="1200" dirty="0">
                        <a:latin typeface="+mn-lt"/>
                        <a:ea typeface="SimSun"/>
                        <a:cs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BE9E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400"/>
                        </a:spcBef>
                        <a:spcAft>
                          <a:spcPts val="400"/>
                        </a:spcAft>
                      </a:pPr>
                      <a:r>
                        <a:rPr lang="en-US" sz="1200" dirty="0"/>
                        <a:t>11 (26)</a:t>
                      </a:r>
                      <a:r>
                        <a:rPr lang="en-US" sz="1200" baseline="30000" dirty="0"/>
                        <a:t>§</a:t>
                      </a:r>
                      <a:endParaRPr lang="en-US" sz="1200" baseline="30000" dirty="0">
                        <a:latin typeface="+mn-lt"/>
                        <a:ea typeface="SimSun"/>
                        <a:cs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BE9E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400"/>
                        </a:spcBef>
                        <a:spcAft>
                          <a:spcPts val="400"/>
                        </a:spcAft>
                      </a:pPr>
                      <a:r>
                        <a:rPr lang="en-US" sz="1200" dirty="0"/>
                        <a:t>12 (57)</a:t>
                      </a:r>
                      <a:endParaRPr lang="en-US" sz="1200" dirty="0">
                        <a:latin typeface="+mn-lt"/>
                        <a:ea typeface="SimSun"/>
                        <a:cs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BE9E9"/>
                    </a:solidFill>
                  </a:tcPr>
                </a:tc>
                <a:extLst>
                  <a:ext uri="{0D108BD9-81ED-4DB2-BD59-A6C34878D82A}">
                    <a16:rowId xmlns:a16="http://schemas.microsoft.com/office/drawing/2014/main" val="10005"/>
                  </a:ext>
                </a:extLst>
              </a:tr>
              <a:tr h="41044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spcBef>
                          <a:spcPts val="400"/>
                        </a:spcBef>
                        <a:spcAft>
                          <a:spcPts val="400"/>
                        </a:spcAft>
                      </a:pPr>
                      <a:r>
                        <a:rPr lang="en-US" sz="1200" dirty="0"/>
                        <a:t>D</a:t>
                      </a:r>
                      <a:r>
                        <a:rPr lang="en-US" sz="1200" baseline="0" dirty="0"/>
                        <a:t>urable platelet response with stable dose, n (%)</a:t>
                      </a:r>
                      <a:endParaRPr lang="en-US" sz="1200" dirty="0">
                        <a:latin typeface="+mn-lt"/>
                        <a:ea typeface="SimSun"/>
                        <a:cs typeface="Times New Roman"/>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8D8D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400"/>
                        </a:spcBef>
                        <a:spcAft>
                          <a:spcPts val="400"/>
                        </a:spcAft>
                      </a:pPr>
                      <a:r>
                        <a:rPr lang="en-US" sz="1200" baseline="0" dirty="0"/>
                        <a:t>21 (51)</a:t>
                      </a:r>
                      <a:r>
                        <a:rPr lang="en-US" sz="1200" baseline="30000" dirty="0"/>
                        <a:t>‡</a:t>
                      </a:r>
                      <a:endParaRPr lang="en-US" sz="1200" baseline="0" dirty="0">
                        <a:latin typeface="+mn-lt"/>
                        <a:ea typeface="SimSun"/>
                        <a:cs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8D8D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400"/>
                        </a:spcBef>
                        <a:spcAft>
                          <a:spcPts val="400"/>
                        </a:spcAft>
                      </a:pPr>
                      <a:r>
                        <a:rPr lang="en-US" sz="1200" baseline="0" dirty="0"/>
                        <a:t>0 (0)</a:t>
                      </a:r>
                      <a:endParaRPr lang="en-US" sz="1200" baseline="0" dirty="0">
                        <a:latin typeface="+mn-lt"/>
                        <a:ea typeface="SimSun"/>
                        <a:cs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8D8D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400"/>
                        </a:spcBef>
                        <a:spcAft>
                          <a:spcPts val="400"/>
                        </a:spcAft>
                      </a:pPr>
                      <a:r>
                        <a:rPr lang="en-US" sz="1200" baseline="0" dirty="0"/>
                        <a:t>13 (31)</a:t>
                      </a:r>
                      <a:r>
                        <a:rPr lang="en-US" sz="1200" baseline="30000" dirty="0"/>
                        <a:t>∥</a:t>
                      </a:r>
                      <a:endParaRPr lang="en-US" sz="1200" baseline="30000" dirty="0">
                        <a:latin typeface="+mn-lt"/>
                        <a:ea typeface="SimSun"/>
                        <a:cs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8D8D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400"/>
                        </a:spcBef>
                        <a:spcAft>
                          <a:spcPts val="400"/>
                        </a:spcAft>
                      </a:pPr>
                      <a:r>
                        <a:rPr lang="en-US" sz="1200" baseline="0" dirty="0"/>
                        <a:t>0 (0)</a:t>
                      </a:r>
                      <a:endParaRPr lang="en-US" sz="1200" baseline="0" dirty="0">
                        <a:latin typeface="+mn-lt"/>
                        <a:ea typeface="SimSun"/>
                        <a:cs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8D8D8"/>
                    </a:solidFill>
                  </a:tcPr>
                </a:tc>
                <a:extLst>
                  <a:ext uri="{0D108BD9-81ED-4DB2-BD59-A6C34878D82A}">
                    <a16:rowId xmlns:a16="http://schemas.microsoft.com/office/drawing/2014/main" val="10006"/>
                  </a:ext>
                </a:extLst>
              </a:tr>
            </a:tbl>
          </a:graphicData>
        </a:graphic>
      </p:graphicFrame>
      <p:sp>
        <p:nvSpPr>
          <p:cNvPr id="7" name="TextBox 6"/>
          <p:cNvSpPr txBox="1"/>
          <p:nvPr/>
        </p:nvSpPr>
        <p:spPr>
          <a:xfrm>
            <a:off x="2129137" y="6285297"/>
            <a:ext cx="2630848" cy="246221"/>
          </a:xfrm>
          <a:prstGeom prst="rect">
            <a:avLst/>
          </a:prstGeom>
          <a:noFill/>
        </p:spPr>
        <p:txBody>
          <a:bodyPr wrap="none" rtlCol="0">
            <a:spAutoFit/>
          </a:bodyPr>
          <a:lstStyle/>
          <a:p>
            <a:r>
              <a:rPr lang="en-US" sz="1000" dirty="0" smtClean="0"/>
              <a:t>1. </a:t>
            </a:r>
            <a:r>
              <a:rPr lang="en-US" sz="1000" dirty="0" err="1" smtClean="0"/>
              <a:t>Nplate</a:t>
            </a:r>
            <a:r>
              <a:rPr lang="en-US" sz="1000" dirty="0" smtClean="0"/>
              <a:t>. Summary of product characteristics. </a:t>
            </a:r>
            <a:endParaRPr lang="en-US" sz="1000" dirty="0"/>
          </a:p>
        </p:txBody>
      </p:sp>
    </p:spTree>
    <p:extLst>
      <p:ext uri="{BB962C8B-B14F-4D97-AF65-F5344CB8AC3E}">
        <p14:creationId xmlns:p14="http://schemas.microsoft.com/office/powerpoint/2010/main" val="30774850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TPO-RAs: Eltrombopag</a:t>
            </a:r>
            <a:endParaRPr lang="en-US" dirty="0"/>
          </a:p>
        </p:txBody>
      </p:sp>
      <p:sp>
        <p:nvSpPr>
          <p:cNvPr id="4" name="Content Placeholder 2">
            <a:extLst>
              <a:ext uri="{FF2B5EF4-FFF2-40B4-BE49-F238E27FC236}">
                <a16:creationId xmlns:a16="http://schemas.microsoft.com/office/drawing/2014/main" id="{E98C8217-A78F-4146-884B-771E85D13F9B}"/>
              </a:ext>
            </a:extLst>
          </p:cNvPr>
          <p:cNvSpPr txBox="1">
            <a:spLocks/>
          </p:cNvSpPr>
          <p:nvPr/>
        </p:nvSpPr>
        <p:spPr>
          <a:xfrm>
            <a:off x="2432529" y="1013227"/>
            <a:ext cx="7772400" cy="4440590"/>
          </a:xfrm>
          <a:prstGeom prst="rect">
            <a:avLst/>
          </a:prstGeom>
        </p:spPr>
        <p:txBody>
          <a:bodyPr vert="horz" lIns="0" tIns="0" rIns="0" bIns="0" spcCol="182880" rtlCol="0">
            <a:noAutofit/>
          </a:bodyPr>
          <a:lst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135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2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Wingdings" panose="05000000000000000000" pitchFamily="2" charset="2"/>
              <a:buChar char="§"/>
              <a:defRPr sz="105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Wingdings" panose="05000000000000000000" pitchFamily="2" charset="2"/>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dirty="0">
              <a:solidFill>
                <a:srgbClr val="000000"/>
              </a:solidFill>
              <a:latin typeface="Arial"/>
            </a:endParaRPr>
          </a:p>
          <a:p>
            <a:pPr>
              <a:defRPr/>
            </a:pPr>
            <a:endParaRPr lang="en-US" dirty="0">
              <a:solidFill>
                <a:srgbClr val="000000"/>
              </a:solidFill>
              <a:latin typeface="Arial"/>
            </a:endParaRPr>
          </a:p>
          <a:p>
            <a:pPr>
              <a:defRPr/>
            </a:pPr>
            <a:endParaRPr lang="en-US" dirty="0">
              <a:solidFill>
                <a:srgbClr val="000000"/>
              </a:solidFill>
              <a:latin typeface="Arial"/>
            </a:endParaRPr>
          </a:p>
          <a:p>
            <a:pPr>
              <a:defRPr/>
            </a:pPr>
            <a:endParaRPr lang="en-US" dirty="0">
              <a:solidFill>
                <a:srgbClr val="000000"/>
              </a:solidFill>
              <a:latin typeface="Arial"/>
            </a:endParaRPr>
          </a:p>
          <a:p>
            <a:pPr>
              <a:defRPr/>
            </a:pPr>
            <a:endParaRPr lang="en-US" dirty="0">
              <a:solidFill>
                <a:srgbClr val="000000"/>
              </a:solidFill>
              <a:latin typeface="Arial"/>
            </a:endParaRPr>
          </a:p>
        </p:txBody>
      </p:sp>
      <p:grpSp>
        <p:nvGrpSpPr>
          <p:cNvPr id="5" name="Group 4">
            <a:extLst>
              <a:ext uri="{FF2B5EF4-FFF2-40B4-BE49-F238E27FC236}">
                <a16:creationId xmlns:a16="http://schemas.microsoft.com/office/drawing/2014/main" id="{35CE85B5-21F8-448F-B4DD-FDE44201B7F3}"/>
              </a:ext>
            </a:extLst>
          </p:cNvPr>
          <p:cNvGrpSpPr/>
          <p:nvPr/>
        </p:nvGrpSpPr>
        <p:grpSpPr>
          <a:xfrm>
            <a:off x="6688407" y="1769538"/>
            <a:ext cx="3587960" cy="3174851"/>
            <a:chOff x="4792941" y="1507843"/>
            <a:chExt cx="3587960" cy="3174851"/>
          </a:xfrm>
        </p:grpSpPr>
        <p:sp>
          <p:nvSpPr>
            <p:cNvPr id="6" name="AutoShape 7">
              <a:extLst>
                <a:ext uri="{FF2B5EF4-FFF2-40B4-BE49-F238E27FC236}">
                  <a16:creationId xmlns:a16="http://schemas.microsoft.com/office/drawing/2014/main" id="{A32F8C1A-47E5-42BA-A6C9-420DFE36349B}"/>
                </a:ext>
              </a:extLst>
            </p:cNvPr>
            <p:cNvSpPr>
              <a:spLocks noChangeAspect="1" noChangeArrowheads="1" noTextEdit="1"/>
            </p:cNvSpPr>
            <p:nvPr/>
          </p:nvSpPr>
          <p:spPr bwMode="auto">
            <a:xfrm>
              <a:off x="4792941" y="2122373"/>
              <a:ext cx="3430974" cy="12449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defRPr/>
              </a:pPr>
              <a:endParaRPr lang="en-US" sz="900" kern="0" dirty="0">
                <a:solidFill>
                  <a:srgbClr val="FFFFFF"/>
                </a:solidFill>
                <a:latin typeface="Arial" panose="020B0604020202020204"/>
                <a:ea typeface="MS PGothic" charset="0"/>
                <a:cs typeface="MS PGothic" charset="0"/>
              </a:endParaRPr>
            </a:p>
          </p:txBody>
        </p:sp>
        <p:sp>
          <p:nvSpPr>
            <p:cNvPr id="7" name="Rectangle 9">
              <a:extLst>
                <a:ext uri="{FF2B5EF4-FFF2-40B4-BE49-F238E27FC236}">
                  <a16:creationId xmlns:a16="http://schemas.microsoft.com/office/drawing/2014/main" id="{6D8D2595-E2E4-4FFD-820C-830CD3DF3FA0}"/>
                </a:ext>
              </a:extLst>
            </p:cNvPr>
            <p:cNvSpPr>
              <a:spLocks noChangeArrowheads="1"/>
            </p:cNvSpPr>
            <p:nvPr/>
          </p:nvSpPr>
          <p:spPr bwMode="auto">
            <a:xfrm>
              <a:off x="5037270" y="2292820"/>
              <a:ext cx="1338948" cy="221646"/>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defRPr/>
              </a:pPr>
              <a:endParaRPr lang="zh-CN" altLang="en-US" sz="900" kern="0">
                <a:solidFill>
                  <a:srgbClr val="FFFFFF"/>
                </a:solidFill>
                <a:latin typeface="Arial" panose="020B0604020202020204"/>
                <a:ea typeface="MS PGothic" charset="0"/>
                <a:cs typeface="MS PGothic" charset="0"/>
              </a:endParaRPr>
            </a:p>
          </p:txBody>
        </p:sp>
        <p:sp>
          <p:nvSpPr>
            <p:cNvPr id="8" name="Rectangle 12">
              <a:extLst>
                <a:ext uri="{FF2B5EF4-FFF2-40B4-BE49-F238E27FC236}">
                  <a16:creationId xmlns:a16="http://schemas.microsoft.com/office/drawing/2014/main" id="{F419108C-520B-4AB5-BE27-E7B96F7B4939}"/>
                </a:ext>
              </a:extLst>
            </p:cNvPr>
            <p:cNvSpPr>
              <a:spLocks noChangeArrowheads="1"/>
            </p:cNvSpPr>
            <p:nvPr/>
          </p:nvSpPr>
          <p:spPr bwMode="auto">
            <a:xfrm>
              <a:off x="7030138" y="2122373"/>
              <a:ext cx="1006479" cy="392093"/>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defRPr/>
              </a:pPr>
              <a:endParaRPr lang="zh-CN" altLang="en-US" sz="900" kern="0">
                <a:solidFill>
                  <a:srgbClr val="FFFFFF"/>
                </a:solidFill>
                <a:latin typeface="Arial" panose="020B0604020202020204"/>
                <a:ea typeface="MS PGothic" charset="0"/>
                <a:cs typeface="MS PGothic" charset="0"/>
              </a:endParaRPr>
            </a:p>
          </p:txBody>
        </p:sp>
        <p:sp>
          <p:nvSpPr>
            <p:cNvPr id="9" name="Rectangle 36">
              <a:extLst>
                <a:ext uri="{FF2B5EF4-FFF2-40B4-BE49-F238E27FC236}">
                  <a16:creationId xmlns:a16="http://schemas.microsoft.com/office/drawing/2014/main" id="{16CE3CA1-3F27-4078-A2C6-56FCA9F2B4AA}"/>
                </a:ext>
              </a:extLst>
            </p:cNvPr>
            <p:cNvSpPr>
              <a:spLocks noChangeArrowheads="1"/>
            </p:cNvSpPr>
            <p:nvPr/>
          </p:nvSpPr>
          <p:spPr bwMode="auto">
            <a:xfrm>
              <a:off x="5037270" y="2292820"/>
              <a:ext cx="1338948" cy="221646"/>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defRPr/>
              </a:pPr>
              <a:endParaRPr lang="zh-CN" altLang="en-US" sz="900" kern="0">
                <a:solidFill>
                  <a:srgbClr val="FFFFFF"/>
                </a:solidFill>
                <a:latin typeface="Arial" panose="020B0604020202020204"/>
                <a:ea typeface="MS PGothic" charset="0"/>
                <a:cs typeface="MS PGothic" charset="0"/>
              </a:endParaRPr>
            </a:p>
          </p:txBody>
        </p:sp>
        <p:sp>
          <p:nvSpPr>
            <p:cNvPr id="10" name="Rectangle 39">
              <a:extLst>
                <a:ext uri="{FF2B5EF4-FFF2-40B4-BE49-F238E27FC236}">
                  <a16:creationId xmlns:a16="http://schemas.microsoft.com/office/drawing/2014/main" id="{1440BC65-856D-4DA4-B781-925EB7DCFC54}"/>
                </a:ext>
              </a:extLst>
            </p:cNvPr>
            <p:cNvSpPr>
              <a:spLocks noChangeArrowheads="1"/>
            </p:cNvSpPr>
            <p:nvPr/>
          </p:nvSpPr>
          <p:spPr bwMode="auto">
            <a:xfrm>
              <a:off x="7030138" y="2122373"/>
              <a:ext cx="1006479" cy="392093"/>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defRPr/>
              </a:pPr>
              <a:endParaRPr lang="zh-CN" altLang="en-US" sz="900" kern="0">
                <a:solidFill>
                  <a:srgbClr val="FFFFFF"/>
                </a:solidFill>
                <a:latin typeface="Arial" panose="020B0604020202020204"/>
                <a:ea typeface="MS PGothic" charset="0"/>
                <a:cs typeface="MS PGothic" charset="0"/>
              </a:endParaRPr>
            </a:p>
          </p:txBody>
        </p:sp>
        <p:grpSp>
          <p:nvGrpSpPr>
            <p:cNvPr id="11" name="Group 6">
              <a:extLst>
                <a:ext uri="{FF2B5EF4-FFF2-40B4-BE49-F238E27FC236}">
                  <a16:creationId xmlns:a16="http://schemas.microsoft.com/office/drawing/2014/main" id="{F8394AF4-700B-4173-A08C-C4A9A89604FF}"/>
                </a:ext>
              </a:extLst>
            </p:cNvPr>
            <p:cNvGrpSpPr/>
            <p:nvPr/>
          </p:nvGrpSpPr>
          <p:grpSpPr>
            <a:xfrm>
              <a:off x="5029239" y="1507843"/>
              <a:ext cx="3351662" cy="3174851"/>
              <a:chOff x="4109968" y="1467734"/>
              <a:chExt cx="4576832" cy="4092394"/>
            </a:xfrm>
          </p:grpSpPr>
          <p:pic>
            <p:nvPicPr>
              <p:cNvPr id="12" name="Picture 32" descr="Drug activation copy.jpg">
                <a:extLst>
                  <a:ext uri="{FF2B5EF4-FFF2-40B4-BE49-F238E27FC236}">
                    <a16:creationId xmlns:a16="http://schemas.microsoft.com/office/drawing/2014/main" id="{2B12CC7C-BC40-4B27-9107-CCF0908A6C81}"/>
                  </a:ext>
                </a:extLst>
              </p:cNvPr>
              <p:cNvPicPr>
                <a:picLocks noChangeAspect="1"/>
              </p:cNvPicPr>
              <p:nvPr/>
            </p:nvPicPr>
            <p:blipFill>
              <a:blip r:embed="rId2" cstate="screen"/>
              <a:srcRect/>
              <a:stretch>
                <a:fillRect/>
              </a:stretch>
            </p:blipFill>
            <p:spPr bwMode="auto">
              <a:xfrm>
                <a:off x="4241800" y="1467734"/>
                <a:ext cx="4343400" cy="409239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3" name="Text Box 13">
                <a:extLst>
                  <a:ext uri="{FF2B5EF4-FFF2-40B4-BE49-F238E27FC236}">
                    <a16:creationId xmlns:a16="http://schemas.microsoft.com/office/drawing/2014/main" id="{B75C09B7-030B-4053-9E71-196300BC8106}"/>
                  </a:ext>
                </a:extLst>
              </p:cNvPr>
              <p:cNvSpPr txBox="1">
                <a:spLocks noChangeArrowheads="1"/>
              </p:cNvSpPr>
              <p:nvPr/>
            </p:nvSpPr>
            <p:spPr bwMode="auto">
              <a:xfrm>
                <a:off x="6985000" y="2271685"/>
                <a:ext cx="1701800" cy="618891"/>
              </a:xfrm>
              <a:prstGeom prst="rect">
                <a:avLst/>
              </a:prstGeom>
              <a:noFill/>
              <a:ln w="9525">
                <a:noFill/>
                <a:miter lim="800000"/>
                <a:headEnd/>
                <a:tailEnd/>
              </a:ln>
            </p:spPr>
            <p:txBody>
              <a:bodyPr wrap="square">
                <a:spAutoFit/>
              </a:bodyPr>
              <a:lstStyle/>
              <a:p>
                <a:pPr algn="ctr">
                  <a:lnSpc>
                    <a:spcPct val="80000"/>
                  </a:lnSpc>
                  <a:defRPr/>
                </a:pPr>
                <a:r>
                  <a:rPr lang="en-US" sz="1050" b="1" kern="0" dirty="0">
                    <a:solidFill>
                      <a:srgbClr val="FFFFFF"/>
                    </a:solidFill>
                    <a:latin typeface="Arial" panose="020B0604020202020204"/>
                  </a:rPr>
                  <a:t>Eltrombopag &amp; transmembrane domain</a:t>
                </a:r>
              </a:p>
            </p:txBody>
          </p:sp>
          <p:pic>
            <p:nvPicPr>
              <p:cNvPr id="14" name="Picture 4">
                <a:extLst>
                  <a:ext uri="{FF2B5EF4-FFF2-40B4-BE49-F238E27FC236}">
                    <a16:creationId xmlns:a16="http://schemas.microsoft.com/office/drawing/2014/main" id="{E8779926-DC7C-4791-8890-7020117EDFBB}"/>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034087" y="3027364"/>
                <a:ext cx="417513" cy="3664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Rectangle 14">
                <a:extLst>
                  <a:ext uri="{FF2B5EF4-FFF2-40B4-BE49-F238E27FC236}">
                    <a16:creationId xmlns:a16="http://schemas.microsoft.com/office/drawing/2014/main" id="{E764B8A1-CF53-403F-BE06-EF3347EF04E2}"/>
                  </a:ext>
                </a:extLst>
              </p:cNvPr>
              <p:cNvSpPr/>
              <p:nvPr/>
            </p:nvSpPr>
            <p:spPr>
              <a:xfrm>
                <a:off x="5994400" y="3003550"/>
                <a:ext cx="569913" cy="433386"/>
              </a:xfrm>
              <a:prstGeom prst="rect">
                <a:avLst/>
              </a:prstGeom>
              <a:noFill/>
              <a:ln w="12700" cap="sq" cmpd="sng" algn="ctr">
                <a:solidFill>
                  <a:srgbClr val="FFFFFF"/>
                </a:solidFill>
                <a:prstDash val="solid"/>
              </a:ln>
              <a:effectLst/>
            </p:spPr>
            <p:txBody>
              <a:bodyPr rtlCol="0" anchor="ctr"/>
              <a:lstStyle/>
              <a:p>
                <a:pPr algn="ctr">
                  <a:defRPr/>
                </a:pPr>
                <a:endParaRPr lang="en-US" kern="0" dirty="0">
                  <a:solidFill>
                    <a:srgbClr val="000000"/>
                  </a:solidFill>
                  <a:latin typeface="Arial"/>
                </a:endParaRPr>
              </a:p>
            </p:txBody>
          </p:sp>
          <p:cxnSp>
            <p:nvCxnSpPr>
              <p:cNvPr id="16" name="Elbow Connector 11">
                <a:extLst>
                  <a:ext uri="{FF2B5EF4-FFF2-40B4-BE49-F238E27FC236}">
                    <a16:creationId xmlns:a16="http://schemas.microsoft.com/office/drawing/2014/main" id="{99872805-A4EC-479B-9122-2630EA787870}"/>
                  </a:ext>
                </a:extLst>
              </p:cNvPr>
              <p:cNvCxnSpPr>
                <a:cxnSpLocks/>
                <a:stCxn id="15" idx="3"/>
                <a:endCxn id="13" idx="1"/>
              </p:cNvCxnSpPr>
              <p:nvPr/>
            </p:nvCxnSpPr>
            <p:spPr>
              <a:xfrm flipV="1">
                <a:off x="6564312" y="2581131"/>
                <a:ext cx="420688" cy="639111"/>
              </a:xfrm>
              <a:prstGeom prst="bentConnector3">
                <a:avLst/>
              </a:prstGeom>
              <a:noFill/>
              <a:ln w="12700" cap="sq" cmpd="sng" algn="ctr">
                <a:solidFill>
                  <a:srgbClr val="FFFFFF"/>
                </a:solidFill>
                <a:prstDash val="solid"/>
              </a:ln>
              <a:effectLst/>
            </p:spPr>
          </p:cxnSp>
          <p:cxnSp>
            <p:nvCxnSpPr>
              <p:cNvPr id="17" name="Straight Connector 16">
                <a:extLst>
                  <a:ext uri="{FF2B5EF4-FFF2-40B4-BE49-F238E27FC236}">
                    <a16:creationId xmlns:a16="http://schemas.microsoft.com/office/drawing/2014/main" id="{C2BB318F-3C45-4D1C-9EA9-0820D777A81E}"/>
                  </a:ext>
                </a:extLst>
              </p:cNvPr>
              <p:cNvCxnSpPr/>
              <p:nvPr/>
            </p:nvCxnSpPr>
            <p:spPr>
              <a:xfrm>
                <a:off x="5112657" y="1724025"/>
                <a:ext cx="576943" cy="0"/>
              </a:xfrm>
              <a:prstGeom prst="line">
                <a:avLst/>
              </a:prstGeom>
              <a:noFill/>
              <a:ln w="12700" cap="sq" cmpd="sng" algn="ctr">
                <a:solidFill>
                  <a:srgbClr val="FFFFFF"/>
                </a:solidFill>
                <a:prstDash val="solid"/>
              </a:ln>
              <a:effectLst/>
            </p:spPr>
          </p:cxnSp>
          <p:pic>
            <p:nvPicPr>
              <p:cNvPr id="18" name="Picture 6">
                <a:extLst>
                  <a:ext uri="{FF2B5EF4-FFF2-40B4-BE49-F238E27FC236}">
                    <a16:creationId xmlns:a16="http://schemas.microsoft.com/office/drawing/2014/main" id="{C9D3AE2C-BFBE-4A15-9714-AF0DD921258C}"/>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994400" y="3461808"/>
                <a:ext cx="304800" cy="2275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 name="Picture 6">
                <a:extLst>
                  <a:ext uri="{FF2B5EF4-FFF2-40B4-BE49-F238E27FC236}">
                    <a16:creationId xmlns:a16="http://schemas.microsoft.com/office/drawing/2014/main" id="{E1B28A1C-6F1C-462C-8FD6-997740F437C7}"/>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223000" y="3460750"/>
                <a:ext cx="304800" cy="2275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 name="Picture 7">
                <a:extLst>
                  <a:ext uri="{FF2B5EF4-FFF2-40B4-BE49-F238E27FC236}">
                    <a16:creationId xmlns:a16="http://schemas.microsoft.com/office/drawing/2014/main" id="{05BF7854-9E35-4665-B051-733D378AAF66}"/>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5422976" y="3966475"/>
                <a:ext cx="342824" cy="332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 name="Picture 8">
                <a:extLst>
                  <a:ext uri="{FF2B5EF4-FFF2-40B4-BE49-F238E27FC236}">
                    <a16:creationId xmlns:a16="http://schemas.microsoft.com/office/drawing/2014/main" id="{DDBEC503-5612-4358-BFD8-29E0292FF789}"/>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6534475" y="3841750"/>
                <a:ext cx="602925" cy="590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Picture 8">
                <a:extLst>
                  <a:ext uri="{FF2B5EF4-FFF2-40B4-BE49-F238E27FC236}">
                    <a16:creationId xmlns:a16="http://schemas.microsoft.com/office/drawing/2014/main" id="{F8C8F1A2-123B-4571-B079-150578CB24A9}"/>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6915475" y="4317884"/>
                <a:ext cx="602925" cy="590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3" name="Picture 8">
                <a:extLst>
                  <a:ext uri="{FF2B5EF4-FFF2-40B4-BE49-F238E27FC236}">
                    <a16:creationId xmlns:a16="http://schemas.microsoft.com/office/drawing/2014/main" id="{08DD939D-AFF9-4802-95FD-EDCD8BD5D0F3}"/>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7296475" y="4698884"/>
                <a:ext cx="602925" cy="590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4" name="Text Box 14">
                <a:extLst>
                  <a:ext uri="{FF2B5EF4-FFF2-40B4-BE49-F238E27FC236}">
                    <a16:creationId xmlns:a16="http://schemas.microsoft.com/office/drawing/2014/main" id="{E806BF7C-3B0F-41B2-B86B-4C692008941A}"/>
                  </a:ext>
                </a:extLst>
              </p:cNvPr>
              <p:cNvSpPr txBox="1">
                <a:spLocks noChangeArrowheads="1"/>
              </p:cNvSpPr>
              <p:nvPr/>
            </p:nvSpPr>
            <p:spPr bwMode="auto">
              <a:xfrm>
                <a:off x="4377267" y="3308350"/>
                <a:ext cx="1159933" cy="595088"/>
              </a:xfrm>
              <a:prstGeom prst="rect">
                <a:avLst/>
              </a:prstGeom>
              <a:noFill/>
              <a:ln w="9525">
                <a:noFill/>
                <a:miter lim="800000"/>
                <a:headEnd/>
                <a:tailEnd/>
              </a:ln>
            </p:spPr>
            <p:txBody>
              <a:bodyPr wrap="square">
                <a:spAutoFit/>
              </a:bodyPr>
              <a:lstStyle/>
              <a:p>
                <a:pPr algn="ctr">
                  <a:spcBef>
                    <a:spcPct val="10000"/>
                  </a:spcBef>
                  <a:defRPr/>
                </a:pPr>
                <a:r>
                  <a:rPr lang="en-US" sz="1200" b="1" kern="0" dirty="0">
                    <a:solidFill>
                      <a:srgbClr val="FFFFFF"/>
                    </a:solidFill>
                    <a:latin typeface="Arial" panose="020B0604020202020204"/>
                  </a:rPr>
                  <a:t>JAK2 kinase</a:t>
                </a:r>
              </a:p>
            </p:txBody>
          </p:sp>
          <p:cxnSp>
            <p:nvCxnSpPr>
              <p:cNvPr id="25" name="Straight Connector 24">
                <a:extLst>
                  <a:ext uri="{FF2B5EF4-FFF2-40B4-BE49-F238E27FC236}">
                    <a16:creationId xmlns:a16="http://schemas.microsoft.com/office/drawing/2014/main" id="{AF0D6AEE-2381-4730-B96D-83B661C626FB}"/>
                  </a:ext>
                </a:extLst>
              </p:cNvPr>
              <p:cNvCxnSpPr/>
              <p:nvPr/>
            </p:nvCxnSpPr>
            <p:spPr>
              <a:xfrm>
                <a:off x="5308600" y="3536950"/>
                <a:ext cx="685800" cy="0"/>
              </a:xfrm>
              <a:prstGeom prst="line">
                <a:avLst/>
              </a:prstGeom>
              <a:noFill/>
              <a:ln w="12700" cap="sq" cmpd="sng" algn="ctr">
                <a:solidFill>
                  <a:srgbClr val="FFFFFF"/>
                </a:solidFill>
                <a:prstDash val="solid"/>
              </a:ln>
              <a:effectLst/>
            </p:spPr>
          </p:cxnSp>
          <p:sp>
            <p:nvSpPr>
              <p:cNvPr id="26" name="Text Box 14">
                <a:extLst>
                  <a:ext uri="{FF2B5EF4-FFF2-40B4-BE49-F238E27FC236}">
                    <a16:creationId xmlns:a16="http://schemas.microsoft.com/office/drawing/2014/main" id="{B0E2466F-7301-4DBA-904C-8F489ADCB478}"/>
                  </a:ext>
                </a:extLst>
              </p:cNvPr>
              <p:cNvSpPr txBox="1">
                <a:spLocks noChangeArrowheads="1"/>
              </p:cNvSpPr>
              <p:nvPr/>
            </p:nvSpPr>
            <p:spPr bwMode="auto">
              <a:xfrm>
                <a:off x="7296474" y="5000823"/>
                <a:ext cx="1364925" cy="357053"/>
              </a:xfrm>
              <a:prstGeom prst="rect">
                <a:avLst/>
              </a:prstGeom>
              <a:noFill/>
              <a:ln w="9525">
                <a:noFill/>
                <a:miter lim="800000"/>
                <a:headEnd/>
                <a:tailEnd/>
              </a:ln>
            </p:spPr>
            <p:txBody>
              <a:bodyPr wrap="square">
                <a:spAutoFit/>
              </a:bodyPr>
              <a:lstStyle/>
              <a:p>
                <a:pPr algn="ctr">
                  <a:spcBef>
                    <a:spcPct val="10000"/>
                  </a:spcBef>
                  <a:defRPr/>
                </a:pPr>
                <a:r>
                  <a:rPr lang="en-US" sz="1200" b="1" kern="0" dirty="0">
                    <a:solidFill>
                      <a:srgbClr val="FFFFFF"/>
                    </a:solidFill>
                    <a:latin typeface="Arial" panose="020B0604020202020204"/>
                  </a:rPr>
                  <a:t>MAPK/ERK</a:t>
                </a:r>
              </a:p>
            </p:txBody>
          </p:sp>
          <p:sp>
            <p:nvSpPr>
              <p:cNvPr id="27" name="Text Box 14">
                <a:extLst>
                  <a:ext uri="{FF2B5EF4-FFF2-40B4-BE49-F238E27FC236}">
                    <a16:creationId xmlns:a16="http://schemas.microsoft.com/office/drawing/2014/main" id="{250D9EF1-575E-43EA-B6DB-7F158096F268}"/>
                  </a:ext>
                </a:extLst>
              </p:cNvPr>
              <p:cNvSpPr txBox="1">
                <a:spLocks noChangeArrowheads="1"/>
              </p:cNvSpPr>
              <p:nvPr/>
            </p:nvSpPr>
            <p:spPr bwMode="auto">
              <a:xfrm>
                <a:off x="7061200" y="4419798"/>
                <a:ext cx="1143000" cy="357053"/>
              </a:xfrm>
              <a:prstGeom prst="rect">
                <a:avLst/>
              </a:prstGeom>
              <a:noFill/>
              <a:ln w="9525">
                <a:noFill/>
                <a:miter lim="800000"/>
                <a:headEnd/>
                <a:tailEnd/>
              </a:ln>
            </p:spPr>
            <p:txBody>
              <a:bodyPr>
                <a:spAutoFit/>
              </a:bodyPr>
              <a:lstStyle/>
              <a:p>
                <a:pPr algn="ctr">
                  <a:spcBef>
                    <a:spcPct val="10000"/>
                  </a:spcBef>
                  <a:defRPr/>
                </a:pPr>
                <a:r>
                  <a:rPr lang="en-US" sz="1200" b="1" kern="0" dirty="0">
                    <a:solidFill>
                      <a:srgbClr val="FFFFFF"/>
                    </a:solidFill>
                    <a:latin typeface="Arial" panose="020B0604020202020204"/>
                  </a:rPr>
                  <a:t>MEK</a:t>
                </a:r>
              </a:p>
            </p:txBody>
          </p:sp>
          <p:sp>
            <p:nvSpPr>
              <p:cNvPr id="28" name="Text Box 14">
                <a:extLst>
                  <a:ext uri="{FF2B5EF4-FFF2-40B4-BE49-F238E27FC236}">
                    <a16:creationId xmlns:a16="http://schemas.microsoft.com/office/drawing/2014/main" id="{214CCCD0-DC5D-430A-8463-89A506556FF5}"/>
                  </a:ext>
                </a:extLst>
              </p:cNvPr>
              <p:cNvSpPr txBox="1">
                <a:spLocks noChangeArrowheads="1"/>
              </p:cNvSpPr>
              <p:nvPr/>
            </p:nvSpPr>
            <p:spPr bwMode="auto">
              <a:xfrm>
                <a:off x="6832599" y="3927475"/>
                <a:ext cx="1299633" cy="357053"/>
              </a:xfrm>
              <a:prstGeom prst="rect">
                <a:avLst/>
              </a:prstGeom>
              <a:noFill/>
              <a:ln w="9525">
                <a:noFill/>
                <a:miter lim="800000"/>
                <a:headEnd/>
                <a:tailEnd/>
              </a:ln>
            </p:spPr>
            <p:txBody>
              <a:bodyPr wrap="square">
                <a:spAutoFit/>
              </a:bodyPr>
              <a:lstStyle/>
              <a:p>
                <a:pPr algn="ctr">
                  <a:spcBef>
                    <a:spcPct val="10000"/>
                  </a:spcBef>
                  <a:defRPr/>
                </a:pPr>
                <a:r>
                  <a:rPr lang="en-US" sz="1200" b="1" kern="0" dirty="0">
                    <a:solidFill>
                      <a:srgbClr val="FFFFFF"/>
                    </a:solidFill>
                    <a:latin typeface="Arial" panose="020B0604020202020204"/>
                  </a:rPr>
                  <a:t>RAS/RAF</a:t>
                </a:r>
              </a:p>
            </p:txBody>
          </p:sp>
          <p:sp>
            <p:nvSpPr>
              <p:cNvPr id="29" name="Text Box 14">
                <a:extLst>
                  <a:ext uri="{FF2B5EF4-FFF2-40B4-BE49-F238E27FC236}">
                    <a16:creationId xmlns:a16="http://schemas.microsoft.com/office/drawing/2014/main" id="{45E388B2-3805-4B01-9A15-3593B13C6978}"/>
                  </a:ext>
                </a:extLst>
              </p:cNvPr>
              <p:cNvSpPr txBox="1">
                <a:spLocks noChangeArrowheads="1"/>
              </p:cNvSpPr>
              <p:nvPr/>
            </p:nvSpPr>
            <p:spPr bwMode="auto">
              <a:xfrm>
                <a:off x="4622800" y="3991172"/>
                <a:ext cx="1143000" cy="357053"/>
              </a:xfrm>
              <a:prstGeom prst="rect">
                <a:avLst/>
              </a:prstGeom>
              <a:noFill/>
              <a:ln w="9525">
                <a:noFill/>
                <a:miter lim="800000"/>
                <a:headEnd/>
                <a:tailEnd/>
              </a:ln>
            </p:spPr>
            <p:txBody>
              <a:bodyPr>
                <a:spAutoFit/>
              </a:bodyPr>
              <a:lstStyle/>
              <a:p>
                <a:pPr algn="ctr">
                  <a:spcBef>
                    <a:spcPct val="10000"/>
                  </a:spcBef>
                  <a:defRPr/>
                </a:pPr>
                <a:r>
                  <a:rPr lang="en-US" sz="1200" b="1" kern="0" dirty="0">
                    <a:solidFill>
                      <a:srgbClr val="FFFFFF"/>
                    </a:solidFill>
                    <a:latin typeface="Arial" panose="020B0604020202020204"/>
                  </a:rPr>
                  <a:t>STAT</a:t>
                </a:r>
              </a:p>
            </p:txBody>
          </p:sp>
          <p:sp>
            <p:nvSpPr>
              <p:cNvPr id="30" name="Text Box 14">
                <a:extLst>
                  <a:ext uri="{FF2B5EF4-FFF2-40B4-BE49-F238E27FC236}">
                    <a16:creationId xmlns:a16="http://schemas.microsoft.com/office/drawing/2014/main" id="{EDE24AD0-F6D8-4E04-8F59-58A1EBCBF896}"/>
                  </a:ext>
                </a:extLst>
              </p:cNvPr>
              <p:cNvSpPr txBox="1">
                <a:spLocks noChangeArrowheads="1"/>
              </p:cNvSpPr>
              <p:nvPr/>
            </p:nvSpPr>
            <p:spPr bwMode="auto">
              <a:xfrm>
                <a:off x="4109968" y="1560034"/>
                <a:ext cx="1143000" cy="357053"/>
              </a:xfrm>
              <a:prstGeom prst="rect">
                <a:avLst/>
              </a:prstGeom>
              <a:noFill/>
              <a:ln w="9525">
                <a:noFill/>
                <a:miter lim="800000"/>
                <a:headEnd/>
                <a:tailEnd/>
              </a:ln>
            </p:spPr>
            <p:txBody>
              <a:bodyPr>
                <a:spAutoFit/>
              </a:bodyPr>
              <a:lstStyle/>
              <a:p>
                <a:pPr algn="ctr">
                  <a:spcBef>
                    <a:spcPct val="10000"/>
                  </a:spcBef>
                  <a:defRPr/>
                </a:pPr>
                <a:r>
                  <a:rPr lang="en-US" sz="1200" b="1" kern="0" dirty="0">
                    <a:solidFill>
                      <a:srgbClr val="FFFFFF"/>
                    </a:solidFill>
                    <a:latin typeface="Arial" panose="020B0604020202020204"/>
                  </a:rPr>
                  <a:t>TPO-R</a:t>
                </a:r>
              </a:p>
            </p:txBody>
          </p:sp>
        </p:grpSp>
      </p:grpSp>
      <p:sp>
        <p:nvSpPr>
          <p:cNvPr id="31" name="Content Placeholder 2">
            <a:extLst>
              <a:ext uri="{FF2B5EF4-FFF2-40B4-BE49-F238E27FC236}">
                <a16:creationId xmlns:a16="http://schemas.microsoft.com/office/drawing/2014/main" id="{A88206A6-C361-4EAE-A78C-AFE5159C9A13}"/>
              </a:ext>
            </a:extLst>
          </p:cNvPr>
          <p:cNvSpPr txBox="1">
            <a:spLocks/>
          </p:cNvSpPr>
          <p:nvPr/>
        </p:nvSpPr>
        <p:spPr>
          <a:xfrm>
            <a:off x="2401743" y="1353330"/>
            <a:ext cx="4201656" cy="4335520"/>
          </a:xfrm>
          <a:prstGeom prst="rect">
            <a:avLst/>
          </a:prstGeom>
        </p:spPr>
        <p:txBody>
          <a:bodyPr vert="horz" lIns="0" tIns="0" rIns="0" bIns="0" spcCol="182880" rtlCol="0">
            <a:normAutofit/>
          </a:bodyPr>
          <a:lst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Font typeface="Arial" pitchFamily="34" charset="0"/>
              <a:buNone/>
              <a:defRPr/>
            </a:pPr>
            <a:r>
              <a:rPr lang="en-GB" sz="1500" b="1" dirty="0">
                <a:solidFill>
                  <a:srgbClr val="C00000"/>
                </a:solidFill>
                <a:latin typeface="Arial"/>
              </a:rPr>
              <a:t>Indication</a:t>
            </a:r>
          </a:p>
          <a:p>
            <a:pPr>
              <a:spcBef>
                <a:spcPts val="0"/>
              </a:spcBef>
              <a:spcAft>
                <a:spcPts val="1200"/>
              </a:spcAft>
              <a:defRPr/>
            </a:pPr>
            <a:r>
              <a:rPr lang="en-US" sz="1350" dirty="0">
                <a:solidFill>
                  <a:srgbClr val="000000"/>
                </a:solidFill>
                <a:latin typeface="Arial"/>
              </a:rPr>
              <a:t>Eltrombopag is approved by the FDA and EMA for the treatment of patients with chronic ITP or ITP lasting 6 months or longer who had an inadequate response to first-line treatments or splenectomy</a:t>
            </a:r>
            <a:r>
              <a:rPr lang="en-US" sz="1350" baseline="30000" dirty="0">
                <a:solidFill>
                  <a:srgbClr val="000000"/>
                </a:solidFill>
                <a:latin typeface="Arial"/>
              </a:rPr>
              <a:t>1,2</a:t>
            </a:r>
            <a:endParaRPr lang="en-GB" sz="1350" u="sng" dirty="0">
              <a:solidFill>
                <a:srgbClr val="000000"/>
              </a:solidFill>
              <a:latin typeface="Arial"/>
            </a:endParaRPr>
          </a:p>
          <a:p>
            <a:pPr marL="0" indent="0">
              <a:spcBef>
                <a:spcPts val="0"/>
              </a:spcBef>
              <a:spcAft>
                <a:spcPts val="600"/>
              </a:spcAft>
              <a:buFont typeface="Arial" pitchFamily="34" charset="0"/>
              <a:buNone/>
              <a:defRPr/>
            </a:pPr>
            <a:r>
              <a:rPr lang="en-GB" sz="1500" b="1" dirty="0">
                <a:solidFill>
                  <a:srgbClr val="C00000"/>
                </a:solidFill>
                <a:latin typeface="Arial"/>
              </a:rPr>
              <a:t>Mechanism of action </a:t>
            </a:r>
          </a:p>
          <a:p>
            <a:pPr>
              <a:spcBef>
                <a:spcPts val="0"/>
              </a:spcBef>
              <a:spcAft>
                <a:spcPts val="1200"/>
              </a:spcAft>
              <a:defRPr/>
            </a:pPr>
            <a:r>
              <a:rPr lang="en-GB" sz="1350" dirty="0">
                <a:solidFill>
                  <a:srgbClr val="000000"/>
                </a:solidFill>
                <a:latin typeface="Arial"/>
              </a:rPr>
              <a:t>Interacts with the transmembrane domain of the TPO-R, initiates signaling cascades, and induces proliferation and differentiation of bone marrow progenitor cells, stimulating megakaryopoiesis and platelet production</a:t>
            </a:r>
            <a:r>
              <a:rPr lang="en-GB" sz="1350" baseline="30000" dirty="0">
                <a:solidFill>
                  <a:srgbClr val="000000"/>
                </a:solidFill>
                <a:latin typeface="Arial"/>
              </a:rPr>
              <a:t>3</a:t>
            </a:r>
            <a:endParaRPr lang="en-GB" sz="1350" u="sng" dirty="0">
              <a:solidFill>
                <a:srgbClr val="000000"/>
              </a:solidFill>
              <a:latin typeface="Arial"/>
            </a:endParaRPr>
          </a:p>
          <a:p>
            <a:pPr marL="0" indent="0">
              <a:spcBef>
                <a:spcPts val="0"/>
              </a:spcBef>
              <a:spcAft>
                <a:spcPts val="600"/>
              </a:spcAft>
              <a:buFont typeface="Arial" pitchFamily="34" charset="0"/>
              <a:buNone/>
              <a:defRPr/>
            </a:pPr>
            <a:r>
              <a:rPr lang="en-GB" sz="1500" b="1" dirty="0">
                <a:solidFill>
                  <a:srgbClr val="C00000"/>
                </a:solidFill>
                <a:latin typeface="Arial"/>
              </a:rPr>
              <a:t>Mode of administration</a:t>
            </a:r>
          </a:p>
          <a:p>
            <a:pPr>
              <a:spcBef>
                <a:spcPts val="0"/>
              </a:spcBef>
              <a:defRPr/>
            </a:pPr>
            <a:r>
              <a:rPr lang="en-GB" sz="1350" dirty="0">
                <a:solidFill>
                  <a:srgbClr val="000000"/>
                </a:solidFill>
                <a:latin typeface="Arial"/>
              </a:rPr>
              <a:t>Eltrombopag is an orally administered, non-peptide small-molecule TPO-RA</a:t>
            </a:r>
            <a:r>
              <a:rPr lang="en-GB" sz="1350" baseline="30000" dirty="0">
                <a:solidFill>
                  <a:srgbClr val="000000"/>
                </a:solidFill>
                <a:latin typeface="Arial"/>
              </a:rPr>
              <a:t>4</a:t>
            </a:r>
            <a:endParaRPr lang="en-GB" sz="1350" dirty="0">
              <a:solidFill>
                <a:srgbClr val="000000"/>
              </a:solidFill>
              <a:latin typeface="Arial"/>
            </a:endParaRPr>
          </a:p>
          <a:p>
            <a:pPr>
              <a:spcBef>
                <a:spcPts val="0"/>
              </a:spcBef>
              <a:defRPr/>
            </a:pPr>
            <a:r>
              <a:rPr lang="en-GB" sz="1350" dirty="0">
                <a:solidFill>
                  <a:srgbClr val="000000"/>
                </a:solidFill>
                <a:latin typeface="Arial"/>
              </a:rPr>
              <a:t>Administered once daily as oral tablets or prepared </a:t>
            </a:r>
            <a:br>
              <a:rPr lang="en-GB" sz="1350" dirty="0">
                <a:solidFill>
                  <a:srgbClr val="000000"/>
                </a:solidFill>
                <a:latin typeface="Arial"/>
              </a:rPr>
            </a:br>
            <a:r>
              <a:rPr lang="en-GB" sz="1350" dirty="0">
                <a:solidFill>
                  <a:srgbClr val="000000"/>
                </a:solidFill>
                <a:latin typeface="Arial"/>
              </a:rPr>
              <a:t>as an oral suspension with water</a:t>
            </a:r>
            <a:r>
              <a:rPr lang="en-GB" sz="1350" baseline="30000" dirty="0">
                <a:solidFill>
                  <a:srgbClr val="000000"/>
                </a:solidFill>
                <a:latin typeface="Arial"/>
              </a:rPr>
              <a:t>1,2</a:t>
            </a:r>
          </a:p>
          <a:p>
            <a:pPr>
              <a:defRPr/>
            </a:pPr>
            <a:endParaRPr lang="en-GB" sz="1350" dirty="0">
              <a:solidFill>
                <a:srgbClr val="000000"/>
              </a:solidFill>
              <a:latin typeface="Arial"/>
            </a:endParaRPr>
          </a:p>
        </p:txBody>
      </p:sp>
      <p:sp>
        <p:nvSpPr>
          <p:cNvPr id="32" name="Rectangle 31">
            <a:extLst>
              <a:ext uri="{FF2B5EF4-FFF2-40B4-BE49-F238E27FC236}">
                <a16:creationId xmlns:a16="http://schemas.microsoft.com/office/drawing/2014/main" id="{C517AE80-5E4B-466F-ACA6-7008711E5546}"/>
              </a:ext>
            </a:extLst>
          </p:cNvPr>
          <p:cNvSpPr/>
          <p:nvPr/>
        </p:nvSpPr>
        <p:spPr>
          <a:xfrm>
            <a:off x="1638245" y="5719742"/>
            <a:ext cx="5065677" cy="608310"/>
          </a:xfrm>
          <a:prstGeom prst="rect">
            <a:avLst/>
          </a:prstGeom>
          <a:solidFill>
            <a:srgbClr val="C00000"/>
          </a:solidFill>
          <a:ln w="12700"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a:rPr>
              <a:t>See specific module for full details on eltrombopag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a:rPr>
              <a:t>efficacy and safety profile in ITP </a:t>
            </a:r>
          </a:p>
        </p:txBody>
      </p:sp>
      <p:sp>
        <p:nvSpPr>
          <p:cNvPr id="33" name="TextBox 32"/>
          <p:cNvSpPr txBox="1"/>
          <p:nvPr/>
        </p:nvSpPr>
        <p:spPr>
          <a:xfrm>
            <a:off x="6932736" y="5453817"/>
            <a:ext cx="3186645" cy="707886"/>
          </a:xfrm>
          <a:prstGeom prst="rect">
            <a:avLst/>
          </a:prstGeom>
          <a:noFill/>
        </p:spPr>
        <p:txBody>
          <a:bodyPr wrap="square" rtlCol="0">
            <a:spAutoFit/>
          </a:bodyPr>
          <a:lstStyle/>
          <a:p>
            <a:r>
              <a:rPr lang="en-US" sz="1000" dirty="0" smtClean="0"/>
              <a:t>1. </a:t>
            </a:r>
            <a:r>
              <a:rPr lang="en-US" sz="1000" dirty="0" err="1" smtClean="0"/>
              <a:t>Promacta</a:t>
            </a:r>
            <a:r>
              <a:rPr lang="en-US" sz="1000" dirty="0" smtClean="0"/>
              <a:t>. Prescribing Information</a:t>
            </a:r>
          </a:p>
          <a:p>
            <a:r>
              <a:rPr lang="en-US" sz="1000" dirty="0" smtClean="0"/>
              <a:t>2. Revolade. Summary of product characteristics.</a:t>
            </a:r>
          </a:p>
          <a:p>
            <a:r>
              <a:rPr lang="en-US" sz="1000" dirty="0" smtClean="0"/>
              <a:t>3. Erickson-Miller CL, et al. Stem Cells. 2009;27:424-30.</a:t>
            </a:r>
          </a:p>
          <a:p>
            <a:r>
              <a:rPr lang="en-US" sz="1000" dirty="0" smtClean="0"/>
              <a:t>4. Jenkins JM, et al. Blood. 2007;109:4739-41.</a:t>
            </a:r>
          </a:p>
        </p:txBody>
      </p:sp>
    </p:spTree>
    <p:extLst>
      <p:ext uri="{BB962C8B-B14F-4D97-AF65-F5344CB8AC3E}">
        <p14:creationId xmlns:p14="http://schemas.microsoft.com/office/powerpoint/2010/main" val="19839291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among TPO-RA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14450642"/>
              </p:ext>
            </p:extLst>
          </p:nvPr>
        </p:nvGraphicFramePr>
        <p:xfrm>
          <a:off x="2346158" y="1398234"/>
          <a:ext cx="8694020" cy="4053840"/>
        </p:xfrm>
        <a:graphic>
          <a:graphicData uri="http://schemas.openxmlformats.org/drawingml/2006/table">
            <a:tbl>
              <a:tblPr firstRow="1" bandRow="1"/>
              <a:tblGrid>
                <a:gridCol w="2173505">
                  <a:extLst>
                    <a:ext uri="{9D8B030D-6E8A-4147-A177-3AD203B41FA5}">
                      <a16:colId xmlns:a16="http://schemas.microsoft.com/office/drawing/2014/main" val="928614697"/>
                    </a:ext>
                  </a:extLst>
                </a:gridCol>
                <a:gridCol w="2173505">
                  <a:extLst>
                    <a:ext uri="{9D8B030D-6E8A-4147-A177-3AD203B41FA5}">
                      <a16:colId xmlns:a16="http://schemas.microsoft.com/office/drawing/2014/main" val="2649814801"/>
                    </a:ext>
                  </a:extLst>
                </a:gridCol>
                <a:gridCol w="2296828">
                  <a:extLst>
                    <a:ext uri="{9D8B030D-6E8A-4147-A177-3AD203B41FA5}">
                      <a16:colId xmlns:a16="http://schemas.microsoft.com/office/drawing/2014/main" val="4161217217"/>
                    </a:ext>
                  </a:extLst>
                </a:gridCol>
                <a:gridCol w="2050182">
                  <a:extLst>
                    <a:ext uri="{9D8B030D-6E8A-4147-A177-3AD203B41FA5}">
                      <a16:colId xmlns:a16="http://schemas.microsoft.com/office/drawing/2014/main" val="3961501505"/>
                    </a:ext>
                  </a:extLst>
                </a:gridCol>
              </a:tblGrid>
              <a:tr h="37084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endParaRPr lang="en-US" sz="12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sz="1200" dirty="0" smtClean="0"/>
                        <a:t>Romiplostim</a:t>
                      </a:r>
                      <a:endParaRPr lang="en-US" sz="12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sz="1200" dirty="0" smtClean="0"/>
                        <a:t>Eltrombopag</a:t>
                      </a:r>
                      <a:endParaRPr lang="en-US" sz="12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sz="1200" dirty="0" err="1" smtClean="0"/>
                        <a:t>Avatrombopag</a:t>
                      </a:r>
                      <a:endParaRPr lang="en-US" sz="12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2237576416"/>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Molecular structure</a:t>
                      </a:r>
                      <a:endParaRPr lang="en-US" sz="12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peptide</a:t>
                      </a:r>
                      <a:endParaRPr lang="en-US" sz="12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Small molecule</a:t>
                      </a:r>
                      <a:endParaRPr lang="en-US" sz="12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Small molecule</a:t>
                      </a:r>
                      <a:endParaRPr lang="en-US" sz="12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579637149"/>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TPO receptor site of action</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Extracellular</a:t>
                      </a:r>
                      <a:r>
                        <a:rPr lang="en-US" sz="1200" baseline="0" dirty="0" smtClean="0"/>
                        <a:t> domain</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Transmembrane domain</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Transmembrane domain</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779015690"/>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Route of administration</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Subcutaneous</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Oral</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Oral</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3799014842"/>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Dosing frequency</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Weekly</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Daily</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Daily</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468620646"/>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Relevant food interactions</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NA</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Yes</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No</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977553005"/>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Average</a:t>
                      </a:r>
                      <a:r>
                        <a:rPr lang="en-US" sz="1200" baseline="0" dirty="0" smtClean="0"/>
                        <a:t> US wholesale price</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it-IT" sz="1200" dirty="0" smtClean="0"/>
                        <a:t>$2,230.30 per 250 </a:t>
                      </a:r>
                      <a:r>
                        <a:rPr lang="it-IT" sz="1200" dirty="0" err="1" smtClean="0"/>
                        <a:t>μg</a:t>
                      </a:r>
                      <a:r>
                        <a:rPr lang="it-IT" sz="1200" dirty="0" smtClean="0"/>
                        <a:t> </a:t>
                      </a:r>
                      <a:r>
                        <a:rPr lang="it-IT" sz="1200" dirty="0" err="1" smtClean="0"/>
                        <a:t>vial</a:t>
                      </a:r>
                      <a:endParaRPr lang="it-IT" sz="1200" dirty="0" smtClean="0"/>
                    </a:p>
                    <a:p>
                      <a:r>
                        <a:rPr lang="it-IT" sz="1200" dirty="0" smtClean="0"/>
                        <a:t>$4,460.59 per 500 </a:t>
                      </a:r>
                      <a:r>
                        <a:rPr lang="it-IT" sz="1200" dirty="0" err="1" smtClean="0"/>
                        <a:t>μg</a:t>
                      </a:r>
                      <a:r>
                        <a:rPr lang="it-IT" sz="1200" dirty="0" smtClean="0"/>
                        <a:t> </a:t>
                      </a:r>
                      <a:r>
                        <a:rPr lang="it-IT" sz="1200" dirty="0" err="1" smtClean="0"/>
                        <a:t>vial</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$197.06 per tablet</a:t>
                      </a:r>
                    </a:p>
                    <a:p>
                      <a:r>
                        <a:rPr lang="en-US" sz="1200" dirty="0" smtClean="0"/>
                        <a:t>(12.5mg or 25 mg)</a:t>
                      </a:r>
                    </a:p>
                    <a:p>
                      <a:r>
                        <a:rPr lang="en-US" sz="1200" dirty="0" smtClean="0"/>
                        <a:t>$356.61 per tablet (50 mg)</a:t>
                      </a:r>
                    </a:p>
                    <a:p>
                      <a:r>
                        <a:rPr lang="en-US" sz="1200" dirty="0" smtClean="0"/>
                        <a:t>$534.92 per tablet (75 mg)</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nb-NO" sz="1200" dirty="0" smtClean="0"/>
                        <a:t>$356.40 per 20 mg </a:t>
                      </a:r>
                      <a:r>
                        <a:rPr lang="nb-NO" sz="1200" dirty="0" err="1" smtClean="0"/>
                        <a:t>tablet</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724020384"/>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Current indications</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Chronic ITP</a:t>
                      </a:r>
                    </a:p>
                    <a:p>
                      <a:r>
                        <a:rPr lang="en-US" sz="1200" dirty="0" smtClean="0"/>
                        <a:t>(adults and children)</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Chronic ITP</a:t>
                      </a:r>
                    </a:p>
                    <a:p>
                      <a:r>
                        <a:rPr lang="en-US" sz="1200" dirty="0" smtClean="0"/>
                        <a:t>(adults and children)</a:t>
                      </a:r>
                    </a:p>
                    <a:p>
                      <a:r>
                        <a:rPr lang="en-US" sz="1200" dirty="0" smtClean="0"/>
                        <a:t>Hepatitis C–associated</a:t>
                      </a:r>
                    </a:p>
                    <a:p>
                      <a:r>
                        <a:rPr lang="en-US" sz="1200" dirty="0" smtClean="0"/>
                        <a:t>thrombocytopenia</a:t>
                      </a:r>
                    </a:p>
                    <a:p>
                      <a:r>
                        <a:rPr lang="en-US" sz="1200" dirty="0" smtClean="0"/>
                        <a:t>Severe aplastic anemia</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err="1" smtClean="0"/>
                        <a:t>Periprocedural</a:t>
                      </a:r>
                      <a:r>
                        <a:rPr lang="en-US" sz="1200" dirty="0" smtClean="0"/>
                        <a:t> thrombocytopenia</a:t>
                      </a:r>
                    </a:p>
                    <a:p>
                      <a:r>
                        <a:rPr lang="en-US" sz="1200" dirty="0" smtClean="0"/>
                        <a:t>in chronic liver disease patients</a:t>
                      </a:r>
                    </a:p>
                    <a:p>
                      <a:r>
                        <a:rPr lang="en-US" sz="1200" dirty="0" smtClean="0"/>
                        <a:t>Chronic ITP (adults)</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3676871891"/>
                  </a:ext>
                </a:extLst>
              </a:tr>
            </a:tbl>
          </a:graphicData>
        </a:graphic>
      </p:graphicFrame>
      <p:sp>
        <p:nvSpPr>
          <p:cNvPr id="5" name="TextBox 4"/>
          <p:cNvSpPr txBox="1"/>
          <p:nvPr/>
        </p:nvSpPr>
        <p:spPr>
          <a:xfrm>
            <a:off x="2346158" y="6611779"/>
            <a:ext cx="5149516" cy="246221"/>
          </a:xfrm>
          <a:prstGeom prst="rect">
            <a:avLst/>
          </a:prstGeom>
          <a:noFill/>
        </p:spPr>
        <p:txBody>
          <a:bodyPr wrap="square" rtlCol="0">
            <a:spAutoFit/>
          </a:bodyPr>
          <a:lstStyle/>
          <a:p>
            <a:pPr defTabSz="914274"/>
            <a:r>
              <a:rPr lang="sv-SE" sz="1000" dirty="0" err="1">
                <a:solidFill>
                  <a:srgbClr val="000000"/>
                </a:solidFill>
                <a:latin typeface="Arial" panose="020B0604020202020204" pitchFamily="34" charset="0"/>
                <a:cs typeface="Arial" panose="020B0604020202020204" pitchFamily="34" charset="0"/>
              </a:rPr>
              <a:t>Hanny</a:t>
            </a:r>
            <a:r>
              <a:rPr lang="sv-SE" sz="1000" dirty="0">
                <a:solidFill>
                  <a:srgbClr val="000000"/>
                </a:solidFill>
                <a:latin typeface="Arial" panose="020B0604020202020204" pitchFamily="34" charset="0"/>
                <a:cs typeface="Arial" panose="020B0604020202020204" pitchFamily="34" charset="0"/>
              </a:rPr>
              <a:t> Al-</a:t>
            </a:r>
            <a:r>
              <a:rPr lang="sv-SE" sz="1000" dirty="0" err="1">
                <a:solidFill>
                  <a:srgbClr val="000000"/>
                </a:solidFill>
                <a:latin typeface="Arial" panose="020B0604020202020204" pitchFamily="34" charset="0"/>
                <a:cs typeface="Arial" panose="020B0604020202020204" pitchFamily="34" charset="0"/>
              </a:rPr>
              <a:t>Samkari</a:t>
            </a:r>
            <a:r>
              <a:rPr lang="sv-SE" sz="1000" dirty="0">
                <a:solidFill>
                  <a:srgbClr val="000000"/>
                </a:solidFill>
                <a:latin typeface="Arial" panose="020B0604020202020204" pitchFamily="34" charset="0"/>
                <a:cs typeface="Arial" panose="020B0604020202020204" pitchFamily="34" charset="0"/>
              </a:rPr>
              <a:t> &amp; David J. </a:t>
            </a:r>
            <a:r>
              <a:rPr lang="sv-SE" sz="1000" dirty="0" err="1">
                <a:solidFill>
                  <a:srgbClr val="000000"/>
                </a:solidFill>
                <a:latin typeface="Arial" panose="020B0604020202020204" pitchFamily="34" charset="0"/>
                <a:cs typeface="Arial" panose="020B0604020202020204" pitchFamily="34" charset="0"/>
              </a:rPr>
              <a:t>Kuter</a:t>
            </a:r>
            <a:r>
              <a:rPr lang="sv-SE" sz="1000" dirty="0">
                <a:solidFill>
                  <a:srgbClr val="000000"/>
                </a:solidFill>
                <a:latin typeface="Arial" panose="020B0604020202020204" pitchFamily="34" charset="0"/>
                <a:cs typeface="Arial" panose="020B0604020202020204" pitchFamily="34" charset="0"/>
              </a:rPr>
              <a:t>, </a:t>
            </a:r>
            <a:r>
              <a:rPr lang="en-US" sz="1000" dirty="0" err="1">
                <a:solidFill>
                  <a:srgbClr val="000000"/>
                </a:solidFill>
                <a:latin typeface="Arial" panose="020B0604020202020204" pitchFamily="34" charset="0"/>
                <a:cs typeface="Arial" panose="020B0604020202020204" pitchFamily="34" charset="0"/>
              </a:rPr>
              <a:t>Semin</a:t>
            </a:r>
            <a:r>
              <a:rPr lang="en-US" sz="1000" dirty="0">
                <a:solidFill>
                  <a:srgbClr val="000000"/>
                </a:solidFill>
                <a:latin typeface="Arial" panose="020B0604020202020204" pitchFamily="34" charset="0"/>
                <a:cs typeface="Arial" panose="020B0604020202020204" pitchFamily="34" charset="0"/>
              </a:rPr>
              <a:t> </a:t>
            </a:r>
            <a:r>
              <a:rPr lang="en-US" sz="1000" dirty="0" err="1">
                <a:solidFill>
                  <a:srgbClr val="000000"/>
                </a:solidFill>
                <a:latin typeface="Arial" panose="020B0604020202020204" pitchFamily="34" charset="0"/>
                <a:cs typeface="Arial" panose="020B0604020202020204" pitchFamily="34" charset="0"/>
              </a:rPr>
              <a:t>Thromb</a:t>
            </a:r>
            <a:r>
              <a:rPr lang="en-US" sz="1000" dirty="0">
                <a:solidFill>
                  <a:srgbClr val="000000"/>
                </a:solidFill>
                <a:latin typeface="Arial" panose="020B0604020202020204" pitchFamily="34" charset="0"/>
                <a:cs typeface="Arial" panose="020B0604020202020204" pitchFamily="34" charset="0"/>
              </a:rPr>
              <a:t> </a:t>
            </a:r>
            <a:r>
              <a:rPr lang="en-US" sz="1000" dirty="0" err="1">
                <a:solidFill>
                  <a:srgbClr val="000000"/>
                </a:solidFill>
                <a:latin typeface="Arial" panose="020B0604020202020204" pitchFamily="34" charset="0"/>
                <a:cs typeface="Arial" panose="020B0604020202020204" pitchFamily="34" charset="0"/>
              </a:rPr>
              <a:t>Hemost</a:t>
            </a:r>
            <a:r>
              <a:rPr lang="en-US" sz="1000" dirty="0">
                <a:solidFill>
                  <a:srgbClr val="000000"/>
                </a:solidFill>
                <a:latin typeface="Arial" panose="020B0604020202020204" pitchFamily="34" charset="0"/>
                <a:cs typeface="Arial" panose="020B0604020202020204" pitchFamily="34" charset="0"/>
              </a:rPr>
              <a:t> 2019, pmid.31830764</a:t>
            </a:r>
          </a:p>
        </p:txBody>
      </p:sp>
      <p:sp>
        <p:nvSpPr>
          <p:cNvPr id="6" name="TextBox 5"/>
          <p:cNvSpPr txBox="1"/>
          <p:nvPr/>
        </p:nvSpPr>
        <p:spPr>
          <a:xfrm>
            <a:off x="2346158" y="5452074"/>
            <a:ext cx="8694020" cy="1200329"/>
          </a:xfrm>
          <a:prstGeom prst="rect">
            <a:avLst/>
          </a:prstGeom>
          <a:noFill/>
        </p:spPr>
        <p:txBody>
          <a:bodyPr wrap="square" rtlCol="0">
            <a:spAutoFit/>
          </a:bodyPr>
          <a:lstStyle/>
          <a:p>
            <a:pPr marL="171450" indent="-171450" defTabSz="914274">
              <a:buClr>
                <a:srgbClr val="C00000"/>
              </a:buClr>
              <a:buFont typeface="Wingdings" panose="05000000000000000000" pitchFamily="2" charset="2"/>
              <a:buChar char="q"/>
            </a:pPr>
            <a:r>
              <a:rPr lang="en-US" sz="1200" dirty="0">
                <a:solidFill>
                  <a:srgbClr val="000000"/>
                </a:solidFill>
                <a:latin typeface="Arial" panose="020B0604020202020204" pitchFamily="34" charset="0"/>
                <a:cs typeface="Arial" panose="020B0604020202020204" pitchFamily="34" charset="0"/>
              </a:rPr>
              <a:t>Patients with significant TPO elevations (&gt;200 </a:t>
            </a:r>
            <a:r>
              <a:rPr lang="en-US" sz="1200" dirty="0" err="1">
                <a:solidFill>
                  <a:srgbClr val="000000"/>
                </a:solidFill>
                <a:latin typeface="Arial" panose="020B0604020202020204" pitchFamily="34" charset="0"/>
                <a:cs typeface="Arial" panose="020B0604020202020204" pitchFamily="34" charset="0"/>
              </a:rPr>
              <a:t>pg</a:t>
            </a:r>
            <a:r>
              <a:rPr lang="en-US" sz="1200" dirty="0">
                <a:solidFill>
                  <a:srgbClr val="000000"/>
                </a:solidFill>
                <a:latin typeface="Arial" panose="020B0604020202020204" pitchFamily="34" charset="0"/>
                <a:cs typeface="Arial" panose="020B0604020202020204" pitchFamily="34" charset="0"/>
              </a:rPr>
              <a:t>/ml) were unlikely to respond well to either eltrombopag or romiplostim, whereas patients with a normal TPO level (≤ 100 </a:t>
            </a:r>
            <a:r>
              <a:rPr lang="en-US" sz="1200" dirty="0" err="1">
                <a:solidFill>
                  <a:srgbClr val="000000"/>
                </a:solidFill>
                <a:latin typeface="Arial" panose="020B0604020202020204" pitchFamily="34" charset="0"/>
                <a:cs typeface="Arial" panose="020B0604020202020204" pitchFamily="34" charset="0"/>
              </a:rPr>
              <a:t>pg</a:t>
            </a:r>
            <a:r>
              <a:rPr lang="en-US" sz="1200" dirty="0">
                <a:solidFill>
                  <a:srgbClr val="000000"/>
                </a:solidFill>
                <a:latin typeface="Arial" panose="020B0604020202020204" pitchFamily="34" charset="0"/>
                <a:cs typeface="Arial" panose="020B0604020202020204" pitchFamily="34" charset="0"/>
              </a:rPr>
              <a:t>/ml) were very likely to respond (Am J </a:t>
            </a:r>
            <a:r>
              <a:rPr lang="en-US" sz="1200" dirty="0" err="1">
                <a:solidFill>
                  <a:srgbClr val="000000"/>
                </a:solidFill>
                <a:latin typeface="Arial" panose="020B0604020202020204" pitchFamily="34" charset="0"/>
                <a:cs typeface="Arial" panose="020B0604020202020204" pitchFamily="34" charset="0"/>
              </a:rPr>
              <a:t>Hematol</a:t>
            </a:r>
            <a:r>
              <a:rPr lang="en-US" sz="1200" dirty="0">
                <a:solidFill>
                  <a:srgbClr val="000000"/>
                </a:solidFill>
                <a:latin typeface="Arial" panose="020B0604020202020204" pitchFamily="34" charset="0"/>
                <a:cs typeface="Arial" panose="020B0604020202020204" pitchFamily="34" charset="0"/>
              </a:rPr>
              <a:t> 2018, 93(12): 1501-1508). Given the cost and time to titrate these agents to clinical effect, if validated, the use of TPO level to predict treatment response may emerge as a valuable tool in treatment planning.</a:t>
            </a:r>
          </a:p>
          <a:p>
            <a:pPr marL="171450" indent="-171450" defTabSz="914274">
              <a:buClr>
                <a:srgbClr val="C00000"/>
              </a:buClr>
              <a:buFont typeface="Wingdings" panose="05000000000000000000" pitchFamily="2" charset="2"/>
              <a:buChar char="q"/>
            </a:pPr>
            <a:r>
              <a:rPr lang="en-US" sz="1200" dirty="0">
                <a:solidFill>
                  <a:srgbClr val="000000"/>
                </a:solidFill>
                <a:latin typeface="Arial" panose="020B0604020202020204" pitchFamily="34" charset="0"/>
                <a:cs typeface="Arial" panose="020B0604020202020204" pitchFamily="34" charset="0"/>
              </a:rPr>
              <a:t>Failure of 1 TPO-RA does not preclude the use of another; switching from one TPO-RA to another is successful in many patients (</a:t>
            </a:r>
            <a:r>
              <a:rPr lang="en-US" sz="1200" dirty="0" err="1">
                <a:solidFill>
                  <a:srgbClr val="000000"/>
                </a:solidFill>
                <a:latin typeface="Arial" panose="020B0604020202020204" pitchFamily="34" charset="0"/>
                <a:cs typeface="Arial" panose="020B0604020202020204" pitchFamily="34" charset="0"/>
              </a:rPr>
              <a:t>Int</a:t>
            </a:r>
            <a:r>
              <a:rPr lang="en-US" sz="1200" dirty="0">
                <a:solidFill>
                  <a:srgbClr val="000000"/>
                </a:solidFill>
                <a:latin typeface="Arial" panose="020B0604020202020204" pitchFamily="34" charset="0"/>
                <a:cs typeface="Arial" panose="020B0604020202020204" pitchFamily="34" charset="0"/>
              </a:rPr>
              <a:t> J </a:t>
            </a:r>
            <a:r>
              <a:rPr lang="en-US" sz="1200" dirty="0" err="1">
                <a:solidFill>
                  <a:srgbClr val="000000"/>
                </a:solidFill>
                <a:latin typeface="Arial" panose="020B0604020202020204" pitchFamily="34" charset="0"/>
                <a:cs typeface="Arial" panose="020B0604020202020204" pitchFamily="34" charset="0"/>
              </a:rPr>
              <a:t>Hematol</a:t>
            </a:r>
            <a:r>
              <a:rPr lang="en-US" sz="1200" dirty="0">
                <a:solidFill>
                  <a:srgbClr val="000000"/>
                </a:solidFill>
                <a:latin typeface="Arial" panose="020B0604020202020204" pitchFamily="34" charset="0"/>
                <a:cs typeface="Arial" panose="020B0604020202020204" pitchFamily="34" charset="0"/>
              </a:rPr>
              <a:t> 2015;101(03):255–263). </a:t>
            </a:r>
          </a:p>
        </p:txBody>
      </p:sp>
    </p:spTree>
    <p:extLst>
      <p:ext uri="{BB962C8B-B14F-4D97-AF65-F5344CB8AC3E}">
        <p14:creationId xmlns:p14="http://schemas.microsoft.com/office/powerpoint/2010/main" val="39466231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2nd line ITP treatment options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69318191"/>
              </p:ext>
            </p:extLst>
          </p:nvPr>
        </p:nvGraphicFramePr>
        <p:xfrm>
          <a:off x="1884145" y="1454743"/>
          <a:ext cx="8694020" cy="4688840"/>
        </p:xfrm>
        <a:graphic>
          <a:graphicData uri="http://schemas.openxmlformats.org/drawingml/2006/table">
            <a:tbl>
              <a:tblPr firstRow="1" bandRow="1"/>
              <a:tblGrid>
                <a:gridCol w="2173505">
                  <a:extLst>
                    <a:ext uri="{9D8B030D-6E8A-4147-A177-3AD203B41FA5}">
                      <a16:colId xmlns:a16="http://schemas.microsoft.com/office/drawing/2014/main" val="928614697"/>
                    </a:ext>
                  </a:extLst>
                </a:gridCol>
                <a:gridCol w="2173505">
                  <a:extLst>
                    <a:ext uri="{9D8B030D-6E8A-4147-A177-3AD203B41FA5}">
                      <a16:colId xmlns:a16="http://schemas.microsoft.com/office/drawing/2014/main" val="2649814801"/>
                    </a:ext>
                  </a:extLst>
                </a:gridCol>
                <a:gridCol w="2479708">
                  <a:extLst>
                    <a:ext uri="{9D8B030D-6E8A-4147-A177-3AD203B41FA5}">
                      <a16:colId xmlns:a16="http://schemas.microsoft.com/office/drawing/2014/main" val="4161217217"/>
                    </a:ext>
                  </a:extLst>
                </a:gridCol>
                <a:gridCol w="1867302">
                  <a:extLst>
                    <a:ext uri="{9D8B030D-6E8A-4147-A177-3AD203B41FA5}">
                      <a16:colId xmlns:a16="http://schemas.microsoft.com/office/drawing/2014/main" val="3961501505"/>
                    </a:ext>
                  </a:extLst>
                </a:gridCol>
              </a:tblGrid>
              <a:tr h="37084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endParaRPr lang="en-US" sz="12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00000"/>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sz="1200" dirty="0" smtClean="0"/>
                        <a:t>Splenectomy</a:t>
                      </a:r>
                      <a:endParaRPr lang="en-US" sz="12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00000"/>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sz="1200" dirty="0" smtClean="0"/>
                        <a:t>TPO-RA</a:t>
                      </a:r>
                      <a:endParaRPr lang="en-US" sz="12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00000"/>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sz="1200" dirty="0" smtClean="0"/>
                        <a:t>Rituximab</a:t>
                      </a:r>
                      <a:endParaRPr lang="en-US" sz="12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237576416"/>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Early response rate</a:t>
                      </a:r>
                      <a:endParaRPr lang="en-US" sz="12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85%</a:t>
                      </a:r>
                      <a:endParaRPr lang="en-US" sz="12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70-80%</a:t>
                      </a:r>
                      <a:endParaRPr lang="en-US" sz="12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50-60%</a:t>
                      </a:r>
                      <a:endParaRPr lang="en-US" sz="12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40000"/>
                      </a:srgbClr>
                    </a:solidFill>
                  </a:tcPr>
                </a:tc>
                <a:extLst>
                  <a:ext uri="{0D108BD9-81ED-4DB2-BD59-A6C34878D82A}">
                    <a16:rowId xmlns:a16="http://schemas.microsoft.com/office/drawing/2014/main" val="579637149"/>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Sustained response rate</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60-70%</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70-80% while</a:t>
                      </a:r>
                      <a:r>
                        <a:rPr lang="en-US" sz="1200" baseline="0" dirty="0" smtClean="0"/>
                        <a:t> on treatment</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20% off treatment</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20000"/>
                      </a:srgbClr>
                    </a:solidFill>
                  </a:tcPr>
                </a:tc>
                <a:extLst>
                  <a:ext uri="{0D108BD9-81ED-4DB2-BD59-A6C34878D82A}">
                    <a16:rowId xmlns:a16="http://schemas.microsoft.com/office/drawing/2014/main" val="779015690"/>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Remission rate</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60-70%</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30-40%</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20%</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40000"/>
                      </a:srgbClr>
                    </a:solidFill>
                  </a:tcPr>
                </a:tc>
                <a:extLst>
                  <a:ext uri="{0D108BD9-81ED-4DB2-BD59-A6C34878D82A}">
                    <a16:rowId xmlns:a16="http://schemas.microsoft.com/office/drawing/2014/main" val="3799014842"/>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Financial burden</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Low</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High</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Moderate</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20000"/>
                      </a:srgbClr>
                    </a:solidFill>
                  </a:tcPr>
                </a:tc>
                <a:extLst>
                  <a:ext uri="{0D108BD9-81ED-4DB2-BD59-A6C34878D82A}">
                    <a16:rowId xmlns:a16="http://schemas.microsoft.com/office/drawing/2014/main" val="1468620646"/>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Positive clinical aspects</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Offers long-term remission in majority of patients;</a:t>
                      </a:r>
                      <a:r>
                        <a:rPr lang="en-US" sz="1200" baseline="0" dirty="0" smtClean="0"/>
                        <a:t> No need for chronic treatment; avoid medication side effects</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Well tolerated with high response rate; multiple therapeutic options;</a:t>
                      </a:r>
                      <a:r>
                        <a:rPr lang="en-US" sz="1200" baseline="0" dirty="0" smtClean="0"/>
                        <a:t> avoid surgery</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No need for chronic treatment; usually well tolerated; avoid surgery</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40000"/>
                      </a:srgbClr>
                    </a:solidFill>
                  </a:tcPr>
                </a:tc>
                <a:extLst>
                  <a:ext uri="{0D108BD9-81ED-4DB2-BD59-A6C34878D82A}">
                    <a16:rowId xmlns:a16="http://schemas.microsoft.com/office/drawing/2014/main" val="2977553005"/>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Potential major or important adverse events</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Operative complications; immediate and life-time increased risk of thromboembolism (especially splanchnic vein thrombosis) and infection;</a:t>
                      </a:r>
                      <a:r>
                        <a:rPr lang="en-US" sz="1200" baseline="0" dirty="0" smtClean="0"/>
                        <a:t> life-time increased of malignancy</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Headache,</a:t>
                      </a:r>
                      <a:r>
                        <a:rPr lang="en-US" sz="1200" baseline="0" dirty="0" smtClean="0"/>
                        <a:t> hepatotoxicity (eltrombopag only), venous thromboembolism (theoretical risk), bone marrow fibrosis (low risk, reversible)</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Infusion reaction, B cell depletion</a:t>
                      </a:r>
                      <a:r>
                        <a:rPr lang="en-US" sz="1200" baseline="0" dirty="0" smtClean="0"/>
                        <a:t> and infections, progressive multifocal leukoencephalopathy (rare), delayed neutropenia (rare)</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20000"/>
                      </a:srgbClr>
                    </a:solidFill>
                  </a:tcPr>
                </a:tc>
                <a:extLst>
                  <a:ext uri="{0D108BD9-81ED-4DB2-BD59-A6C34878D82A}">
                    <a16:rowId xmlns:a16="http://schemas.microsoft.com/office/drawing/2014/main" val="3724020384"/>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Qualify of life issues</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None after initial post-surgical period</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Chronic dietary restrictions (eltrombopag), weekly injection (romiplostim)</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200" dirty="0" smtClean="0"/>
                        <a:t>None</a:t>
                      </a:r>
                      <a:endParaRPr lang="en-US"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40000"/>
                      </a:srgbClr>
                    </a:solidFill>
                  </a:tcPr>
                </a:tc>
                <a:extLst>
                  <a:ext uri="{0D108BD9-81ED-4DB2-BD59-A6C34878D82A}">
                    <a16:rowId xmlns:a16="http://schemas.microsoft.com/office/drawing/2014/main" val="3676871891"/>
                  </a:ext>
                </a:extLst>
              </a:tr>
            </a:tbl>
          </a:graphicData>
        </a:graphic>
      </p:graphicFrame>
      <p:sp>
        <p:nvSpPr>
          <p:cNvPr id="5" name="TextBox 4"/>
          <p:cNvSpPr txBox="1"/>
          <p:nvPr/>
        </p:nvSpPr>
        <p:spPr>
          <a:xfrm>
            <a:off x="1884145" y="6485409"/>
            <a:ext cx="5149516" cy="246221"/>
          </a:xfrm>
          <a:prstGeom prst="rect">
            <a:avLst/>
          </a:prstGeom>
          <a:noFill/>
        </p:spPr>
        <p:txBody>
          <a:bodyPr wrap="square" rtlCol="0">
            <a:spAutoFit/>
          </a:bodyPr>
          <a:lstStyle/>
          <a:p>
            <a:pPr defTabSz="914274"/>
            <a:r>
              <a:rPr lang="sv-SE" sz="1000" dirty="0" err="1">
                <a:solidFill>
                  <a:srgbClr val="000000"/>
                </a:solidFill>
                <a:latin typeface="Arial" panose="020B0604020202020204" pitchFamily="34" charset="0"/>
                <a:cs typeface="Arial" panose="020B0604020202020204" pitchFamily="34" charset="0"/>
              </a:rPr>
              <a:t>Hanny</a:t>
            </a:r>
            <a:r>
              <a:rPr lang="sv-SE" sz="1000" dirty="0">
                <a:solidFill>
                  <a:srgbClr val="000000"/>
                </a:solidFill>
                <a:latin typeface="Arial" panose="020B0604020202020204" pitchFamily="34" charset="0"/>
                <a:cs typeface="Arial" panose="020B0604020202020204" pitchFamily="34" charset="0"/>
              </a:rPr>
              <a:t> Al-</a:t>
            </a:r>
            <a:r>
              <a:rPr lang="sv-SE" sz="1000" dirty="0" err="1">
                <a:solidFill>
                  <a:srgbClr val="000000"/>
                </a:solidFill>
                <a:latin typeface="Arial" panose="020B0604020202020204" pitchFamily="34" charset="0"/>
                <a:cs typeface="Arial" panose="020B0604020202020204" pitchFamily="34" charset="0"/>
              </a:rPr>
              <a:t>Samkari</a:t>
            </a:r>
            <a:r>
              <a:rPr lang="sv-SE" sz="1000" dirty="0">
                <a:solidFill>
                  <a:srgbClr val="000000"/>
                </a:solidFill>
                <a:latin typeface="Arial" panose="020B0604020202020204" pitchFamily="34" charset="0"/>
                <a:cs typeface="Arial" panose="020B0604020202020204" pitchFamily="34" charset="0"/>
              </a:rPr>
              <a:t> &amp; David J. </a:t>
            </a:r>
            <a:r>
              <a:rPr lang="sv-SE" sz="1000" dirty="0" err="1">
                <a:solidFill>
                  <a:srgbClr val="000000"/>
                </a:solidFill>
                <a:latin typeface="Arial" panose="020B0604020202020204" pitchFamily="34" charset="0"/>
                <a:cs typeface="Arial" panose="020B0604020202020204" pitchFamily="34" charset="0"/>
              </a:rPr>
              <a:t>Kuter</a:t>
            </a:r>
            <a:r>
              <a:rPr lang="sv-SE" sz="1000" dirty="0">
                <a:solidFill>
                  <a:srgbClr val="000000"/>
                </a:solidFill>
                <a:latin typeface="Arial" panose="020B0604020202020204" pitchFamily="34" charset="0"/>
                <a:cs typeface="Arial" panose="020B0604020202020204" pitchFamily="34" charset="0"/>
              </a:rPr>
              <a:t>, </a:t>
            </a:r>
            <a:r>
              <a:rPr lang="en-US" sz="1000" dirty="0" err="1">
                <a:solidFill>
                  <a:srgbClr val="000000"/>
                </a:solidFill>
                <a:latin typeface="Arial" panose="020B0604020202020204" pitchFamily="34" charset="0"/>
                <a:cs typeface="Arial" panose="020B0604020202020204" pitchFamily="34" charset="0"/>
              </a:rPr>
              <a:t>Semin</a:t>
            </a:r>
            <a:r>
              <a:rPr lang="en-US" sz="1000" dirty="0">
                <a:solidFill>
                  <a:srgbClr val="000000"/>
                </a:solidFill>
                <a:latin typeface="Arial" panose="020B0604020202020204" pitchFamily="34" charset="0"/>
                <a:cs typeface="Arial" panose="020B0604020202020204" pitchFamily="34" charset="0"/>
              </a:rPr>
              <a:t> </a:t>
            </a:r>
            <a:r>
              <a:rPr lang="en-US" sz="1000" dirty="0" err="1">
                <a:solidFill>
                  <a:srgbClr val="000000"/>
                </a:solidFill>
                <a:latin typeface="Arial" panose="020B0604020202020204" pitchFamily="34" charset="0"/>
                <a:cs typeface="Arial" panose="020B0604020202020204" pitchFamily="34" charset="0"/>
              </a:rPr>
              <a:t>Thromb</a:t>
            </a:r>
            <a:r>
              <a:rPr lang="en-US" sz="1000" dirty="0">
                <a:solidFill>
                  <a:srgbClr val="000000"/>
                </a:solidFill>
                <a:latin typeface="Arial" panose="020B0604020202020204" pitchFamily="34" charset="0"/>
                <a:cs typeface="Arial" panose="020B0604020202020204" pitchFamily="34" charset="0"/>
              </a:rPr>
              <a:t> </a:t>
            </a:r>
            <a:r>
              <a:rPr lang="en-US" sz="1000" dirty="0" err="1">
                <a:solidFill>
                  <a:srgbClr val="000000"/>
                </a:solidFill>
                <a:latin typeface="Arial" panose="020B0604020202020204" pitchFamily="34" charset="0"/>
                <a:cs typeface="Arial" panose="020B0604020202020204" pitchFamily="34" charset="0"/>
              </a:rPr>
              <a:t>Hemost</a:t>
            </a:r>
            <a:r>
              <a:rPr lang="en-US" sz="1000" dirty="0">
                <a:solidFill>
                  <a:srgbClr val="000000"/>
                </a:solidFill>
                <a:latin typeface="Arial" panose="020B0604020202020204" pitchFamily="34" charset="0"/>
                <a:cs typeface="Arial" panose="020B0604020202020204" pitchFamily="34" charset="0"/>
              </a:rPr>
              <a:t> 2019, pmid.31830764</a:t>
            </a:r>
          </a:p>
        </p:txBody>
      </p:sp>
    </p:spTree>
    <p:extLst>
      <p:ext uri="{BB962C8B-B14F-4D97-AF65-F5344CB8AC3E}">
        <p14:creationId xmlns:p14="http://schemas.microsoft.com/office/powerpoint/2010/main" val="760521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Hematopoiesis lineages</a:t>
            </a:r>
            <a:endParaRPr lang="en-US" dirty="0"/>
          </a:p>
        </p:txBody>
      </p:sp>
      <p:pic>
        <p:nvPicPr>
          <p:cNvPr id="4" name="Picture 3"/>
          <p:cNvPicPr>
            <a:picLocks noChangeAspect="1"/>
          </p:cNvPicPr>
          <p:nvPr/>
        </p:nvPicPr>
        <p:blipFill>
          <a:blip r:embed="rId2"/>
          <a:stretch>
            <a:fillRect/>
          </a:stretch>
        </p:blipFill>
        <p:spPr>
          <a:xfrm>
            <a:off x="2513103" y="1349788"/>
            <a:ext cx="7525137" cy="5575587"/>
          </a:xfrm>
          <a:prstGeom prst="rect">
            <a:avLst/>
          </a:prstGeom>
        </p:spPr>
      </p:pic>
    </p:spTree>
    <p:extLst>
      <p:ext uri="{BB962C8B-B14F-4D97-AF65-F5344CB8AC3E}">
        <p14:creationId xmlns:p14="http://schemas.microsoft.com/office/powerpoint/2010/main" val="3923998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Platelet homeostasis</a:t>
            </a:r>
            <a:endParaRPr lang="en-US" dirty="0"/>
          </a:p>
        </p:txBody>
      </p:sp>
      <p:sp>
        <p:nvSpPr>
          <p:cNvPr id="4" name="Content Placeholder 2">
            <a:extLst>
              <a:ext uri="{FF2B5EF4-FFF2-40B4-BE49-F238E27FC236}">
                <a16:creationId xmlns:a16="http://schemas.microsoft.com/office/drawing/2014/main" id="{A9644CED-1A85-418E-A049-FAB94B51E33D}"/>
              </a:ext>
            </a:extLst>
          </p:cNvPr>
          <p:cNvSpPr txBox="1">
            <a:spLocks/>
          </p:cNvSpPr>
          <p:nvPr/>
        </p:nvSpPr>
        <p:spPr>
          <a:xfrm>
            <a:off x="972153" y="1801730"/>
            <a:ext cx="5177196" cy="4748512"/>
          </a:xfrm>
          <a:prstGeom prst="rect">
            <a:avLst/>
          </a:prstGeom>
        </p:spPr>
        <p:txBody>
          <a:bodyPr vert="horz" lIns="0" tIns="0" rIns="0" bIns="0" spcCol="182880" rtlCol="0">
            <a:noAutofit/>
          </a:bodyPr>
          <a:lst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ct val="100000"/>
              <a:defRPr/>
            </a:pPr>
            <a:r>
              <a:rPr lang="en-US" sz="1300" dirty="0">
                <a:solidFill>
                  <a:srgbClr val="000000"/>
                </a:solidFill>
                <a:latin typeface="Arial"/>
              </a:rPr>
              <a:t>TPO is produced primarily in the </a:t>
            </a:r>
            <a:r>
              <a:rPr lang="en-US" sz="1300" dirty="0" smtClean="0">
                <a:solidFill>
                  <a:srgbClr val="C00000"/>
                </a:solidFill>
                <a:latin typeface="Arial"/>
              </a:rPr>
              <a:t>liver</a:t>
            </a:r>
            <a:r>
              <a:rPr lang="en-US" sz="1300" baseline="30000" dirty="0" smtClean="0">
                <a:solidFill>
                  <a:srgbClr val="000000"/>
                </a:solidFill>
                <a:latin typeface="Arial"/>
              </a:rPr>
              <a:t>1–3</a:t>
            </a:r>
            <a:endParaRPr lang="en-US" sz="1300" dirty="0">
              <a:solidFill>
                <a:srgbClr val="000000"/>
              </a:solidFill>
              <a:latin typeface="Arial"/>
            </a:endParaRPr>
          </a:p>
          <a:p>
            <a:pPr>
              <a:buSzPct val="100000"/>
              <a:defRPr/>
            </a:pPr>
            <a:r>
              <a:rPr lang="en-US" sz="1300" dirty="0">
                <a:solidFill>
                  <a:srgbClr val="000000"/>
                </a:solidFill>
                <a:latin typeface="Arial"/>
              </a:rPr>
              <a:t>The </a:t>
            </a:r>
            <a:r>
              <a:rPr lang="en-US" sz="1300" dirty="0">
                <a:solidFill>
                  <a:srgbClr val="C00000"/>
                </a:solidFill>
                <a:latin typeface="Arial"/>
              </a:rPr>
              <a:t>TPO receptor </a:t>
            </a:r>
            <a:r>
              <a:rPr lang="en-US" sz="1300" dirty="0">
                <a:solidFill>
                  <a:srgbClr val="000000"/>
                </a:solidFill>
                <a:latin typeface="Arial"/>
              </a:rPr>
              <a:t>(TPO-R) is </a:t>
            </a:r>
            <a:r>
              <a:rPr lang="en-US" sz="1300" dirty="0" smtClean="0">
                <a:solidFill>
                  <a:srgbClr val="000000"/>
                </a:solidFill>
                <a:latin typeface="Arial"/>
              </a:rPr>
              <a:t>expressed </a:t>
            </a:r>
            <a:r>
              <a:rPr lang="en-US" sz="1300" dirty="0">
                <a:solidFill>
                  <a:srgbClr val="000000"/>
                </a:solidFill>
                <a:latin typeface="Arial"/>
              </a:rPr>
              <a:t>by </a:t>
            </a:r>
            <a:r>
              <a:rPr lang="en-US" sz="1300" dirty="0">
                <a:solidFill>
                  <a:srgbClr val="4472C4"/>
                </a:solidFill>
                <a:latin typeface="Arial"/>
              </a:rPr>
              <a:t>platelets</a:t>
            </a:r>
            <a:r>
              <a:rPr lang="en-US" sz="1300" dirty="0">
                <a:solidFill>
                  <a:srgbClr val="000000"/>
                </a:solidFill>
                <a:latin typeface="Arial"/>
              </a:rPr>
              <a:t> and </a:t>
            </a:r>
            <a:r>
              <a:rPr lang="en-US" sz="1300" dirty="0">
                <a:solidFill>
                  <a:srgbClr val="4472C4"/>
                </a:solidFill>
                <a:latin typeface="Arial"/>
              </a:rPr>
              <a:t>megakaryocyte progenitors</a:t>
            </a:r>
            <a:r>
              <a:rPr lang="en-GB" sz="1300" baseline="30000" dirty="0">
                <a:solidFill>
                  <a:srgbClr val="000000"/>
                </a:solidFill>
                <a:latin typeface="Arial"/>
              </a:rPr>
              <a:t>1</a:t>
            </a:r>
            <a:endParaRPr lang="en-US" sz="1300" dirty="0">
              <a:solidFill>
                <a:srgbClr val="000000"/>
              </a:solidFill>
              <a:latin typeface="Arial"/>
            </a:endParaRPr>
          </a:p>
          <a:p>
            <a:pPr>
              <a:buSzPct val="100000"/>
              <a:defRPr/>
            </a:pPr>
            <a:r>
              <a:rPr lang="en-GB" sz="1300" dirty="0">
                <a:solidFill>
                  <a:srgbClr val="4472C4"/>
                </a:solidFill>
                <a:latin typeface="Arial"/>
              </a:rPr>
              <a:t>Blood platelet levels </a:t>
            </a:r>
            <a:r>
              <a:rPr lang="en-GB" sz="1300" dirty="0">
                <a:solidFill>
                  <a:srgbClr val="000000"/>
                </a:solidFill>
                <a:latin typeface="Arial"/>
              </a:rPr>
              <a:t>are regulated by </a:t>
            </a:r>
            <a:r>
              <a:rPr lang="en-GB" sz="1300" dirty="0">
                <a:solidFill>
                  <a:srgbClr val="4472C4"/>
                </a:solidFill>
                <a:latin typeface="Arial"/>
              </a:rPr>
              <a:t>TPO</a:t>
            </a:r>
            <a:r>
              <a:rPr lang="en-GB" sz="1300" dirty="0">
                <a:solidFill>
                  <a:srgbClr val="000000"/>
                </a:solidFill>
                <a:latin typeface="Arial"/>
              </a:rPr>
              <a:t> and the </a:t>
            </a:r>
            <a:r>
              <a:rPr lang="en-GB" sz="1300" dirty="0">
                <a:solidFill>
                  <a:srgbClr val="4472C4"/>
                </a:solidFill>
                <a:latin typeface="Arial"/>
              </a:rPr>
              <a:t>balance </a:t>
            </a:r>
            <a:r>
              <a:rPr lang="en-GB" sz="1300" dirty="0">
                <a:solidFill>
                  <a:srgbClr val="000000"/>
                </a:solidFill>
                <a:latin typeface="Arial"/>
              </a:rPr>
              <a:t>between platelet </a:t>
            </a:r>
            <a:r>
              <a:rPr lang="en-GB" sz="1300" dirty="0">
                <a:solidFill>
                  <a:srgbClr val="4472C4"/>
                </a:solidFill>
                <a:latin typeface="Arial"/>
              </a:rPr>
              <a:t>production</a:t>
            </a:r>
            <a:r>
              <a:rPr lang="en-GB" sz="1300" dirty="0">
                <a:solidFill>
                  <a:srgbClr val="000000"/>
                </a:solidFill>
                <a:latin typeface="Arial"/>
              </a:rPr>
              <a:t> and </a:t>
            </a:r>
            <a:r>
              <a:rPr lang="en-GB" sz="1300" dirty="0">
                <a:solidFill>
                  <a:srgbClr val="4472C4"/>
                </a:solidFill>
                <a:latin typeface="Arial"/>
              </a:rPr>
              <a:t>destruction</a:t>
            </a:r>
            <a:r>
              <a:rPr lang="en-GB" sz="1300" dirty="0">
                <a:solidFill>
                  <a:srgbClr val="000000"/>
                </a:solidFill>
                <a:latin typeface="Arial"/>
              </a:rPr>
              <a:t> </a:t>
            </a:r>
          </a:p>
          <a:p>
            <a:pPr lvl="1">
              <a:defRPr/>
            </a:pPr>
            <a:r>
              <a:rPr lang="en-GB" sz="1100" dirty="0">
                <a:solidFill>
                  <a:srgbClr val="4472C4"/>
                </a:solidFill>
                <a:latin typeface="Arial"/>
              </a:rPr>
              <a:t>Platelets</a:t>
            </a:r>
            <a:r>
              <a:rPr lang="en-GB" sz="1100" dirty="0">
                <a:solidFill>
                  <a:srgbClr val="000000"/>
                </a:solidFill>
                <a:latin typeface="Arial"/>
              </a:rPr>
              <a:t> bind, internalize, and </a:t>
            </a:r>
            <a:r>
              <a:rPr lang="en-GB" sz="1100" dirty="0">
                <a:solidFill>
                  <a:srgbClr val="4472C4"/>
                </a:solidFill>
                <a:latin typeface="Arial"/>
              </a:rPr>
              <a:t>destroy TPO</a:t>
            </a:r>
            <a:r>
              <a:rPr lang="en-GB" sz="1100" dirty="0">
                <a:solidFill>
                  <a:srgbClr val="000000"/>
                </a:solidFill>
                <a:latin typeface="Arial"/>
              </a:rPr>
              <a:t>. Thus, when </a:t>
            </a:r>
            <a:r>
              <a:rPr lang="en-GB" sz="1100" dirty="0">
                <a:solidFill>
                  <a:srgbClr val="4472C4"/>
                </a:solidFill>
                <a:latin typeface="Arial"/>
              </a:rPr>
              <a:t>platelet levels are low</a:t>
            </a:r>
            <a:r>
              <a:rPr lang="en-GB" sz="1100" dirty="0">
                <a:solidFill>
                  <a:srgbClr val="000000"/>
                </a:solidFill>
                <a:latin typeface="Arial"/>
              </a:rPr>
              <a:t>, </a:t>
            </a:r>
            <a:r>
              <a:rPr lang="en-GB" sz="1100" dirty="0">
                <a:solidFill>
                  <a:srgbClr val="4472C4"/>
                </a:solidFill>
                <a:latin typeface="Arial"/>
              </a:rPr>
              <a:t>TPO levels increase</a:t>
            </a:r>
            <a:r>
              <a:rPr lang="en-GB" sz="1100" baseline="30000" dirty="0">
                <a:solidFill>
                  <a:srgbClr val="000000"/>
                </a:solidFill>
                <a:latin typeface="Arial"/>
              </a:rPr>
              <a:t>1</a:t>
            </a:r>
            <a:endParaRPr lang="en-GB" sz="1100" dirty="0">
              <a:solidFill>
                <a:srgbClr val="000000"/>
              </a:solidFill>
              <a:latin typeface="Arial"/>
            </a:endParaRPr>
          </a:p>
          <a:p>
            <a:pPr lvl="1">
              <a:defRPr/>
            </a:pPr>
            <a:r>
              <a:rPr lang="en-GB" sz="1100" dirty="0">
                <a:solidFill>
                  <a:srgbClr val="000000"/>
                </a:solidFill>
                <a:latin typeface="Arial"/>
              </a:rPr>
              <a:t>As a result, free TPO becomes available to bind to </a:t>
            </a:r>
            <a:r>
              <a:rPr lang="en-GB" sz="1100" dirty="0">
                <a:solidFill>
                  <a:srgbClr val="4472C4"/>
                </a:solidFill>
                <a:latin typeface="Arial"/>
              </a:rPr>
              <a:t>myeloid progenitors</a:t>
            </a:r>
            <a:r>
              <a:rPr lang="en-GB" sz="1100" dirty="0">
                <a:solidFill>
                  <a:srgbClr val="000000"/>
                </a:solidFill>
                <a:latin typeface="Arial"/>
              </a:rPr>
              <a:t>, promoting the development of </a:t>
            </a:r>
            <a:r>
              <a:rPr lang="en-GB" sz="1100" dirty="0">
                <a:solidFill>
                  <a:srgbClr val="4472C4"/>
                </a:solidFill>
                <a:latin typeface="Arial"/>
              </a:rPr>
              <a:t>megakaryocytes</a:t>
            </a:r>
            <a:r>
              <a:rPr lang="en-GB" sz="1100" dirty="0">
                <a:solidFill>
                  <a:srgbClr val="000000"/>
                </a:solidFill>
                <a:latin typeface="Arial"/>
              </a:rPr>
              <a:t> and the production of </a:t>
            </a:r>
            <a:r>
              <a:rPr lang="en-GB" sz="1100" dirty="0">
                <a:solidFill>
                  <a:srgbClr val="4472C4"/>
                </a:solidFill>
                <a:latin typeface="Arial"/>
              </a:rPr>
              <a:t>platelets</a:t>
            </a:r>
            <a:r>
              <a:rPr lang="en-GB" sz="1100" baseline="30000" dirty="0">
                <a:solidFill>
                  <a:srgbClr val="000000"/>
                </a:solidFill>
                <a:latin typeface="Arial"/>
              </a:rPr>
              <a:t>1,2</a:t>
            </a:r>
            <a:endParaRPr lang="en-GB" sz="1100" dirty="0">
              <a:solidFill>
                <a:srgbClr val="000000"/>
              </a:solidFill>
              <a:latin typeface="Arial"/>
            </a:endParaRPr>
          </a:p>
          <a:p>
            <a:pPr lvl="1">
              <a:defRPr/>
            </a:pPr>
            <a:r>
              <a:rPr lang="en-GB" sz="1100" dirty="0">
                <a:solidFill>
                  <a:srgbClr val="000000"/>
                </a:solidFill>
                <a:latin typeface="Arial"/>
              </a:rPr>
              <a:t>The platelets produced destroy TPO and regulate the binding of the hormone to megakaryocyte precursors</a:t>
            </a:r>
          </a:p>
          <a:p>
            <a:pPr lvl="1">
              <a:defRPr/>
            </a:pPr>
            <a:r>
              <a:rPr lang="en-GB" sz="1100" dirty="0">
                <a:solidFill>
                  <a:srgbClr val="4472C4"/>
                </a:solidFill>
                <a:latin typeface="Arial"/>
              </a:rPr>
              <a:t>Old platelets </a:t>
            </a:r>
            <a:r>
              <a:rPr lang="en-GB" sz="1100" dirty="0">
                <a:solidFill>
                  <a:srgbClr val="000000"/>
                </a:solidFill>
                <a:latin typeface="Arial"/>
              </a:rPr>
              <a:t>are also </a:t>
            </a:r>
            <a:r>
              <a:rPr lang="en-GB" sz="1100" dirty="0">
                <a:solidFill>
                  <a:srgbClr val="4472C4"/>
                </a:solidFill>
                <a:latin typeface="Arial"/>
              </a:rPr>
              <a:t>destroyed</a:t>
            </a:r>
            <a:r>
              <a:rPr lang="en-GB" sz="1100" dirty="0">
                <a:solidFill>
                  <a:srgbClr val="000000"/>
                </a:solidFill>
                <a:latin typeface="Arial"/>
              </a:rPr>
              <a:t> in the </a:t>
            </a:r>
            <a:r>
              <a:rPr lang="en-GB" sz="1100" dirty="0">
                <a:solidFill>
                  <a:srgbClr val="4472C4"/>
                </a:solidFill>
                <a:latin typeface="Arial"/>
              </a:rPr>
              <a:t>liver</a:t>
            </a:r>
            <a:r>
              <a:rPr lang="en-GB" sz="1100" dirty="0">
                <a:solidFill>
                  <a:srgbClr val="000000"/>
                </a:solidFill>
                <a:latin typeface="Arial"/>
              </a:rPr>
              <a:t> by hepatocytes. They have a lifespan of approximately </a:t>
            </a:r>
            <a:r>
              <a:rPr lang="en-GB" sz="1100" dirty="0" smtClean="0">
                <a:solidFill>
                  <a:srgbClr val="4472C4"/>
                </a:solidFill>
                <a:latin typeface="Arial"/>
              </a:rPr>
              <a:t>10 </a:t>
            </a:r>
            <a:r>
              <a:rPr lang="en-GB" sz="1100" dirty="0">
                <a:solidFill>
                  <a:srgbClr val="4472C4"/>
                </a:solidFill>
                <a:latin typeface="Arial"/>
              </a:rPr>
              <a:t>days</a:t>
            </a:r>
            <a:r>
              <a:rPr lang="en-GB" sz="1100" dirty="0">
                <a:solidFill>
                  <a:srgbClr val="000000"/>
                </a:solidFill>
                <a:latin typeface="Arial"/>
              </a:rPr>
              <a:t>. Platelets that are </a:t>
            </a:r>
            <a:r>
              <a:rPr lang="en-GB" sz="1100" dirty="0">
                <a:solidFill>
                  <a:srgbClr val="4472C4"/>
                </a:solidFill>
                <a:latin typeface="Arial"/>
              </a:rPr>
              <a:t>damaged</a:t>
            </a:r>
            <a:r>
              <a:rPr lang="en-GB" sz="1100" dirty="0">
                <a:solidFill>
                  <a:srgbClr val="000000"/>
                </a:solidFill>
                <a:latin typeface="Arial"/>
              </a:rPr>
              <a:t> are destroyed in the </a:t>
            </a:r>
            <a:r>
              <a:rPr lang="en-GB" sz="1100" dirty="0">
                <a:solidFill>
                  <a:srgbClr val="4472C4"/>
                </a:solidFill>
                <a:latin typeface="Arial"/>
              </a:rPr>
              <a:t>spleen</a:t>
            </a:r>
            <a:r>
              <a:rPr lang="en-GB" sz="1100" dirty="0">
                <a:solidFill>
                  <a:srgbClr val="000000"/>
                </a:solidFill>
                <a:latin typeface="Arial"/>
              </a:rPr>
              <a:t> where they are engulfed by </a:t>
            </a:r>
            <a:r>
              <a:rPr lang="en-GB" sz="1100" dirty="0">
                <a:solidFill>
                  <a:srgbClr val="4472C4"/>
                </a:solidFill>
                <a:latin typeface="Arial"/>
              </a:rPr>
              <a:t>macrophages</a:t>
            </a:r>
          </a:p>
          <a:p>
            <a:pPr>
              <a:buSzPct val="100000"/>
              <a:defRPr/>
            </a:pPr>
            <a:r>
              <a:rPr lang="en-GB" sz="1300" dirty="0">
                <a:solidFill>
                  <a:srgbClr val="000000"/>
                </a:solidFill>
                <a:latin typeface="Arial"/>
              </a:rPr>
              <a:t>Surprisingly, </a:t>
            </a:r>
            <a:r>
              <a:rPr lang="en-GB" sz="1300" b="1" dirty="0">
                <a:solidFill>
                  <a:srgbClr val="000000"/>
                </a:solidFill>
                <a:latin typeface="Arial"/>
              </a:rPr>
              <a:t>TPO levels usually remain within the </a:t>
            </a:r>
            <a:r>
              <a:rPr lang="en-GB" sz="1300" b="1" dirty="0">
                <a:solidFill>
                  <a:srgbClr val="C00000"/>
                </a:solidFill>
                <a:latin typeface="Arial"/>
              </a:rPr>
              <a:t>normal range </a:t>
            </a:r>
            <a:r>
              <a:rPr lang="en-GB" sz="1300" b="1" dirty="0">
                <a:solidFill>
                  <a:srgbClr val="000000"/>
                </a:solidFill>
                <a:latin typeface="Arial"/>
              </a:rPr>
              <a:t>in </a:t>
            </a:r>
            <a:r>
              <a:rPr lang="en-GB" sz="1300" b="1" dirty="0">
                <a:solidFill>
                  <a:srgbClr val="C00000"/>
                </a:solidFill>
                <a:latin typeface="Arial"/>
              </a:rPr>
              <a:t>ITP</a:t>
            </a:r>
            <a:r>
              <a:rPr lang="en-GB" sz="1300" b="1" dirty="0">
                <a:solidFill>
                  <a:srgbClr val="000000"/>
                </a:solidFill>
                <a:latin typeface="Arial"/>
              </a:rPr>
              <a:t> patients</a:t>
            </a:r>
            <a:endParaRPr lang="en-GB" sz="1800" b="1" dirty="0">
              <a:solidFill>
                <a:srgbClr val="000000"/>
              </a:solidFill>
              <a:latin typeface="Arial"/>
            </a:endParaRPr>
          </a:p>
        </p:txBody>
      </p:sp>
      <p:grpSp>
        <p:nvGrpSpPr>
          <p:cNvPr id="5" name="Group 4">
            <a:extLst>
              <a:ext uri="{FF2B5EF4-FFF2-40B4-BE49-F238E27FC236}">
                <a16:creationId xmlns:a16="http://schemas.microsoft.com/office/drawing/2014/main" id="{66080E65-202C-46EC-BC79-2967A5AEA5DA}"/>
              </a:ext>
            </a:extLst>
          </p:cNvPr>
          <p:cNvGrpSpPr/>
          <p:nvPr/>
        </p:nvGrpSpPr>
        <p:grpSpPr>
          <a:xfrm>
            <a:off x="6259568" y="1690688"/>
            <a:ext cx="3886527" cy="4886576"/>
            <a:chOff x="4647873" y="1447800"/>
            <a:chExt cx="3886527" cy="4886576"/>
          </a:xfrm>
        </p:grpSpPr>
        <p:grpSp>
          <p:nvGrpSpPr>
            <p:cNvPr id="6" name="Group 5">
              <a:extLst>
                <a:ext uri="{FF2B5EF4-FFF2-40B4-BE49-F238E27FC236}">
                  <a16:creationId xmlns:a16="http://schemas.microsoft.com/office/drawing/2014/main" id="{321805F0-721D-450C-83F5-179ACBD3FE37}"/>
                </a:ext>
              </a:extLst>
            </p:cNvPr>
            <p:cNvGrpSpPr/>
            <p:nvPr/>
          </p:nvGrpSpPr>
          <p:grpSpPr>
            <a:xfrm rot="18634975">
              <a:off x="7565935" y="3920458"/>
              <a:ext cx="79732" cy="139377"/>
              <a:chOff x="6949925" y="4986528"/>
              <a:chExt cx="79732" cy="139377"/>
            </a:xfrm>
          </p:grpSpPr>
          <p:sp>
            <p:nvSpPr>
              <p:cNvPr id="61" name="Rectangle: Rounded Corners 98">
                <a:extLst>
                  <a:ext uri="{FF2B5EF4-FFF2-40B4-BE49-F238E27FC236}">
                    <a16:creationId xmlns:a16="http://schemas.microsoft.com/office/drawing/2014/main" id="{74437CE3-8B38-49E3-83FE-EC72FA849B83}"/>
                  </a:ext>
                </a:extLst>
              </p:cNvPr>
              <p:cNvSpPr/>
              <p:nvPr/>
            </p:nvSpPr>
            <p:spPr>
              <a:xfrm rot="1346762">
                <a:off x="6949925" y="5034465"/>
                <a:ext cx="45719" cy="91440"/>
              </a:xfrm>
              <a:prstGeom prst="roundRect">
                <a:avLst/>
              </a:prstGeom>
              <a:solidFill>
                <a:srgbClr val="E74A21"/>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sp>
            <p:nvSpPr>
              <p:cNvPr id="62" name="Oval 61">
                <a:extLst>
                  <a:ext uri="{FF2B5EF4-FFF2-40B4-BE49-F238E27FC236}">
                    <a16:creationId xmlns:a16="http://schemas.microsoft.com/office/drawing/2014/main" id="{05F9C8B9-D534-4DEF-9C3C-FAB39CC1A691}"/>
                  </a:ext>
                </a:extLst>
              </p:cNvPr>
              <p:cNvSpPr/>
              <p:nvPr/>
            </p:nvSpPr>
            <p:spPr>
              <a:xfrm>
                <a:off x="6965649" y="4986528"/>
                <a:ext cx="64008" cy="64008"/>
              </a:xfrm>
              <a:prstGeom prst="ellipse">
                <a:avLst/>
              </a:prstGeom>
              <a:solidFill>
                <a:srgbClr val="EC9A1E"/>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grpSp>
        <p:grpSp>
          <p:nvGrpSpPr>
            <p:cNvPr id="7" name="Group 6">
              <a:extLst>
                <a:ext uri="{FF2B5EF4-FFF2-40B4-BE49-F238E27FC236}">
                  <a16:creationId xmlns:a16="http://schemas.microsoft.com/office/drawing/2014/main" id="{CB5FB939-DC71-47D4-9F32-D121BF75EA2C}"/>
                </a:ext>
              </a:extLst>
            </p:cNvPr>
            <p:cNvGrpSpPr/>
            <p:nvPr/>
          </p:nvGrpSpPr>
          <p:grpSpPr>
            <a:xfrm rot="264900">
              <a:off x="8015197" y="3891476"/>
              <a:ext cx="146675" cy="249105"/>
              <a:chOff x="6947361" y="4876800"/>
              <a:chExt cx="146675" cy="249105"/>
            </a:xfrm>
          </p:grpSpPr>
          <p:sp>
            <p:nvSpPr>
              <p:cNvPr id="57" name="Rectangle: Rounded Corners 94">
                <a:extLst>
                  <a:ext uri="{FF2B5EF4-FFF2-40B4-BE49-F238E27FC236}">
                    <a16:creationId xmlns:a16="http://schemas.microsoft.com/office/drawing/2014/main" id="{21A475E4-3634-4CBA-80F0-AAB2EC6B2B35}"/>
                  </a:ext>
                </a:extLst>
              </p:cNvPr>
              <p:cNvSpPr/>
              <p:nvPr/>
            </p:nvSpPr>
            <p:spPr>
              <a:xfrm rot="1346762">
                <a:off x="6949925" y="5034465"/>
                <a:ext cx="45719" cy="91440"/>
              </a:xfrm>
              <a:prstGeom prst="roundRect">
                <a:avLst/>
              </a:prstGeom>
              <a:solidFill>
                <a:srgbClr val="E74A21"/>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sp>
            <p:nvSpPr>
              <p:cNvPr id="58" name="Oval 57">
                <a:extLst>
                  <a:ext uri="{FF2B5EF4-FFF2-40B4-BE49-F238E27FC236}">
                    <a16:creationId xmlns:a16="http://schemas.microsoft.com/office/drawing/2014/main" id="{979DDDD2-876D-4F85-ADC0-CBF909925181}"/>
                  </a:ext>
                </a:extLst>
              </p:cNvPr>
              <p:cNvSpPr/>
              <p:nvPr/>
            </p:nvSpPr>
            <p:spPr>
              <a:xfrm>
                <a:off x="6965649" y="4986528"/>
                <a:ext cx="64008" cy="64008"/>
              </a:xfrm>
              <a:prstGeom prst="ellipse">
                <a:avLst/>
              </a:prstGeom>
              <a:solidFill>
                <a:srgbClr val="EC9A1E"/>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sp>
            <p:nvSpPr>
              <p:cNvPr id="59" name="Oval 58">
                <a:extLst>
                  <a:ext uri="{FF2B5EF4-FFF2-40B4-BE49-F238E27FC236}">
                    <a16:creationId xmlns:a16="http://schemas.microsoft.com/office/drawing/2014/main" id="{77B5AF33-CC38-402F-9810-9AD47F8BB0B0}"/>
                  </a:ext>
                </a:extLst>
              </p:cNvPr>
              <p:cNvSpPr/>
              <p:nvPr/>
            </p:nvSpPr>
            <p:spPr>
              <a:xfrm>
                <a:off x="6947361" y="4876800"/>
                <a:ext cx="64008" cy="64008"/>
              </a:xfrm>
              <a:prstGeom prst="ellipse">
                <a:avLst/>
              </a:prstGeom>
              <a:solidFill>
                <a:srgbClr val="EC9A1E"/>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sp>
            <p:nvSpPr>
              <p:cNvPr id="60" name="Oval 59">
                <a:extLst>
                  <a:ext uri="{FF2B5EF4-FFF2-40B4-BE49-F238E27FC236}">
                    <a16:creationId xmlns:a16="http://schemas.microsoft.com/office/drawing/2014/main" id="{7E84086F-A497-4540-B5A8-C2796E6D655E}"/>
                  </a:ext>
                </a:extLst>
              </p:cNvPr>
              <p:cNvSpPr/>
              <p:nvPr/>
            </p:nvSpPr>
            <p:spPr>
              <a:xfrm>
                <a:off x="7030028" y="4891131"/>
                <a:ext cx="64008" cy="64008"/>
              </a:xfrm>
              <a:prstGeom prst="ellipse">
                <a:avLst/>
              </a:prstGeom>
              <a:solidFill>
                <a:srgbClr val="EC9A1E"/>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grpSp>
        <p:grpSp>
          <p:nvGrpSpPr>
            <p:cNvPr id="8" name="Group 7">
              <a:extLst>
                <a:ext uri="{FF2B5EF4-FFF2-40B4-BE49-F238E27FC236}">
                  <a16:creationId xmlns:a16="http://schemas.microsoft.com/office/drawing/2014/main" id="{9C87C441-3B56-4DA2-A53F-0914E50CC0BD}"/>
                </a:ext>
              </a:extLst>
            </p:cNvPr>
            <p:cNvGrpSpPr/>
            <p:nvPr/>
          </p:nvGrpSpPr>
          <p:grpSpPr>
            <a:xfrm rot="6470088">
              <a:off x="7883090" y="4370345"/>
              <a:ext cx="79732" cy="225940"/>
              <a:chOff x="6949925" y="4899965"/>
              <a:chExt cx="79732" cy="225940"/>
            </a:xfrm>
          </p:grpSpPr>
          <p:sp>
            <p:nvSpPr>
              <p:cNvPr id="54" name="Rectangle: Rounded Corners 91">
                <a:extLst>
                  <a:ext uri="{FF2B5EF4-FFF2-40B4-BE49-F238E27FC236}">
                    <a16:creationId xmlns:a16="http://schemas.microsoft.com/office/drawing/2014/main" id="{C25FCEBE-7F08-4A29-8129-344BFED1E37B}"/>
                  </a:ext>
                </a:extLst>
              </p:cNvPr>
              <p:cNvSpPr/>
              <p:nvPr/>
            </p:nvSpPr>
            <p:spPr>
              <a:xfrm rot="1346762">
                <a:off x="6949925" y="5034465"/>
                <a:ext cx="45719" cy="91440"/>
              </a:xfrm>
              <a:prstGeom prst="roundRect">
                <a:avLst/>
              </a:prstGeom>
              <a:solidFill>
                <a:srgbClr val="E74A21"/>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sp>
            <p:nvSpPr>
              <p:cNvPr id="55" name="Oval 54">
                <a:extLst>
                  <a:ext uri="{FF2B5EF4-FFF2-40B4-BE49-F238E27FC236}">
                    <a16:creationId xmlns:a16="http://schemas.microsoft.com/office/drawing/2014/main" id="{0071B4D5-CCDB-456E-A425-4389D5CA756F}"/>
                  </a:ext>
                </a:extLst>
              </p:cNvPr>
              <p:cNvSpPr/>
              <p:nvPr/>
            </p:nvSpPr>
            <p:spPr>
              <a:xfrm>
                <a:off x="6965649" y="4986528"/>
                <a:ext cx="64008" cy="64008"/>
              </a:xfrm>
              <a:prstGeom prst="ellipse">
                <a:avLst/>
              </a:prstGeom>
              <a:solidFill>
                <a:srgbClr val="EC9A1E"/>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sp>
            <p:nvSpPr>
              <p:cNvPr id="56" name="Oval 55">
                <a:extLst>
                  <a:ext uri="{FF2B5EF4-FFF2-40B4-BE49-F238E27FC236}">
                    <a16:creationId xmlns:a16="http://schemas.microsoft.com/office/drawing/2014/main" id="{00BFBBDC-E063-4BA3-8E5D-A1310E666E25}"/>
                  </a:ext>
                </a:extLst>
              </p:cNvPr>
              <p:cNvSpPr/>
              <p:nvPr/>
            </p:nvSpPr>
            <p:spPr>
              <a:xfrm>
                <a:off x="6954540" y="4899965"/>
                <a:ext cx="64008" cy="64008"/>
              </a:xfrm>
              <a:prstGeom prst="ellipse">
                <a:avLst/>
              </a:prstGeom>
              <a:solidFill>
                <a:srgbClr val="EC9A1E"/>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grpSp>
        <p:sp>
          <p:nvSpPr>
            <p:cNvPr id="9" name="Rectangle 8">
              <a:extLst>
                <a:ext uri="{FF2B5EF4-FFF2-40B4-BE49-F238E27FC236}">
                  <a16:creationId xmlns:a16="http://schemas.microsoft.com/office/drawing/2014/main" id="{D83C77CA-FAC0-4ADB-AC0F-68BC569AF59F}"/>
                </a:ext>
              </a:extLst>
            </p:cNvPr>
            <p:cNvSpPr/>
            <p:nvPr/>
          </p:nvSpPr>
          <p:spPr>
            <a:xfrm>
              <a:off x="4647873" y="6118932"/>
              <a:ext cx="2923958" cy="215444"/>
            </a:xfrm>
            <a:prstGeom prst="rect">
              <a:avLst/>
            </a:prstGeom>
          </p:spPr>
          <p:txBody>
            <a:bodyPr wrap="square">
              <a:spAutoFit/>
            </a:bodyPr>
            <a:lstStyle/>
            <a:p>
              <a:pPr algn="ctr">
                <a:defRPr/>
              </a:pPr>
              <a:r>
                <a:rPr lang="en-US" sz="800" kern="0" dirty="0">
                  <a:solidFill>
                    <a:prstClr val="black"/>
                  </a:solidFill>
                  <a:latin typeface="Arial"/>
                  <a:cs typeface="Times New Roman" pitchFamily="18" charset="0"/>
                </a:rPr>
                <a:t>Adapted from </a:t>
              </a:r>
              <a:r>
                <a:rPr lang="en-US" sz="800" kern="0" dirty="0">
                  <a:solidFill>
                    <a:srgbClr val="000000"/>
                  </a:solidFill>
                  <a:latin typeface="Arial"/>
                </a:rPr>
                <a:t>Mitchell O, et al. Hepat Med. 2016;8:39-50. </a:t>
              </a:r>
              <a:endParaRPr lang="en-US" sz="800" kern="0" dirty="0">
                <a:solidFill>
                  <a:prstClr val="black"/>
                </a:solidFill>
                <a:latin typeface="Arial"/>
                <a:cs typeface="Arial" charset="0"/>
              </a:endParaRPr>
            </a:p>
          </p:txBody>
        </p:sp>
        <p:sp>
          <p:nvSpPr>
            <p:cNvPr id="10" name="Rectangle 9">
              <a:extLst>
                <a:ext uri="{FF2B5EF4-FFF2-40B4-BE49-F238E27FC236}">
                  <a16:creationId xmlns:a16="http://schemas.microsoft.com/office/drawing/2014/main" id="{67282665-3E45-4FA4-8F38-1358CAF07B41}"/>
                </a:ext>
              </a:extLst>
            </p:cNvPr>
            <p:cNvSpPr/>
            <p:nvPr/>
          </p:nvSpPr>
          <p:spPr>
            <a:xfrm>
              <a:off x="4724400" y="1447800"/>
              <a:ext cx="3682857" cy="4648200"/>
            </a:xfrm>
            <a:prstGeom prst="rect">
              <a:avLst/>
            </a:prstGeom>
            <a:noFill/>
            <a:ln w="19050" cap="sq" cmpd="sng" algn="ctr">
              <a:solidFill>
                <a:srgbClr val="AB1D1D"/>
              </a:solidFill>
              <a:prstDash val="solid"/>
            </a:ln>
            <a:effectLst/>
          </p:spPr>
          <p:txBody>
            <a:bodyPr rtlCol="0" anchor="ctr"/>
            <a:lstStyle/>
            <a:p>
              <a:pPr algn="ctr">
                <a:defRPr/>
              </a:pPr>
              <a:endParaRPr lang="en-US" kern="0" dirty="0">
                <a:solidFill>
                  <a:srgbClr val="FFFFFF"/>
                </a:solidFill>
                <a:latin typeface="Arial"/>
              </a:endParaRPr>
            </a:p>
          </p:txBody>
        </p:sp>
        <p:pic>
          <p:nvPicPr>
            <p:cNvPr id="11" name="Picture 10">
              <a:extLst>
                <a:ext uri="{FF2B5EF4-FFF2-40B4-BE49-F238E27FC236}">
                  <a16:creationId xmlns:a16="http://schemas.microsoft.com/office/drawing/2014/main" id="{4CBB612D-3A54-43B2-8D68-53D4FD898005}"/>
                </a:ext>
              </a:extLst>
            </p:cNvPr>
            <p:cNvPicPr>
              <a:picLocks noChangeAspect="1"/>
            </p:cNvPicPr>
            <p:nvPr/>
          </p:nvPicPr>
          <p:blipFill>
            <a:blip r:embed="rId2"/>
            <a:stretch>
              <a:fillRect/>
            </a:stretch>
          </p:blipFill>
          <p:spPr>
            <a:xfrm>
              <a:off x="6616816" y="1547813"/>
              <a:ext cx="1356252" cy="1042987"/>
            </a:xfrm>
            <a:prstGeom prst="rect">
              <a:avLst/>
            </a:prstGeom>
          </p:spPr>
        </p:pic>
        <p:sp>
          <p:nvSpPr>
            <p:cNvPr id="12" name="TextBox 11">
              <a:extLst>
                <a:ext uri="{FF2B5EF4-FFF2-40B4-BE49-F238E27FC236}">
                  <a16:creationId xmlns:a16="http://schemas.microsoft.com/office/drawing/2014/main" id="{D4CCEEE7-FBF4-43F1-AB2C-F2B247417B0E}"/>
                </a:ext>
              </a:extLst>
            </p:cNvPr>
            <p:cNvSpPr txBox="1"/>
            <p:nvPr/>
          </p:nvSpPr>
          <p:spPr>
            <a:xfrm>
              <a:off x="5348886" y="1889320"/>
              <a:ext cx="1341174" cy="276999"/>
            </a:xfrm>
            <a:prstGeom prst="rect">
              <a:avLst/>
            </a:prstGeom>
            <a:noFill/>
          </p:spPr>
          <p:txBody>
            <a:bodyPr wrap="square" rtlCol="0">
              <a:spAutoFit/>
            </a:bodyPr>
            <a:lstStyle/>
            <a:p>
              <a:pPr>
                <a:defRPr/>
              </a:pPr>
              <a:r>
                <a:rPr lang="en-US" sz="1200" kern="0" dirty="0">
                  <a:solidFill>
                    <a:srgbClr val="000000"/>
                  </a:solidFill>
                  <a:latin typeface="Arial"/>
                </a:rPr>
                <a:t>TPO production</a:t>
              </a:r>
            </a:p>
          </p:txBody>
        </p:sp>
        <p:cxnSp>
          <p:nvCxnSpPr>
            <p:cNvPr id="13" name="Straight Connector 12">
              <a:extLst>
                <a:ext uri="{FF2B5EF4-FFF2-40B4-BE49-F238E27FC236}">
                  <a16:creationId xmlns:a16="http://schemas.microsoft.com/office/drawing/2014/main" id="{6624BFE1-A1EE-478F-8C44-7573D8D11A37}"/>
                </a:ext>
              </a:extLst>
            </p:cNvPr>
            <p:cNvCxnSpPr>
              <a:cxnSpLocks/>
            </p:cNvCxnSpPr>
            <p:nvPr/>
          </p:nvCxnSpPr>
          <p:spPr>
            <a:xfrm flipV="1">
              <a:off x="7211123" y="2333395"/>
              <a:ext cx="0" cy="514809"/>
            </a:xfrm>
            <a:prstGeom prst="line">
              <a:avLst/>
            </a:prstGeom>
            <a:noFill/>
            <a:ln w="12700" cap="sq" cmpd="sng" algn="ctr">
              <a:solidFill>
                <a:srgbClr val="000000"/>
              </a:solidFill>
              <a:prstDash val="solid"/>
              <a:headEnd type="stealth" w="med" len="med"/>
            </a:ln>
            <a:effectLst/>
          </p:spPr>
        </p:cxnSp>
        <p:sp>
          <p:nvSpPr>
            <p:cNvPr id="14" name="TextBox 13">
              <a:extLst>
                <a:ext uri="{FF2B5EF4-FFF2-40B4-BE49-F238E27FC236}">
                  <a16:creationId xmlns:a16="http://schemas.microsoft.com/office/drawing/2014/main" id="{B7413090-F006-4096-8622-A61CB45FE4F7}"/>
                </a:ext>
              </a:extLst>
            </p:cNvPr>
            <p:cNvSpPr txBox="1"/>
            <p:nvPr/>
          </p:nvSpPr>
          <p:spPr>
            <a:xfrm>
              <a:off x="4724400" y="3912764"/>
              <a:ext cx="1342374" cy="600164"/>
            </a:xfrm>
            <a:prstGeom prst="rect">
              <a:avLst/>
            </a:prstGeom>
            <a:noFill/>
          </p:spPr>
          <p:txBody>
            <a:bodyPr wrap="square" rtlCol="0">
              <a:spAutoFit/>
            </a:bodyPr>
            <a:lstStyle/>
            <a:p>
              <a:pPr algn="r">
                <a:defRPr/>
              </a:pPr>
              <a:r>
                <a:rPr lang="en-US" sz="1100" kern="0" dirty="0">
                  <a:solidFill>
                    <a:srgbClr val="000000"/>
                  </a:solidFill>
                  <a:latin typeface="Arial"/>
                </a:rPr>
                <a:t>Binding of TPO</a:t>
              </a:r>
            </a:p>
            <a:p>
              <a:pPr algn="r">
                <a:defRPr/>
              </a:pPr>
              <a:r>
                <a:rPr lang="en-US" sz="1100" kern="0" dirty="0">
                  <a:solidFill>
                    <a:srgbClr val="000000"/>
                  </a:solidFill>
                  <a:latin typeface="Arial"/>
                </a:rPr>
                <a:t>to the TPO-R</a:t>
              </a:r>
            </a:p>
            <a:p>
              <a:pPr algn="r">
                <a:defRPr/>
              </a:pPr>
              <a:r>
                <a:rPr lang="en-US" sz="1100" kern="0" dirty="0">
                  <a:solidFill>
                    <a:srgbClr val="000000"/>
                  </a:solidFill>
                  <a:latin typeface="Arial"/>
                </a:rPr>
                <a:t>and internalization</a:t>
              </a:r>
            </a:p>
          </p:txBody>
        </p:sp>
        <p:cxnSp>
          <p:nvCxnSpPr>
            <p:cNvPr id="15" name="Straight Connector 14">
              <a:extLst>
                <a:ext uri="{FF2B5EF4-FFF2-40B4-BE49-F238E27FC236}">
                  <a16:creationId xmlns:a16="http://schemas.microsoft.com/office/drawing/2014/main" id="{817F4940-6031-4561-9587-F6E7549B01A2}"/>
                </a:ext>
              </a:extLst>
            </p:cNvPr>
            <p:cNvCxnSpPr>
              <a:cxnSpLocks/>
            </p:cNvCxnSpPr>
            <p:nvPr/>
          </p:nvCxnSpPr>
          <p:spPr>
            <a:xfrm rot="1620000" flipV="1">
              <a:off x="6990769" y="3247046"/>
              <a:ext cx="0" cy="514809"/>
            </a:xfrm>
            <a:prstGeom prst="line">
              <a:avLst/>
            </a:prstGeom>
            <a:noFill/>
            <a:ln w="12700" cap="sq" cmpd="sng" algn="ctr">
              <a:solidFill>
                <a:srgbClr val="000000"/>
              </a:solidFill>
              <a:prstDash val="solid"/>
              <a:headEnd type="stealth" w="med" len="med"/>
            </a:ln>
            <a:effectLst/>
          </p:spPr>
        </p:cxnSp>
        <p:cxnSp>
          <p:nvCxnSpPr>
            <p:cNvPr id="16" name="Straight Connector 15">
              <a:extLst>
                <a:ext uri="{FF2B5EF4-FFF2-40B4-BE49-F238E27FC236}">
                  <a16:creationId xmlns:a16="http://schemas.microsoft.com/office/drawing/2014/main" id="{6A838F6D-C8FB-4684-9EB2-C39B3A595BCC}"/>
                </a:ext>
              </a:extLst>
            </p:cNvPr>
            <p:cNvCxnSpPr>
              <a:cxnSpLocks/>
            </p:cNvCxnSpPr>
            <p:nvPr/>
          </p:nvCxnSpPr>
          <p:spPr>
            <a:xfrm rot="19980000" flipH="1" flipV="1">
              <a:off x="7462611" y="3247046"/>
              <a:ext cx="0" cy="514809"/>
            </a:xfrm>
            <a:prstGeom prst="line">
              <a:avLst/>
            </a:prstGeom>
            <a:noFill/>
            <a:ln w="12700" cap="sq" cmpd="sng" algn="ctr">
              <a:solidFill>
                <a:srgbClr val="000000"/>
              </a:solidFill>
              <a:prstDash val="solid"/>
              <a:headEnd type="stealth" w="med" len="med"/>
            </a:ln>
            <a:effectLst/>
          </p:spPr>
        </p:cxnSp>
        <p:grpSp>
          <p:nvGrpSpPr>
            <p:cNvPr id="17" name="Group 16">
              <a:extLst>
                <a:ext uri="{FF2B5EF4-FFF2-40B4-BE49-F238E27FC236}">
                  <a16:creationId xmlns:a16="http://schemas.microsoft.com/office/drawing/2014/main" id="{673486D9-4731-48AD-93EC-49A54F9F3974}"/>
                </a:ext>
              </a:extLst>
            </p:cNvPr>
            <p:cNvGrpSpPr/>
            <p:nvPr/>
          </p:nvGrpSpPr>
          <p:grpSpPr>
            <a:xfrm rot="17992486">
              <a:off x="6124635" y="3676191"/>
              <a:ext cx="204216" cy="325305"/>
              <a:chOff x="5841321" y="4736068"/>
              <a:chExt cx="204216" cy="325305"/>
            </a:xfrm>
          </p:grpSpPr>
          <p:sp>
            <p:nvSpPr>
              <p:cNvPr id="49" name="Rectangle: Rounded Corners 86">
                <a:extLst>
                  <a:ext uri="{FF2B5EF4-FFF2-40B4-BE49-F238E27FC236}">
                    <a16:creationId xmlns:a16="http://schemas.microsoft.com/office/drawing/2014/main" id="{DBA7589F-CFE5-4F59-805C-CB560EE2442E}"/>
                  </a:ext>
                </a:extLst>
              </p:cNvPr>
              <p:cNvSpPr/>
              <p:nvPr/>
            </p:nvSpPr>
            <p:spPr>
              <a:xfrm rot="1346762">
                <a:off x="5843885" y="4969933"/>
                <a:ext cx="45719" cy="91440"/>
              </a:xfrm>
              <a:prstGeom prst="roundRect">
                <a:avLst/>
              </a:prstGeom>
              <a:solidFill>
                <a:srgbClr val="E74A21"/>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sp>
            <p:nvSpPr>
              <p:cNvPr id="50" name="Oval 49">
                <a:extLst>
                  <a:ext uri="{FF2B5EF4-FFF2-40B4-BE49-F238E27FC236}">
                    <a16:creationId xmlns:a16="http://schemas.microsoft.com/office/drawing/2014/main" id="{7374C70E-B151-4738-886F-43D725A97B1E}"/>
                  </a:ext>
                </a:extLst>
              </p:cNvPr>
              <p:cNvSpPr/>
              <p:nvPr/>
            </p:nvSpPr>
            <p:spPr>
              <a:xfrm>
                <a:off x="5859609" y="4921996"/>
                <a:ext cx="64008" cy="64008"/>
              </a:xfrm>
              <a:prstGeom prst="ellipse">
                <a:avLst/>
              </a:prstGeom>
              <a:solidFill>
                <a:srgbClr val="EC9A1E"/>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sp>
            <p:nvSpPr>
              <p:cNvPr id="51" name="Oval 50">
                <a:extLst>
                  <a:ext uri="{FF2B5EF4-FFF2-40B4-BE49-F238E27FC236}">
                    <a16:creationId xmlns:a16="http://schemas.microsoft.com/office/drawing/2014/main" id="{BCC05F80-2560-4679-B9EA-7151F05B8FC9}"/>
                  </a:ext>
                </a:extLst>
              </p:cNvPr>
              <p:cNvSpPr/>
              <p:nvPr/>
            </p:nvSpPr>
            <p:spPr>
              <a:xfrm>
                <a:off x="5981529" y="4812268"/>
                <a:ext cx="64008" cy="64008"/>
              </a:xfrm>
              <a:prstGeom prst="ellipse">
                <a:avLst/>
              </a:prstGeom>
              <a:solidFill>
                <a:srgbClr val="EC9A1E"/>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sp>
            <p:nvSpPr>
              <p:cNvPr id="52" name="Oval 51">
                <a:extLst>
                  <a:ext uri="{FF2B5EF4-FFF2-40B4-BE49-F238E27FC236}">
                    <a16:creationId xmlns:a16="http://schemas.microsoft.com/office/drawing/2014/main" id="{327AEB7B-83B6-45E7-ADD6-037EAD486F7F}"/>
                  </a:ext>
                </a:extLst>
              </p:cNvPr>
              <p:cNvSpPr/>
              <p:nvPr/>
            </p:nvSpPr>
            <p:spPr>
              <a:xfrm>
                <a:off x="5841321" y="4812268"/>
                <a:ext cx="64008" cy="64008"/>
              </a:xfrm>
              <a:prstGeom prst="ellipse">
                <a:avLst/>
              </a:prstGeom>
              <a:solidFill>
                <a:srgbClr val="EC9A1E"/>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sp>
            <p:nvSpPr>
              <p:cNvPr id="53" name="Oval 52">
                <a:extLst>
                  <a:ext uri="{FF2B5EF4-FFF2-40B4-BE49-F238E27FC236}">
                    <a16:creationId xmlns:a16="http://schemas.microsoft.com/office/drawing/2014/main" id="{609E99C6-157E-47B9-9162-89A76F7D271A}"/>
                  </a:ext>
                </a:extLst>
              </p:cNvPr>
              <p:cNvSpPr/>
              <p:nvPr/>
            </p:nvSpPr>
            <p:spPr>
              <a:xfrm>
                <a:off x="5905329" y="4736068"/>
                <a:ext cx="64008" cy="64008"/>
              </a:xfrm>
              <a:prstGeom prst="ellipse">
                <a:avLst/>
              </a:prstGeom>
              <a:solidFill>
                <a:srgbClr val="EC9A1E"/>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grpSp>
        <p:pic>
          <p:nvPicPr>
            <p:cNvPr id="18" name="Picture 17" descr="HSC-01.png">
              <a:extLst>
                <a:ext uri="{FF2B5EF4-FFF2-40B4-BE49-F238E27FC236}">
                  <a16:creationId xmlns:a16="http://schemas.microsoft.com/office/drawing/2014/main" id="{D525B123-82EB-43DB-B2CA-5013D73EB88E}"/>
                </a:ext>
              </a:extLst>
            </p:cNvPr>
            <p:cNvPicPr>
              <a:picLocks noChangeAspect="1"/>
            </p:cNvPicPr>
            <p:nvPr/>
          </p:nvPicPr>
          <p:blipFill rotWithShape="1">
            <a:blip r:embed="rId3"/>
            <a:srcRect l="320" t="49556" r="88567" b="35372"/>
            <a:stretch/>
          </p:blipFill>
          <p:spPr>
            <a:xfrm>
              <a:off x="6078830" y="3830916"/>
              <a:ext cx="877102" cy="741084"/>
            </a:xfrm>
            <a:prstGeom prst="roundRect">
              <a:avLst/>
            </a:prstGeom>
          </p:spPr>
        </p:pic>
        <p:sp>
          <p:nvSpPr>
            <p:cNvPr id="19" name="TextBox 18">
              <a:extLst>
                <a:ext uri="{FF2B5EF4-FFF2-40B4-BE49-F238E27FC236}">
                  <a16:creationId xmlns:a16="http://schemas.microsoft.com/office/drawing/2014/main" id="{5A07837A-3136-4462-A57D-FD4A7A2BC9E4}"/>
                </a:ext>
              </a:extLst>
            </p:cNvPr>
            <p:cNvSpPr txBox="1"/>
            <p:nvPr/>
          </p:nvSpPr>
          <p:spPr>
            <a:xfrm>
              <a:off x="5976815" y="4579981"/>
              <a:ext cx="1141398" cy="261610"/>
            </a:xfrm>
            <a:prstGeom prst="rect">
              <a:avLst/>
            </a:prstGeom>
            <a:noFill/>
          </p:spPr>
          <p:txBody>
            <a:bodyPr wrap="square" rtlCol="0" anchor="ctr">
              <a:spAutoFit/>
            </a:bodyPr>
            <a:lstStyle/>
            <a:p>
              <a:pPr algn="ctr">
                <a:defRPr/>
              </a:pPr>
              <a:r>
                <a:rPr lang="fy-NL" sz="1100" kern="0" dirty="0">
                  <a:solidFill>
                    <a:srgbClr val="000000"/>
                  </a:solidFill>
                  <a:latin typeface="Arial"/>
                </a:rPr>
                <a:t>Megakaryocyte</a:t>
              </a:r>
              <a:endParaRPr lang="en-GB" sz="1100" kern="0" dirty="0">
                <a:solidFill>
                  <a:srgbClr val="000000"/>
                </a:solidFill>
                <a:latin typeface="Arial"/>
              </a:endParaRPr>
            </a:p>
          </p:txBody>
        </p:sp>
        <p:grpSp>
          <p:nvGrpSpPr>
            <p:cNvPr id="20" name="Group 19">
              <a:extLst>
                <a:ext uri="{FF2B5EF4-FFF2-40B4-BE49-F238E27FC236}">
                  <a16:creationId xmlns:a16="http://schemas.microsoft.com/office/drawing/2014/main" id="{A2520679-DEE9-4C82-BDF7-8E6C1C955C54}"/>
                </a:ext>
              </a:extLst>
            </p:cNvPr>
            <p:cNvGrpSpPr/>
            <p:nvPr/>
          </p:nvGrpSpPr>
          <p:grpSpPr>
            <a:xfrm rot="17992486">
              <a:off x="7113549" y="2960252"/>
              <a:ext cx="204216" cy="202400"/>
              <a:chOff x="5841321" y="4736068"/>
              <a:chExt cx="204216" cy="202400"/>
            </a:xfrm>
          </p:grpSpPr>
          <p:sp>
            <p:nvSpPr>
              <p:cNvPr id="45" name="Oval 44">
                <a:extLst>
                  <a:ext uri="{FF2B5EF4-FFF2-40B4-BE49-F238E27FC236}">
                    <a16:creationId xmlns:a16="http://schemas.microsoft.com/office/drawing/2014/main" id="{61A0F454-EDF4-4C77-9E3B-C86FBF98A5AC}"/>
                  </a:ext>
                </a:extLst>
              </p:cNvPr>
              <p:cNvSpPr/>
              <p:nvPr/>
            </p:nvSpPr>
            <p:spPr>
              <a:xfrm>
                <a:off x="5942360" y="4874460"/>
                <a:ext cx="64008" cy="64008"/>
              </a:xfrm>
              <a:prstGeom prst="ellipse">
                <a:avLst/>
              </a:prstGeom>
              <a:solidFill>
                <a:srgbClr val="EC9A1E"/>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sp>
            <p:nvSpPr>
              <p:cNvPr id="46" name="Oval 45">
                <a:extLst>
                  <a:ext uri="{FF2B5EF4-FFF2-40B4-BE49-F238E27FC236}">
                    <a16:creationId xmlns:a16="http://schemas.microsoft.com/office/drawing/2014/main" id="{3EDF6E29-DE20-451C-83C1-106B4A196D3D}"/>
                  </a:ext>
                </a:extLst>
              </p:cNvPr>
              <p:cNvSpPr/>
              <p:nvPr/>
            </p:nvSpPr>
            <p:spPr>
              <a:xfrm>
                <a:off x="5981529" y="4812268"/>
                <a:ext cx="64008" cy="64008"/>
              </a:xfrm>
              <a:prstGeom prst="ellipse">
                <a:avLst/>
              </a:prstGeom>
              <a:solidFill>
                <a:srgbClr val="EC9A1E"/>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sp>
            <p:nvSpPr>
              <p:cNvPr id="47" name="Oval 46">
                <a:extLst>
                  <a:ext uri="{FF2B5EF4-FFF2-40B4-BE49-F238E27FC236}">
                    <a16:creationId xmlns:a16="http://schemas.microsoft.com/office/drawing/2014/main" id="{10393DE4-FF5F-45F6-A532-A8B1FCABFABE}"/>
                  </a:ext>
                </a:extLst>
              </p:cNvPr>
              <p:cNvSpPr/>
              <p:nvPr/>
            </p:nvSpPr>
            <p:spPr>
              <a:xfrm>
                <a:off x="5841321" y="4812268"/>
                <a:ext cx="64008" cy="64008"/>
              </a:xfrm>
              <a:prstGeom prst="ellipse">
                <a:avLst/>
              </a:prstGeom>
              <a:solidFill>
                <a:srgbClr val="EC9A1E"/>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sp>
            <p:nvSpPr>
              <p:cNvPr id="48" name="Oval 47">
                <a:extLst>
                  <a:ext uri="{FF2B5EF4-FFF2-40B4-BE49-F238E27FC236}">
                    <a16:creationId xmlns:a16="http://schemas.microsoft.com/office/drawing/2014/main" id="{E864C029-CEA8-4546-B773-34A999425EE4}"/>
                  </a:ext>
                </a:extLst>
              </p:cNvPr>
              <p:cNvSpPr/>
              <p:nvPr/>
            </p:nvSpPr>
            <p:spPr>
              <a:xfrm>
                <a:off x="5905329" y="4736068"/>
                <a:ext cx="64008" cy="64008"/>
              </a:xfrm>
              <a:prstGeom prst="ellipse">
                <a:avLst/>
              </a:prstGeom>
              <a:solidFill>
                <a:srgbClr val="EC9A1E"/>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grpSp>
        <p:sp>
          <p:nvSpPr>
            <p:cNvPr id="21" name="Oval 20">
              <a:extLst>
                <a:ext uri="{FF2B5EF4-FFF2-40B4-BE49-F238E27FC236}">
                  <a16:creationId xmlns:a16="http://schemas.microsoft.com/office/drawing/2014/main" id="{2B0011B5-50B3-44A9-BCC7-075C9EB43B2D}"/>
                </a:ext>
              </a:extLst>
            </p:cNvPr>
            <p:cNvSpPr/>
            <p:nvPr/>
          </p:nvSpPr>
          <p:spPr>
            <a:xfrm rot="17992486">
              <a:off x="7268532" y="3135889"/>
              <a:ext cx="64008" cy="64008"/>
            </a:xfrm>
            <a:prstGeom prst="ellipse">
              <a:avLst/>
            </a:prstGeom>
            <a:solidFill>
              <a:srgbClr val="EC9A1E"/>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sp>
          <p:nvSpPr>
            <p:cNvPr id="22" name="Oval 21">
              <a:extLst>
                <a:ext uri="{FF2B5EF4-FFF2-40B4-BE49-F238E27FC236}">
                  <a16:creationId xmlns:a16="http://schemas.microsoft.com/office/drawing/2014/main" id="{8654C0B1-2812-4F0B-9C39-14D2DEBBACF0}"/>
                </a:ext>
              </a:extLst>
            </p:cNvPr>
            <p:cNvSpPr/>
            <p:nvPr/>
          </p:nvSpPr>
          <p:spPr>
            <a:xfrm rot="17992486">
              <a:off x="7420932" y="3059689"/>
              <a:ext cx="64008" cy="64008"/>
            </a:xfrm>
            <a:prstGeom prst="ellipse">
              <a:avLst/>
            </a:prstGeom>
            <a:solidFill>
              <a:srgbClr val="EC9A1E"/>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sp>
          <p:nvSpPr>
            <p:cNvPr id="23" name="Oval 22">
              <a:extLst>
                <a:ext uri="{FF2B5EF4-FFF2-40B4-BE49-F238E27FC236}">
                  <a16:creationId xmlns:a16="http://schemas.microsoft.com/office/drawing/2014/main" id="{84526995-A815-4515-97A9-537A84A1C5A9}"/>
                </a:ext>
              </a:extLst>
            </p:cNvPr>
            <p:cNvSpPr/>
            <p:nvPr/>
          </p:nvSpPr>
          <p:spPr>
            <a:xfrm rot="17992486">
              <a:off x="6963732" y="3059689"/>
              <a:ext cx="64008" cy="64008"/>
            </a:xfrm>
            <a:prstGeom prst="ellipse">
              <a:avLst/>
            </a:prstGeom>
            <a:solidFill>
              <a:srgbClr val="EC9A1E"/>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pic>
          <p:nvPicPr>
            <p:cNvPr id="24" name="Picture 23" descr="PlateletProduction_step5.png">
              <a:extLst>
                <a:ext uri="{FF2B5EF4-FFF2-40B4-BE49-F238E27FC236}">
                  <a16:creationId xmlns:a16="http://schemas.microsoft.com/office/drawing/2014/main" id="{9C9ED4C8-6A72-44A6-B64E-D4D2EC149A2B}"/>
                </a:ext>
              </a:extLst>
            </p:cNvPr>
            <p:cNvPicPr>
              <a:picLocks noChangeAspect="1"/>
            </p:cNvPicPr>
            <p:nvPr/>
          </p:nvPicPr>
          <p:blipFill rotWithShape="1">
            <a:blip r:embed="rId4"/>
            <a:srcRect l="28638" t="12296" r="42347" b="62630"/>
            <a:stretch/>
          </p:blipFill>
          <p:spPr>
            <a:xfrm>
              <a:off x="7522104" y="3957935"/>
              <a:ext cx="230470" cy="275170"/>
            </a:xfrm>
            <a:prstGeom prst="rect">
              <a:avLst/>
            </a:prstGeom>
          </p:spPr>
        </p:pic>
        <p:pic>
          <p:nvPicPr>
            <p:cNvPr id="25" name="Picture 24" descr="PlateletProduction_step5.png">
              <a:extLst>
                <a:ext uri="{FF2B5EF4-FFF2-40B4-BE49-F238E27FC236}">
                  <a16:creationId xmlns:a16="http://schemas.microsoft.com/office/drawing/2014/main" id="{BAC0CD9C-8350-409A-8AE8-992ED2FA7FE8}"/>
                </a:ext>
              </a:extLst>
            </p:cNvPr>
            <p:cNvPicPr>
              <a:picLocks noChangeAspect="1"/>
            </p:cNvPicPr>
            <p:nvPr/>
          </p:nvPicPr>
          <p:blipFill rotWithShape="1">
            <a:blip r:embed="rId4"/>
            <a:srcRect l="28638" t="12296" r="42347" b="62630"/>
            <a:stretch/>
          </p:blipFill>
          <p:spPr>
            <a:xfrm>
              <a:off x="7637339" y="4216970"/>
              <a:ext cx="233720" cy="279051"/>
            </a:xfrm>
            <a:prstGeom prst="rect">
              <a:avLst/>
            </a:prstGeom>
          </p:spPr>
        </p:pic>
        <p:pic>
          <p:nvPicPr>
            <p:cNvPr id="26" name="Picture 25" descr="PlateletProduction_step5.png">
              <a:extLst>
                <a:ext uri="{FF2B5EF4-FFF2-40B4-BE49-F238E27FC236}">
                  <a16:creationId xmlns:a16="http://schemas.microsoft.com/office/drawing/2014/main" id="{15131554-A963-420B-86F5-9BA377CA7934}"/>
                </a:ext>
              </a:extLst>
            </p:cNvPr>
            <p:cNvPicPr>
              <a:picLocks noChangeAspect="1"/>
            </p:cNvPicPr>
            <p:nvPr/>
          </p:nvPicPr>
          <p:blipFill rotWithShape="1">
            <a:blip r:embed="rId4"/>
            <a:srcRect l="28638" t="12296" r="42347" b="62630"/>
            <a:stretch/>
          </p:blipFill>
          <p:spPr>
            <a:xfrm>
              <a:off x="7832741" y="4036764"/>
              <a:ext cx="230470" cy="275170"/>
            </a:xfrm>
            <a:prstGeom prst="rect">
              <a:avLst/>
            </a:prstGeom>
          </p:spPr>
        </p:pic>
        <p:sp>
          <p:nvSpPr>
            <p:cNvPr id="27" name="TextBox 26">
              <a:extLst>
                <a:ext uri="{FF2B5EF4-FFF2-40B4-BE49-F238E27FC236}">
                  <a16:creationId xmlns:a16="http://schemas.microsoft.com/office/drawing/2014/main" id="{5101B1D1-FFDD-42FC-A112-93437D6F3710}"/>
                </a:ext>
              </a:extLst>
            </p:cNvPr>
            <p:cNvSpPr txBox="1"/>
            <p:nvPr/>
          </p:nvSpPr>
          <p:spPr>
            <a:xfrm>
              <a:off x="7265860" y="4579981"/>
              <a:ext cx="1141398" cy="261610"/>
            </a:xfrm>
            <a:prstGeom prst="rect">
              <a:avLst/>
            </a:prstGeom>
            <a:noFill/>
          </p:spPr>
          <p:txBody>
            <a:bodyPr wrap="square" rtlCol="0" anchor="ctr">
              <a:spAutoFit/>
            </a:bodyPr>
            <a:lstStyle/>
            <a:p>
              <a:pPr algn="ctr">
                <a:defRPr/>
              </a:pPr>
              <a:r>
                <a:rPr lang="fy-NL" sz="1100" kern="0" dirty="0">
                  <a:solidFill>
                    <a:srgbClr val="000000"/>
                  </a:solidFill>
                  <a:latin typeface="Arial"/>
                </a:rPr>
                <a:t>Platelets</a:t>
              </a:r>
              <a:endParaRPr lang="en-GB" sz="1100" kern="0" dirty="0">
                <a:solidFill>
                  <a:srgbClr val="000000"/>
                </a:solidFill>
                <a:latin typeface="Arial"/>
              </a:endParaRPr>
            </a:p>
          </p:txBody>
        </p:sp>
        <p:cxnSp>
          <p:nvCxnSpPr>
            <p:cNvPr id="28" name="Straight Connector 27">
              <a:extLst>
                <a:ext uri="{FF2B5EF4-FFF2-40B4-BE49-F238E27FC236}">
                  <a16:creationId xmlns:a16="http://schemas.microsoft.com/office/drawing/2014/main" id="{845C1EC2-D2E7-448B-8670-F98B862184CB}"/>
                </a:ext>
              </a:extLst>
            </p:cNvPr>
            <p:cNvCxnSpPr>
              <a:cxnSpLocks/>
            </p:cNvCxnSpPr>
            <p:nvPr/>
          </p:nvCxnSpPr>
          <p:spPr>
            <a:xfrm flipV="1">
              <a:off x="7834646" y="4948833"/>
              <a:ext cx="0" cy="514809"/>
            </a:xfrm>
            <a:prstGeom prst="line">
              <a:avLst/>
            </a:prstGeom>
            <a:noFill/>
            <a:ln w="12700" cap="sq" cmpd="sng" algn="ctr">
              <a:solidFill>
                <a:srgbClr val="000000"/>
              </a:solidFill>
              <a:prstDash val="solid"/>
              <a:headEnd type="stealth" w="med" len="med"/>
            </a:ln>
            <a:effectLst/>
          </p:spPr>
        </p:cxnSp>
        <p:cxnSp>
          <p:nvCxnSpPr>
            <p:cNvPr id="29" name="Straight Connector 28">
              <a:extLst>
                <a:ext uri="{FF2B5EF4-FFF2-40B4-BE49-F238E27FC236}">
                  <a16:creationId xmlns:a16="http://schemas.microsoft.com/office/drawing/2014/main" id="{117EA313-342B-415F-B212-3D22EA5F264A}"/>
                </a:ext>
              </a:extLst>
            </p:cNvPr>
            <p:cNvCxnSpPr>
              <a:cxnSpLocks/>
            </p:cNvCxnSpPr>
            <p:nvPr/>
          </p:nvCxnSpPr>
          <p:spPr>
            <a:xfrm flipV="1">
              <a:off x="6517381" y="4948833"/>
              <a:ext cx="0" cy="514809"/>
            </a:xfrm>
            <a:prstGeom prst="line">
              <a:avLst/>
            </a:prstGeom>
            <a:noFill/>
            <a:ln w="12700" cap="sq" cmpd="sng" algn="ctr">
              <a:solidFill>
                <a:srgbClr val="000000"/>
              </a:solidFill>
              <a:prstDash val="solid"/>
              <a:headEnd type="stealth" w="med" len="med"/>
            </a:ln>
            <a:effectLst/>
          </p:spPr>
        </p:cxnSp>
        <p:sp>
          <p:nvSpPr>
            <p:cNvPr id="30" name="TextBox 29">
              <a:extLst>
                <a:ext uri="{FF2B5EF4-FFF2-40B4-BE49-F238E27FC236}">
                  <a16:creationId xmlns:a16="http://schemas.microsoft.com/office/drawing/2014/main" id="{6B00FC6E-5FEF-4D67-9455-F93CDADC9034}"/>
                </a:ext>
              </a:extLst>
            </p:cNvPr>
            <p:cNvSpPr txBox="1"/>
            <p:nvPr/>
          </p:nvSpPr>
          <p:spPr>
            <a:xfrm>
              <a:off x="7125275" y="5510243"/>
              <a:ext cx="1409125" cy="430887"/>
            </a:xfrm>
            <a:prstGeom prst="rect">
              <a:avLst/>
            </a:prstGeom>
            <a:noFill/>
          </p:spPr>
          <p:txBody>
            <a:bodyPr wrap="square" rtlCol="0" anchor="ctr">
              <a:spAutoFit/>
            </a:bodyPr>
            <a:lstStyle/>
            <a:p>
              <a:pPr algn="ctr">
                <a:defRPr/>
              </a:pPr>
              <a:r>
                <a:rPr lang="fy-NL" sz="1100" kern="0" dirty="0">
                  <a:solidFill>
                    <a:srgbClr val="000000"/>
                  </a:solidFill>
                  <a:latin typeface="Arial"/>
                </a:rPr>
                <a:t>TPO</a:t>
              </a:r>
            </a:p>
            <a:p>
              <a:pPr algn="ctr">
                <a:defRPr/>
              </a:pPr>
              <a:r>
                <a:rPr lang="fy-NL" sz="1100" kern="0" dirty="0">
                  <a:solidFill>
                    <a:srgbClr val="000000"/>
                  </a:solidFill>
                  <a:latin typeface="Arial"/>
                </a:rPr>
                <a:t>degradation</a:t>
              </a:r>
              <a:endParaRPr lang="en-GB" sz="1100" kern="0" dirty="0">
                <a:solidFill>
                  <a:srgbClr val="000000"/>
                </a:solidFill>
                <a:latin typeface="Arial"/>
              </a:endParaRPr>
            </a:p>
          </p:txBody>
        </p:sp>
        <p:sp>
          <p:nvSpPr>
            <p:cNvPr id="31" name="TextBox 30">
              <a:extLst>
                <a:ext uri="{FF2B5EF4-FFF2-40B4-BE49-F238E27FC236}">
                  <a16:creationId xmlns:a16="http://schemas.microsoft.com/office/drawing/2014/main" id="{EBF2C1A8-C509-42B2-AC84-D452A7D95E1D}"/>
                </a:ext>
              </a:extLst>
            </p:cNvPr>
            <p:cNvSpPr txBox="1"/>
            <p:nvPr/>
          </p:nvSpPr>
          <p:spPr>
            <a:xfrm>
              <a:off x="5743359" y="5510243"/>
              <a:ext cx="1548044" cy="430887"/>
            </a:xfrm>
            <a:prstGeom prst="rect">
              <a:avLst/>
            </a:prstGeom>
            <a:noFill/>
          </p:spPr>
          <p:txBody>
            <a:bodyPr wrap="square" rtlCol="0" anchor="ctr">
              <a:spAutoFit/>
            </a:bodyPr>
            <a:lstStyle/>
            <a:p>
              <a:pPr algn="ctr">
                <a:defRPr/>
              </a:pPr>
              <a:r>
                <a:rPr lang="fy-NL" sz="1100" kern="0" dirty="0">
                  <a:solidFill>
                    <a:srgbClr val="000000"/>
                  </a:solidFill>
                  <a:latin typeface="Arial"/>
                </a:rPr>
                <a:t>Platelet production and TPO degradation</a:t>
              </a:r>
              <a:endParaRPr lang="en-GB" sz="1100" kern="0" dirty="0">
                <a:solidFill>
                  <a:srgbClr val="000000"/>
                </a:solidFill>
                <a:latin typeface="Arial"/>
              </a:endParaRPr>
            </a:p>
          </p:txBody>
        </p:sp>
        <p:sp>
          <p:nvSpPr>
            <p:cNvPr id="32" name="TextBox 31">
              <a:extLst>
                <a:ext uri="{FF2B5EF4-FFF2-40B4-BE49-F238E27FC236}">
                  <a16:creationId xmlns:a16="http://schemas.microsoft.com/office/drawing/2014/main" id="{03DB4BC2-FF80-4B08-9AE1-FF95AA27D262}"/>
                </a:ext>
              </a:extLst>
            </p:cNvPr>
            <p:cNvSpPr txBox="1"/>
            <p:nvPr/>
          </p:nvSpPr>
          <p:spPr>
            <a:xfrm>
              <a:off x="6801319" y="1808854"/>
              <a:ext cx="819607" cy="276999"/>
            </a:xfrm>
            <a:prstGeom prst="rect">
              <a:avLst/>
            </a:prstGeom>
            <a:noFill/>
          </p:spPr>
          <p:txBody>
            <a:bodyPr wrap="square" rtlCol="0">
              <a:spAutoFit/>
            </a:bodyPr>
            <a:lstStyle/>
            <a:p>
              <a:pPr algn="ctr">
                <a:defRPr/>
              </a:pPr>
              <a:r>
                <a:rPr lang="en-US" sz="1200" kern="0" dirty="0">
                  <a:solidFill>
                    <a:srgbClr val="FFFFFF"/>
                  </a:solidFill>
                  <a:latin typeface="Arial"/>
                </a:rPr>
                <a:t>Liver</a:t>
              </a:r>
            </a:p>
          </p:txBody>
        </p:sp>
        <p:grpSp>
          <p:nvGrpSpPr>
            <p:cNvPr id="33" name="Group 32">
              <a:extLst>
                <a:ext uri="{FF2B5EF4-FFF2-40B4-BE49-F238E27FC236}">
                  <a16:creationId xmlns:a16="http://schemas.microsoft.com/office/drawing/2014/main" id="{98E1A11E-5E71-4873-8640-411027FA09DD}"/>
                </a:ext>
              </a:extLst>
            </p:cNvPr>
            <p:cNvGrpSpPr/>
            <p:nvPr/>
          </p:nvGrpSpPr>
          <p:grpSpPr>
            <a:xfrm rot="17600887">
              <a:off x="6308334" y="4016713"/>
              <a:ext cx="79732" cy="139377"/>
              <a:chOff x="6949925" y="4986528"/>
              <a:chExt cx="79732" cy="139377"/>
            </a:xfrm>
          </p:grpSpPr>
          <p:sp>
            <p:nvSpPr>
              <p:cNvPr id="43" name="Rectangle: Rounded Corners 80">
                <a:extLst>
                  <a:ext uri="{FF2B5EF4-FFF2-40B4-BE49-F238E27FC236}">
                    <a16:creationId xmlns:a16="http://schemas.microsoft.com/office/drawing/2014/main" id="{82D4B6CB-BF00-4D6D-90DC-B52010F0AD32}"/>
                  </a:ext>
                </a:extLst>
              </p:cNvPr>
              <p:cNvSpPr/>
              <p:nvPr/>
            </p:nvSpPr>
            <p:spPr>
              <a:xfrm rot="1346762">
                <a:off x="6949925" y="5034465"/>
                <a:ext cx="45719" cy="91440"/>
              </a:xfrm>
              <a:prstGeom prst="roundRect">
                <a:avLst/>
              </a:prstGeom>
              <a:solidFill>
                <a:srgbClr val="E74A21"/>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sp>
            <p:nvSpPr>
              <p:cNvPr id="44" name="Oval 43">
                <a:extLst>
                  <a:ext uri="{FF2B5EF4-FFF2-40B4-BE49-F238E27FC236}">
                    <a16:creationId xmlns:a16="http://schemas.microsoft.com/office/drawing/2014/main" id="{9C343203-A589-441F-A270-431483C47D33}"/>
                  </a:ext>
                </a:extLst>
              </p:cNvPr>
              <p:cNvSpPr/>
              <p:nvPr/>
            </p:nvSpPr>
            <p:spPr>
              <a:xfrm>
                <a:off x="6965649" y="4986528"/>
                <a:ext cx="64008" cy="64008"/>
              </a:xfrm>
              <a:prstGeom prst="ellipse">
                <a:avLst/>
              </a:prstGeom>
              <a:solidFill>
                <a:srgbClr val="EC9A1E"/>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grpSp>
        <p:grpSp>
          <p:nvGrpSpPr>
            <p:cNvPr id="34" name="Group 33">
              <a:extLst>
                <a:ext uri="{FF2B5EF4-FFF2-40B4-BE49-F238E27FC236}">
                  <a16:creationId xmlns:a16="http://schemas.microsoft.com/office/drawing/2014/main" id="{BFCA6CDD-20D8-4AEF-858A-3AC29B9DA409}"/>
                </a:ext>
              </a:extLst>
            </p:cNvPr>
            <p:cNvGrpSpPr/>
            <p:nvPr/>
          </p:nvGrpSpPr>
          <p:grpSpPr>
            <a:xfrm rot="17600887">
              <a:off x="6415938" y="3907297"/>
              <a:ext cx="79732" cy="139377"/>
              <a:chOff x="6949925" y="4986528"/>
              <a:chExt cx="79732" cy="139377"/>
            </a:xfrm>
          </p:grpSpPr>
          <p:sp>
            <p:nvSpPr>
              <p:cNvPr id="41" name="Rectangle: Rounded Corners 78">
                <a:extLst>
                  <a:ext uri="{FF2B5EF4-FFF2-40B4-BE49-F238E27FC236}">
                    <a16:creationId xmlns:a16="http://schemas.microsoft.com/office/drawing/2014/main" id="{F006B0B9-E80B-4AD8-869F-58F4AA956F67}"/>
                  </a:ext>
                </a:extLst>
              </p:cNvPr>
              <p:cNvSpPr/>
              <p:nvPr/>
            </p:nvSpPr>
            <p:spPr>
              <a:xfrm rot="1346762">
                <a:off x="6949925" y="5034465"/>
                <a:ext cx="45719" cy="91440"/>
              </a:xfrm>
              <a:prstGeom prst="roundRect">
                <a:avLst/>
              </a:prstGeom>
              <a:solidFill>
                <a:srgbClr val="E74A21"/>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sp>
            <p:nvSpPr>
              <p:cNvPr id="42" name="Oval 41">
                <a:extLst>
                  <a:ext uri="{FF2B5EF4-FFF2-40B4-BE49-F238E27FC236}">
                    <a16:creationId xmlns:a16="http://schemas.microsoft.com/office/drawing/2014/main" id="{A910CD00-82EA-41A9-901C-F9DAA882FE03}"/>
                  </a:ext>
                </a:extLst>
              </p:cNvPr>
              <p:cNvSpPr/>
              <p:nvPr/>
            </p:nvSpPr>
            <p:spPr>
              <a:xfrm>
                <a:off x="6965649" y="4986528"/>
                <a:ext cx="64008" cy="64008"/>
              </a:xfrm>
              <a:prstGeom prst="ellipse">
                <a:avLst/>
              </a:prstGeom>
              <a:solidFill>
                <a:srgbClr val="EC9A1E"/>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grpSp>
        <p:grpSp>
          <p:nvGrpSpPr>
            <p:cNvPr id="35" name="Group 34">
              <a:extLst>
                <a:ext uri="{FF2B5EF4-FFF2-40B4-BE49-F238E27FC236}">
                  <a16:creationId xmlns:a16="http://schemas.microsoft.com/office/drawing/2014/main" id="{5EFE1462-D2CE-4A9A-A845-D9CB4047AAE4}"/>
                </a:ext>
              </a:extLst>
            </p:cNvPr>
            <p:cNvGrpSpPr>
              <a:grpSpLocks noChangeAspect="1"/>
            </p:cNvGrpSpPr>
            <p:nvPr/>
          </p:nvGrpSpPr>
          <p:grpSpPr>
            <a:xfrm rot="17600887">
              <a:off x="7629047" y="4036107"/>
              <a:ext cx="67975" cy="118825"/>
              <a:chOff x="6949925" y="4986528"/>
              <a:chExt cx="79732" cy="139377"/>
            </a:xfrm>
          </p:grpSpPr>
          <p:sp>
            <p:nvSpPr>
              <p:cNvPr id="39" name="Rectangle: Rounded Corners 76">
                <a:extLst>
                  <a:ext uri="{FF2B5EF4-FFF2-40B4-BE49-F238E27FC236}">
                    <a16:creationId xmlns:a16="http://schemas.microsoft.com/office/drawing/2014/main" id="{4269A2B3-69D2-4B27-BD1E-7DEFAF2B2352}"/>
                  </a:ext>
                </a:extLst>
              </p:cNvPr>
              <p:cNvSpPr/>
              <p:nvPr/>
            </p:nvSpPr>
            <p:spPr>
              <a:xfrm rot="1346762">
                <a:off x="6949925" y="5034465"/>
                <a:ext cx="45719" cy="91440"/>
              </a:xfrm>
              <a:prstGeom prst="roundRect">
                <a:avLst/>
              </a:prstGeom>
              <a:solidFill>
                <a:srgbClr val="E74A21"/>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sp>
            <p:nvSpPr>
              <p:cNvPr id="40" name="Oval 39">
                <a:extLst>
                  <a:ext uri="{FF2B5EF4-FFF2-40B4-BE49-F238E27FC236}">
                    <a16:creationId xmlns:a16="http://schemas.microsoft.com/office/drawing/2014/main" id="{C9576D80-4F70-4803-B4BD-90016FCD911B}"/>
                  </a:ext>
                </a:extLst>
              </p:cNvPr>
              <p:cNvSpPr/>
              <p:nvPr/>
            </p:nvSpPr>
            <p:spPr>
              <a:xfrm>
                <a:off x="6965649" y="4986528"/>
                <a:ext cx="64008" cy="64008"/>
              </a:xfrm>
              <a:prstGeom prst="ellipse">
                <a:avLst/>
              </a:prstGeom>
              <a:solidFill>
                <a:srgbClr val="EC9A1E"/>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grpSp>
        <p:grpSp>
          <p:nvGrpSpPr>
            <p:cNvPr id="36" name="Group 35">
              <a:extLst>
                <a:ext uri="{FF2B5EF4-FFF2-40B4-BE49-F238E27FC236}">
                  <a16:creationId xmlns:a16="http://schemas.microsoft.com/office/drawing/2014/main" id="{1E1F2917-6154-4C06-BC05-CB8269025B99}"/>
                </a:ext>
              </a:extLst>
            </p:cNvPr>
            <p:cNvGrpSpPr>
              <a:grpSpLocks noChangeAspect="1"/>
            </p:cNvGrpSpPr>
            <p:nvPr/>
          </p:nvGrpSpPr>
          <p:grpSpPr>
            <a:xfrm rot="832710">
              <a:off x="7952306" y="4131686"/>
              <a:ext cx="67975" cy="118825"/>
              <a:chOff x="6949925" y="4986528"/>
              <a:chExt cx="79732" cy="139377"/>
            </a:xfrm>
          </p:grpSpPr>
          <p:sp>
            <p:nvSpPr>
              <p:cNvPr id="37" name="Rectangle: Rounded Corners 74">
                <a:extLst>
                  <a:ext uri="{FF2B5EF4-FFF2-40B4-BE49-F238E27FC236}">
                    <a16:creationId xmlns:a16="http://schemas.microsoft.com/office/drawing/2014/main" id="{77121825-4584-4FD2-8AF9-DDBFE9FFEEEB}"/>
                  </a:ext>
                </a:extLst>
              </p:cNvPr>
              <p:cNvSpPr/>
              <p:nvPr/>
            </p:nvSpPr>
            <p:spPr>
              <a:xfrm rot="1346762">
                <a:off x="6949925" y="5034465"/>
                <a:ext cx="45719" cy="91440"/>
              </a:xfrm>
              <a:prstGeom prst="roundRect">
                <a:avLst/>
              </a:prstGeom>
              <a:solidFill>
                <a:srgbClr val="E74A21"/>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sp>
            <p:nvSpPr>
              <p:cNvPr id="38" name="Oval 37">
                <a:extLst>
                  <a:ext uri="{FF2B5EF4-FFF2-40B4-BE49-F238E27FC236}">
                    <a16:creationId xmlns:a16="http://schemas.microsoft.com/office/drawing/2014/main" id="{E7C35859-599B-4D0E-BA05-B40769E9176F}"/>
                  </a:ext>
                </a:extLst>
              </p:cNvPr>
              <p:cNvSpPr/>
              <p:nvPr/>
            </p:nvSpPr>
            <p:spPr>
              <a:xfrm>
                <a:off x="6965649" y="4986528"/>
                <a:ext cx="64008" cy="64008"/>
              </a:xfrm>
              <a:prstGeom prst="ellipse">
                <a:avLst/>
              </a:prstGeom>
              <a:solidFill>
                <a:srgbClr val="EC9A1E"/>
              </a:solidFill>
              <a:ln w="12700" cap="sq" cmpd="sng" algn="ctr">
                <a:noFill/>
                <a:prstDash val="solid"/>
              </a:ln>
              <a:effectLst/>
            </p:spPr>
            <p:txBody>
              <a:bodyPr rtlCol="0" anchor="ctr"/>
              <a:lstStyle/>
              <a:p>
                <a:pPr algn="ctr">
                  <a:defRPr/>
                </a:pPr>
                <a:endParaRPr lang="en-GB" kern="0" dirty="0">
                  <a:solidFill>
                    <a:srgbClr val="FFFFFF"/>
                  </a:solidFill>
                  <a:latin typeface="Arial"/>
                </a:endParaRPr>
              </a:p>
            </p:txBody>
          </p:sp>
        </p:grpSp>
      </p:grpSp>
      <p:sp>
        <p:nvSpPr>
          <p:cNvPr id="63" name="TextBox 62"/>
          <p:cNvSpPr txBox="1"/>
          <p:nvPr/>
        </p:nvSpPr>
        <p:spPr>
          <a:xfrm>
            <a:off x="861934" y="6192543"/>
            <a:ext cx="4086375" cy="553998"/>
          </a:xfrm>
          <a:prstGeom prst="rect">
            <a:avLst/>
          </a:prstGeom>
          <a:noFill/>
        </p:spPr>
        <p:txBody>
          <a:bodyPr wrap="none" rtlCol="0">
            <a:spAutoFit/>
          </a:bodyPr>
          <a:lstStyle/>
          <a:p>
            <a:r>
              <a:rPr lang="en-US" sz="1000" dirty="0" smtClean="0"/>
              <a:t>1. Mitchell O, et al. </a:t>
            </a:r>
            <a:r>
              <a:rPr lang="en-US" sz="1000" dirty="0" err="1" smtClean="0"/>
              <a:t>Hepat</a:t>
            </a:r>
            <a:r>
              <a:rPr lang="en-US" sz="1000" dirty="0" smtClean="0"/>
              <a:t> Med. 2016;8:39-50. </a:t>
            </a:r>
          </a:p>
          <a:p>
            <a:r>
              <a:rPr lang="en-US" sz="1000" dirty="0" smtClean="0"/>
              <a:t>2. van der </a:t>
            </a:r>
            <a:r>
              <a:rPr lang="en-US" sz="1000" dirty="0" err="1" smtClean="0"/>
              <a:t>Meijden</a:t>
            </a:r>
            <a:r>
              <a:rPr lang="en-US" sz="1000" dirty="0" smtClean="0"/>
              <a:t> PEJ. Heemskerk JWM. Nat Rev </a:t>
            </a:r>
            <a:r>
              <a:rPr lang="en-US" sz="1000" dirty="0" err="1" smtClean="0"/>
              <a:t>Cardiol</a:t>
            </a:r>
            <a:r>
              <a:rPr lang="en-US" sz="1000" dirty="0" smtClean="0"/>
              <a:t>. 2019;16:166-79.</a:t>
            </a:r>
          </a:p>
          <a:p>
            <a:r>
              <a:rPr lang="en-US" sz="1000" dirty="0" smtClean="0"/>
              <a:t>3. </a:t>
            </a:r>
            <a:r>
              <a:rPr lang="en-US" sz="1000" dirty="0" err="1" smtClean="0"/>
              <a:t>Kuter</a:t>
            </a:r>
            <a:r>
              <a:rPr lang="en-US" sz="1000" dirty="0" smtClean="0"/>
              <a:t> DL, Begley CG. Blood. 2002;100:3457-69.</a:t>
            </a:r>
          </a:p>
        </p:txBody>
      </p:sp>
    </p:spTree>
    <p:extLst>
      <p:ext uri="{BB962C8B-B14F-4D97-AF65-F5344CB8AC3E}">
        <p14:creationId xmlns:p14="http://schemas.microsoft.com/office/powerpoint/2010/main" val="2512030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characteristics of immune thrombocytopenia (ITP)</a:t>
            </a:r>
            <a:endParaRPr lang="en-US" dirty="0"/>
          </a:p>
        </p:txBody>
      </p:sp>
      <p:grpSp>
        <p:nvGrpSpPr>
          <p:cNvPr id="4" name="Group 3">
            <a:extLst>
              <a:ext uri="{FF2B5EF4-FFF2-40B4-BE49-F238E27FC236}">
                <a16:creationId xmlns:a16="http://schemas.microsoft.com/office/drawing/2014/main" id="{9C850056-E67E-4055-9106-D4854AA9888E}"/>
              </a:ext>
            </a:extLst>
          </p:cNvPr>
          <p:cNvGrpSpPr/>
          <p:nvPr/>
        </p:nvGrpSpPr>
        <p:grpSpPr>
          <a:xfrm>
            <a:off x="2485724" y="2230560"/>
            <a:ext cx="7772400" cy="2524487"/>
            <a:chOff x="685800" y="1460539"/>
            <a:chExt cx="7772400" cy="2524487"/>
          </a:xfrm>
        </p:grpSpPr>
        <p:sp>
          <p:nvSpPr>
            <p:cNvPr id="5" name="TextBox 4">
              <a:extLst>
                <a:ext uri="{FF2B5EF4-FFF2-40B4-BE49-F238E27FC236}">
                  <a16:creationId xmlns:a16="http://schemas.microsoft.com/office/drawing/2014/main" id="{1CB478F2-12B6-4FA4-A624-BCD5E492B111}"/>
                </a:ext>
              </a:extLst>
            </p:cNvPr>
            <p:cNvSpPr txBox="1"/>
            <p:nvPr/>
          </p:nvSpPr>
          <p:spPr>
            <a:xfrm>
              <a:off x="1066800" y="3030919"/>
              <a:ext cx="7239000" cy="954107"/>
            </a:xfrm>
            <a:prstGeom prst="rect">
              <a:avLst/>
            </a:prstGeom>
            <a:noFill/>
          </p:spPr>
          <p:txBody>
            <a:bodyPr wrap="square" rtlCol="0">
              <a:spAutoFit/>
            </a:bodyPr>
            <a:lstStyle/>
            <a:p>
              <a:pPr marL="0" lvl="1">
                <a:spcAft>
                  <a:spcPts val="600"/>
                </a:spcAft>
                <a:buSzPct val="120000"/>
              </a:pPr>
              <a:r>
                <a:rPr lang="en-US" sz="1350" dirty="0">
                  <a:solidFill>
                    <a:srgbClr val="000000"/>
                  </a:solidFill>
                  <a:latin typeface="Arial"/>
                </a:rPr>
                <a:t>The acronym “ITP” should not be confused with the definition of “</a:t>
              </a:r>
              <a:r>
                <a:rPr lang="en-US" sz="1350" dirty="0">
                  <a:solidFill>
                    <a:srgbClr val="4472C4"/>
                  </a:solidFill>
                  <a:latin typeface="Arial"/>
                </a:rPr>
                <a:t>idiopathic thrombocytopenic purpura</a:t>
              </a:r>
              <a:r>
                <a:rPr lang="en-US" sz="1350" dirty="0">
                  <a:solidFill>
                    <a:srgbClr val="000000"/>
                  </a:solidFill>
                  <a:latin typeface="Arial"/>
                </a:rPr>
                <a:t>” that has been used </a:t>
              </a:r>
              <a:r>
                <a:rPr lang="en-US" sz="1350" dirty="0">
                  <a:solidFill>
                    <a:srgbClr val="4472C4"/>
                  </a:solidFill>
                  <a:latin typeface="Arial"/>
                </a:rPr>
                <a:t>previously</a:t>
              </a:r>
              <a:r>
                <a:rPr lang="en-US" sz="1350" baseline="30000" dirty="0">
                  <a:solidFill>
                    <a:srgbClr val="000000"/>
                  </a:solidFill>
                  <a:latin typeface="Arial"/>
                </a:rPr>
                <a:t>3</a:t>
              </a:r>
              <a:r>
                <a:rPr lang="en-US" sz="1350" dirty="0">
                  <a:solidFill>
                    <a:srgbClr val="000000"/>
                  </a:solidFill>
                  <a:latin typeface="Arial"/>
                </a:rPr>
                <a:t> </a:t>
              </a:r>
            </a:p>
            <a:p>
              <a:pPr marL="457200" lvl="2" indent="-228600">
                <a:buFont typeface="Arial" panose="020B0604020202020204" pitchFamily="34" charset="0"/>
                <a:buChar char="‒"/>
              </a:pPr>
              <a:r>
                <a:rPr lang="en-US" sz="1200" dirty="0">
                  <a:solidFill>
                    <a:srgbClr val="4472C4"/>
                  </a:solidFill>
                  <a:latin typeface="Arial"/>
                </a:rPr>
                <a:t>ITP is no longer considered an idiopathic disease </a:t>
              </a:r>
              <a:r>
                <a:rPr lang="en-US" sz="1200" dirty="0">
                  <a:solidFill>
                    <a:srgbClr val="000000"/>
                  </a:solidFill>
                  <a:latin typeface="Arial"/>
                </a:rPr>
                <a:t>and a proportion of patients </a:t>
              </a:r>
              <a:r>
                <a:rPr lang="en-US" sz="1200" dirty="0">
                  <a:solidFill>
                    <a:srgbClr val="4472C4"/>
                  </a:solidFill>
                  <a:latin typeface="Arial"/>
                </a:rPr>
                <a:t>do not present with purpura</a:t>
              </a:r>
              <a:endParaRPr lang="en-GB" sz="1200" dirty="0">
                <a:solidFill>
                  <a:srgbClr val="4472C4"/>
                </a:solidFill>
                <a:latin typeface="Arial"/>
              </a:endParaRPr>
            </a:p>
          </p:txBody>
        </p:sp>
        <p:sp>
          <p:nvSpPr>
            <p:cNvPr id="6" name="Rectangle: Rounded Corners 68">
              <a:extLst>
                <a:ext uri="{FF2B5EF4-FFF2-40B4-BE49-F238E27FC236}">
                  <a16:creationId xmlns:a16="http://schemas.microsoft.com/office/drawing/2014/main" id="{58296513-C9D0-48F6-AF4B-4CB33919A5D0}"/>
                </a:ext>
              </a:extLst>
            </p:cNvPr>
            <p:cNvSpPr/>
            <p:nvPr/>
          </p:nvSpPr>
          <p:spPr>
            <a:xfrm>
              <a:off x="685800" y="1460539"/>
              <a:ext cx="7772400" cy="1304543"/>
            </a:xfrm>
            <a:prstGeom prst="roundRect">
              <a:avLst/>
            </a:prstGeom>
            <a:noFill/>
            <a:ln w="12700" cap="sq" cmpd="sng" algn="ctr">
              <a:solidFill>
                <a:srgbClr val="AB1D1D"/>
              </a:solidFill>
              <a:prstDash val="solid"/>
            </a:ln>
            <a:effectLst/>
          </p:spPr>
          <p:txBody>
            <a:bodyPr rtlCol="0" anchor="ctr"/>
            <a:lstStyle/>
            <a:p>
              <a:pPr algn="ctr">
                <a:defRPr/>
              </a:pPr>
              <a:endParaRPr lang="en-GB" kern="0" dirty="0">
                <a:solidFill>
                  <a:srgbClr val="FFFFFF"/>
                </a:solidFill>
                <a:latin typeface="Arial"/>
              </a:endParaRPr>
            </a:p>
          </p:txBody>
        </p:sp>
        <p:sp>
          <p:nvSpPr>
            <p:cNvPr id="7" name="Content Placeholder 2">
              <a:extLst>
                <a:ext uri="{FF2B5EF4-FFF2-40B4-BE49-F238E27FC236}">
                  <a16:creationId xmlns:a16="http://schemas.microsoft.com/office/drawing/2014/main" id="{E08BEC28-1386-407D-A131-FE995B9D2515}"/>
                </a:ext>
              </a:extLst>
            </p:cNvPr>
            <p:cNvSpPr txBox="1">
              <a:spLocks/>
            </p:cNvSpPr>
            <p:nvPr/>
          </p:nvSpPr>
          <p:spPr>
            <a:xfrm>
              <a:off x="880462" y="1606842"/>
              <a:ext cx="7425338" cy="1082040"/>
            </a:xfrm>
            <a:prstGeom prst="rect">
              <a:avLst/>
            </a:prstGeom>
          </p:spPr>
          <p:txBody>
            <a:bodyPr vert="horz" lIns="0" tIns="0" rIns="0" bIns="0" spcCol="182880" rtlCol="0">
              <a:noAutofit/>
            </a:bodyPr>
            <a:lst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350" b="1" dirty="0" smtClean="0">
                  <a:solidFill>
                    <a:srgbClr val="AB1D1D"/>
                  </a:solidFill>
                  <a:latin typeface="Arial"/>
                </a:rPr>
                <a:t>ITP (</a:t>
              </a:r>
              <a:r>
                <a:rPr lang="en-US" sz="1350" b="1" u="sng" dirty="0" smtClean="0">
                  <a:solidFill>
                    <a:srgbClr val="AB1D1D"/>
                  </a:solidFill>
                  <a:latin typeface="Arial"/>
                </a:rPr>
                <a:t>I</a:t>
              </a:r>
              <a:r>
                <a:rPr lang="en-US" sz="1350" b="1" dirty="0" smtClean="0">
                  <a:solidFill>
                    <a:srgbClr val="AB1D1D"/>
                  </a:solidFill>
                  <a:latin typeface="Arial"/>
                </a:rPr>
                <a:t>mmune </a:t>
              </a:r>
              <a:r>
                <a:rPr lang="en-US" sz="1350" b="1" u="sng" dirty="0" err="1" smtClean="0">
                  <a:solidFill>
                    <a:srgbClr val="AB1D1D"/>
                  </a:solidFill>
                  <a:latin typeface="Arial"/>
                </a:rPr>
                <a:t>T</a:t>
              </a:r>
              <a:r>
                <a:rPr lang="en-US" sz="1350" b="1" dirty="0" err="1" smtClean="0">
                  <a:solidFill>
                    <a:srgbClr val="AB1D1D"/>
                  </a:solidFill>
                  <a:latin typeface="Arial"/>
                </a:rPr>
                <a:t>hrombocyto</a:t>
              </a:r>
              <a:r>
                <a:rPr lang="en-US" sz="1350" b="1" u="sng" dirty="0" err="1" smtClean="0">
                  <a:solidFill>
                    <a:srgbClr val="AB1D1D"/>
                  </a:solidFill>
                  <a:latin typeface="Arial"/>
                </a:rPr>
                <a:t>P</a:t>
              </a:r>
              <a:r>
                <a:rPr lang="en-US" sz="1350" b="1" dirty="0" err="1" smtClean="0">
                  <a:solidFill>
                    <a:srgbClr val="AB1D1D"/>
                  </a:solidFill>
                  <a:latin typeface="Arial"/>
                </a:rPr>
                <a:t>enia</a:t>
              </a:r>
              <a:r>
                <a:rPr lang="en-US" sz="1350" b="1" dirty="0" smtClean="0">
                  <a:solidFill>
                    <a:srgbClr val="AB1D1D"/>
                  </a:solidFill>
                  <a:latin typeface="Arial"/>
                </a:rPr>
                <a:t>) </a:t>
              </a:r>
              <a:r>
                <a:rPr lang="en-US" sz="1350" b="1" dirty="0">
                  <a:solidFill>
                    <a:srgbClr val="000000"/>
                  </a:solidFill>
                  <a:latin typeface="Arial"/>
                </a:rPr>
                <a:t>is an </a:t>
              </a:r>
              <a:r>
                <a:rPr lang="en-US" sz="1350" b="1" dirty="0">
                  <a:solidFill>
                    <a:srgbClr val="AB1D1D"/>
                  </a:solidFill>
                  <a:latin typeface="Arial"/>
                </a:rPr>
                <a:t>autoimmune disease </a:t>
              </a:r>
              <a:r>
                <a:rPr lang="en-US" sz="1350" b="1" dirty="0">
                  <a:solidFill>
                    <a:srgbClr val="000000"/>
                  </a:solidFill>
                  <a:latin typeface="Arial"/>
                </a:rPr>
                <a:t>characterized by:</a:t>
              </a:r>
              <a:r>
                <a:rPr lang="en-US" sz="1350" b="1" baseline="30000" dirty="0">
                  <a:solidFill>
                    <a:srgbClr val="000000"/>
                  </a:solidFill>
                  <a:latin typeface="Arial"/>
                </a:rPr>
                <a:t>1,2</a:t>
              </a:r>
              <a:endParaRPr lang="en-US" sz="1350" b="1" dirty="0">
                <a:solidFill>
                  <a:srgbClr val="000000"/>
                </a:solidFill>
                <a:latin typeface="Arial"/>
              </a:endParaRPr>
            </a:p>
            <a:p>
              <a:pPr marL="228600" lvl="1">
                <a:buFont typeface="Arial" pitchFamily="34" charset="0"/>
                <a:buChar char="•"/>
              </a:pPr>
              <a:r>
                <a:rPr lang="en-US" sz="1350" dirty="0">
                  <a:solidFill>
                    <a:srgbClr val="000000"/>
                  </a:solidFill>
                  <a:latin typeface="Arial"/>
                </a:rPr>
                <a:t>An </a:t>
              </a:r>
              <a:r>
                <a:rPr lang="en-US" sz="1350" dirty="0">
                  <a:solidFill>
                    <a:srgbClr val="C00000"/>
                  </a:solidFill>
                  <a:latin typeface="Arial"/>
                </a:rPr>
                <a:t>immune-mediated destruction </a:t>
              </a:r>
              <a:r>
                <a:rPr lang="en-US" sz="1350" dirty="0">
                  <a:solidFill>
                    <a:srgbClr val="000000"/>
                  </a:solidFill>
                  <a:latin typeface="Arial"/>
                </a:rPr>
                <a:t>of</a:t>
              </a:r>
              <a:r>
                <a:rPr lang="en-US" sz="1350" dirty="0">
                  <a:solidFill>
                    <a:srgbClr val="C00000"/>
                  </a:solidFill>
                  <a:latin typeface="Arial"/>
                </a:rPr>
                <a:t> platelets </a:t>
              </a:r>
              <a:r>
                <a:rPr lang="en-US" sz="1350" dirty="0">
                  <a:solidFill>
                    <a:srgbClr val="000000"/>
                  </a:solidFill>
                  <a:latin typeface="Arial"/>
                </a:rPr>
                <a:t>with a transient or persistent</a:t>
              </a:r>
              <a:r>
                <a:rPr lang="en-US" sz="1350" baseline="30000" dirty="0">
                  <a:solidFill>
                    <a:srgbClr val="000000"/>
                  </a:solidFill>
                  <a:latin typeface="Arial"/>
                </a:rPr>
                <a:t> </a:t>
              </a:r>
              <a:r>
                <a:rPr lang="en-US" sz="1350" dirty="0">
                  <a:solidFill>
                    <a:srgbClr val="C00000"/>
                  </a:solidFill>
                  <a:latin typeface="Arial"/>
                </a:rPr>
                <a:t>platelet count </a:t>
              </a:r>
              <a:br>
                <a:rPr lang="en-US" sz="1350" dirty="0">
                  <a:solidFill>
                    <a:srgbClr val="C00000"/>
                  </a:solidFill>
                  <a:latin typeface="Arial"/>
                </a:rPr>
              </a:br>
              <a:r>
                <a:rPr lang="en-US" sz="1350" dirty="0">
                  <a:solidFill>
                    <a:srgbClr val="C00000"/>
                  </a:solidFill>
                  <a:latin typeface="Arial"/>
                </a:rPr>
                <a:t>&lt; 100 × 10</a:t>
              </a:r>
              <a:r>
                <a:rPr lang="en-US" sz="1350" baseline="30000" dirty="0">
                  <a:solidFill>
                    <a:srgbClr val="C00000"/>
                  </a:solidFill>
                  <a:latin typeface="Arial"/>
                </a:rPr>
                <a:t>9</a:t>
              </a:r>
              <a:r>
                <a:rPr lang="en-US" sz="1350" dirty="0">
                  <a:solidFill>
                    <a:srgbClr val="C00000"/>
                  </a:solidFill>
                  <a:latin typeface="Arial"/>
                </a:rPr>
                <a:t>/L</a:t>
              </a:r>
            </a:p>
            <a:p>
              <a:pPr marL="228600" lvl="1">
                <a:buFont typeface="Arial" pitchFamily="34" charset="0"/>
                <a:buChar char="•"/>
              </a:pPr>
              <a:r>
                <a:rPr lang="en-US" sz="1350" dirty="0">
                  <a:solidFill>
                    <a:srgbClr val="000000"/>
                  </a:solidFill>
                  <a:latin typeface="Arial"/>
                </a:rPr>
                <a:t>An </a:t>
              </a:r>
              <a:r>
                <a:rPr lang="en-US" sz="1350" dirty="0">
                  <a:solidFill>
                    <a:srgbClr val="C00000"/>
                  </a:solidFill>
                  <a:latin typeface="Arial"/>
                </a:rPr>
                <a:t>increased risk of bleeding </a:t>
              </a:r>
              <a:r>
                <a:rPr lang="en-US" sz="1350" dirty="0">
                  <a:solidFill>
                    <a:srgbClr val="000000"/>
                  </a:solidFill>
                  <a:latin typeface="Arial"/>
                </a:rPr>
                <a:t>due to impaired blood-clotting mechanisms</a:t>
              </a:r>
              <a:endParaRPr lang="en-GB" sz="1350" baseline="30000" dirty="0">
                <a:solidFill>
                  <a:srgbClr val="000000"/>
                </a:solidFill>
                <a:latin typeface="Arial"/>
              </a:endParaRPr>
            </a:p>
            <a:p>
              <a:pPr marL="517525" lvl="1" indent="-285750">
                <a:buFont typeface="Arial" pitchFamily="34" charset="0"/>
                <a:buChar char="•"/>
              </a:pPr>
              <a:endParaRPr lang="en-US" sz="1250" dirty="0">
                <a:solidFill>
                  <a:srgbClr val="000000"/>
                </a:solidFill>
                <a:latin typeface="Arial"/>
              </a:endParaRPr>
            </a:p>
            <a:p>
              <a:pPr marL="0" indent="0">
                <a:buFont typeface="Arial" pitchFamily="34" charset="0"/>
                <a:buNone/>
              </a:pPr>
              <a:endParaRPr lang="en-US" sz="1600" dirty="0">
                <a:solidFill>
                  <a:srgbClr val="000000"/>
                </a:solidFill>
                <a:latin typeface="Arial"/>
              </a:endParaRPr>
            </a:p>
          </p:txBody>
        </p:sp>
        <p:pic>
          <p:nvPicPr>
            <p:cNvPr id="8" name="Graphic 70" descr="Lightbulb">
              <a:extLst>
                <a:ext uri="{FF2B5EF4-FFF2-40B4-BE49-F238E27FC236}">
                  <a16:creationId xmlns:a16="http://schemas.microsoft.com/office/drawing/2014/main" id="{CC8970BC-605B-4942-8F6C-D4F11FC5C18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85800" y="3024354"/>
              <a:ext cx="430212" cy="430212"/>
            </a:xfrm>
            <a:prstGeom prst="rect">
              <a:avLst/>
            </a:prstGeom>
          </p:spPr>
        </p:pic>
      </p:grpSp>
      <p:sp>
        <p:nvSpPr>
          <p:cNvPr id="9" name="TextBox 8"/>
          <p:cNvSpPr txBox="1"/>
          <p:nvPr/>
        </p:nvSpPr>
        <p:spPr>
          <a:xfrm>
            <a:off x="2485724" y="6025415"/>
            <a:ext cx="2836033" cy="553998"/>
          </a:xfrm>
          <a:prstGeom prst="rect">
            <a:avLst/>
          </a:prstGeom>
          <a:noFill/>
        </p:spPr>
        <p:txBody>
          <a:bodyPr wrap="none" rtlCol="0">
            <a:spAutoFit/>
          </a:bodyPr>
          <a:lstStyle/>
          <a:p>
            <a:r>
              <a:rPr lang="en-US" sz="1000" dirty="0" smtClean="0"/>
              <a:t>1. </a:t>
            </a:r>
            <a:r>
              <a:rPr lang="en-US" sz="1000" dirty="0" err="1" smtClean="0"/>
              <a:t>Rodeghiero</a:t>
            </a:r>
            <a:r>
              <a:rPr lang="en-US" sz="1000" dirty="0" smtClean="0"/>
              <a:t> F, et al. Blood. 2009;113:2386-93.</a:t>
            </a:r>
          </a:p>
          <a:p>
            <a:r>
              <a:rPr lang="en-US" sz="1000" dirty="0" smtClean="0"/>
              <a:t>2. </a:t>
            </a:r>
            <a:r>
              <a:rPr lang="en-US" sz="1000" dirty="0" err="1" smtClean="0"/>
              <a:t>Audia</a:t>
            </a:r>
            <a:r>
              <a:rPr lang="en-US" sz="1000" dirty="0" smtClean="0"/>
              <a:t> S, et al. </a:t>
            </a:r>
            <a:r>
              <a:rPr lang="en-US" sz="1000" dirty="0" err="1" smtClean="0"/>
              <a:t>Autoimmun</a:t>
            </a:r>
            <a:r>
              <a:rPr lang="en-US" sz="1000" dirty="0" smtClean="0"/>
              <a:t> Rev. 2017;16:620-32. </a:t>
            </a:r>
          </a:p>
          <a:p>
            <a:r>
              <a:rPr lang="en-US" sz="1000" dirty="0" smtClean="0"/>
              <a:t>3. </a:t>
            </a:r>
            <a:r>
              <a:rPr lang="en-US" sz="1000" dirty="0" err="1" smtClean="0"/>
              <a:t>Swinkels</a:t>
            </a:r>
            <a:r>
              <a:rPr lang="en-US" sz="1000" dirty="0" smtClean="0"/>
              <a:t> M, et al. Front </a:t>
            </a:r>
            <a:r>
              <a:rPr lang="en-US" sz="1000" dirty="0" err="1" smtClean="0"/>
              <a:t>Immunol</a:t>
            </a:r>
            <a:r>
              <a:rPr lang="en-US" sz="1000" dirty="0" smtClean="0"/>
              <a:t>. 2018;9:880.</a:t>
            </a:r>
          </a:p>
        </p:txBody>
      </p:sp>
    </p:spTree>
    <p:extLst>
      <p:ext uri="{BB962C8B-B14F-4D97-AF65-F5344CB8AC3E}">
        <p14:creationId xmlns:p14="http://schemas.microsoft.com/office/powerpoint/2010/main" val="3664489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 of ITP</a:t>
            </a:r>
            <a:endParaRPr lang="en-US" dirty="0"/>
          </a:p>
        </p:txBody>
      </p:sp>
      <p:grpSp>
        <p:nvGrpSpPr>
          <p:cNvPr id="4" name="Group 3">
            <a:extLst>
              <a:ext uri="{FF2B5EF4-FFF2-40B4-BE49-F238E27FC236}">
                <a16:creationId xmlns:a16="http://schemas.microsoft.com/office/drawing/2014/main" id="{F02F82CF-E459-4F99-BFE0-01461959D559}"/>
              </a:ext>
            </a:extLst>
          </p:cNvPr>
          <p:cNvGrpSpPr/>
          <p:nvPr/>
        </p:nvGrpSpPr>
        <p:grpSpPr>
          <a:xfrm>
            <a:off x="2435779" y="1715328"/>
            <a:ext cx="7822345" cy="4969828"/>
            <a:chOff x="635855" y="877930"/>
            <a:chExt cx="7822345" cy="4969828"/>
          </a:xfrm>
        </p:grpSpPr>
        <p:pic>
          <p:nvPicPr>
            <p:cNvPr id="5" name="Picture 4">
              <a:extLst>
                <a:ext uri="{FF2B5EF4-FFF2-40B4-BE49-F238E27FC236}">
                  <a16:creationId xmlns:a16="http://schemas.microsoft.com/office/drawing/2014/main" id="{91EFB6B8-C98C-4887-842E-D3AA5312A8A9}"/>
                </a:ext>
              </a:extLst>
            </p:cNvPr>
            <p:cNvPicPr>
              <a:picLocks noChangeAspect="1"/>
            </p:cNvPicPr>
            <p:nvPr/>
          </p:nvPicPr>
          <p:blipFill rotWithShape="1">
            <a:blip r:embed="rId2" cstate="print">
              <a:duotone>
                <a:prstClr val="black"/>
                <a:srgbClr val="0460A9">
                  <a:tint val="45000"/>
                  <a:satMod val="400000"/>
                </a:srgbClr>
              </a:duotone>
              <a:extLst>
                <a:ext uri="{28A0092B-C50C-407E-A947-70E740481C1C}">
                  <a14:useLocalDpi xmlns:a14="http://schemas.microsoft.com/office/drawing/2010/main" val="0"/>
                </a:ext>
              </a:extLst>
            </a:blip>
            <a:srcRect l="62267" t="37752" r="33673" b="56857"/>
            <a:stretch/>
          </p:blipFill>
          <p:spPr>
            <a:xfrm rot="5054514">
              <a:off x="6298928" y="2698328"/>
              <a:ext cx="224134" cy="305544"/>
            </a:xfrm>
            <a:prstGeom prst="rect">
              <a:avLst/>
            </a:prstGeom>
          </p:spPr>
        </p:pic>
        <p:pic>
          <p:nvPicPr>
            <p:cNvPr id="6" name="Picture 5">
              <a:extLst>
                <a:ext uri="{FF2B5EF4-FFF2-40B4-BE49-F238E27FC236}">
                  <a16:creationId xmlns:a16="http://schemas.microsoft.com/office/drawing/2014/main" id="{09DA25CC-2A3A-459D-AF2C-AA61F8B9CD54}"/>
                </a:ext>
              </a:extLst>
            </p:cNvPr>
            <p:cNvPicPr>
              <a:picLocks noChangeAspect="1"/>
            </p:cNvPicPr>
            <p:nvPr/>
          </p:nvPicPr>
          <p:blipFill rotWithShape="1">
            <a:blip r:embed="rId2" cstate="print">
              <a:duotone>
                <a:prstClr val="black"/>
                <a:srgbClr val="0460A9">
                  <a:tint val="45000"/>
                  <a:satMod val="400000"/>
                </a:srgbClr>
              </a:duotone>
              <a:extLst>
                <a:ext uri="{28A0092B-C50C-407E-A947-70E740481C1C}">
                  <a14:useLocalDpi xmlns:a14="http://schemas.microsoft.com/office/drawing/2010/main" val="0"/>
                </a:ext>
              </a:extLst>
            </a:blip>
            <a:srcRect l="62267" t="37752" r="33673" b="56857"/>
            <a:stretch/>
          </p:blipFill>
          <p:spPr>
            <a:xfrm rot="9614871">
              <a:off x="6707661" y="2741843"/>
              <a:ext cx="224134" cy="305544"/>
            </a:xfrm>
            <a:prstGeom prst="rect">
              <a:avLst/>
            </a:prstGeom>
          </p:spPr>
        </p:pic>
        <p:pic>
          <p:nvPicPr>
            <p:cNvPr id="7" name="Picture 6">
              <a:extLst>
                <a:ext uri="{FF2B5EF4-FFF2-40B4-BE49-F238E27FC236}">
                  <a16:creationId xmlns:a16="http://schemas.microsoft.com/office/drawing/2014/main" id="{2E2C829E-BD1A-4623-B109-24C17064C038}"/>
                </a:ext>
              </a:extLst>
            </p:cNvPr>
            <p:cNvPicPr>
              <a:picLocks noChangeAspect="1"/>
            </p:cNvPicPr>
            <p:nvPr/>
          </p:nvPicPr>
          <p:blipFill rotWithShape="1">
            <a:blip r:embed="rId2" cstate="print">
              <a:duotone>
                <a:prstClr val="black"/>
                <a:srgbClr val="0460A9">
                  <a:tint val="45000"/>
                  <a:satMod val="400000"/>
                </a:srgbClr>
              </a:duotone>
              <a:extLst>
                <a:ext uri="{28A0092B-C50C-407E-A947-70E740481C1C}">
                  <a14:useLocalDpi xmlns:a14="http://schemas.microsoft.com/office/drawing/2010/main" val="0"/>
                </a:ext>
              </a:extLst>
            </a:blip>
            <a:srcRect l="62267" t="37752" r="33673" b="56857"/>
            <a:stretch/>
          </p:blipFill>
          <p:spPr>
            <a:xfrm rot="1385479">
              <a:off x="6284832" y="3035213"/>
              <a:ext cx="224134" cy="305544"/>
            </a:xfrm>
            <a:prstGeom prst="rect">
              <a:avLst/>
            </a:prstGeom>
          </p:spPr>
        </p:pic>
        <p:pic>
          <p:nvPicPr>
            <p:cNvPr id="8" name="Picture 7">
              <a:extLst>
                <a:ext uri="{FF2B5EF4-FFF2-40B4-BE49-F238E27FC236}">
                  <a16:creationId xmlns:a16="http://schemas.microsoft.com/office/drawing/2014/main" id="{E78B771B-14DC-44F6-8CF3-BEDF9AD36940}"/>
                </a:ext>
              </a:extLst>
            </p:cNvPr>
            <p:cNvPicPr>
              <a:picLocks noChangeAspect="1"/>
            </p:cNvPicPr>
            <p:nvPr/>
          </p:nvPicPr>
          <p:blipFill rotWithShape="1">
            <a:blip r:embed="rId2" cstate="print">
              <a:duotone>
                <a:prstClr val="black"/>
                <a:srgbClr val="0460A9">
                  <a:tint val="45000"/>
                  <a:satMod val="400000"/>
                </a:srgbClr>
              </a:duotone>
              <a:extLst>
                <a:ext uri="{28A0092B-C50C-407E-A947-70E740481C1C}">
                  <a14:useLocalDpi xmlns:a14="http://schemas.microsoft.com/office/drawing/2010/main" val="0"/>
                </a:ext>
              </a:extLst>
            </a:blip>
            <a:srcRect l="62267" t="37752" r="33673" b="56857"/>
            <a:stretch/>
          </p:blipFill>
          <p:spPr>
            <a:xfrm rot="16879190">
              <a:off x="6562934" y="3215202"/>
              <a:ext cx="224134" cy="305544"/>
            </a:xfrm>
            <a:prstGeom prst="rect">
              <a:avLst/>
            </a:prstGeom>
          </p:spPr>
        </p:pic>
        <p:sp>
          <p:nvSpPr>
            <p:cNvPr id="9" name="Content Placeholder 2">
              <a:extLst>
                <a:ext uri="{FF2B5EF4-FFF2-40B4-BE49-F238E27FC236}">
                  <a16:creationId xmlns:a16="http://schemas.microsoft.com/office/drawing/2014/main" id="{F133D87B-E1FB-4F1F-8E42-16F25E5BC5C4}"/>
                </a:ext>
              </a:extLst>
            </p:cNvPr>
            <p:cNvSpPr txBox="1">
              <a:spLocks/>
            </p:cNvSpPr>
            <p:nvPr/>
          </p:nvSpPr>
          <p:spPr>
            <a:xfrm>
              <a:off x="635855" y="877930"/>
              <a:ext cx="3616170" cy="4210830"/>
            </a:xfrm>
            <a:prstGeom prst="rect">
              <a:avLst/>
            </a:prstGeom>
          </p:spPr>
          <p:txBody>
            <a:bodyPr vert="horz" lIns="0" tIns="0" rIns="0" bIns="0" spcCol="182880" rtlCol="0">
              <a:noAutofit/>
            </a:bodyPr>
            <a:lst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GB" sz="1350" b="1" dirty="0">
                  <a:solidFill>
                    <a:srgbClr val="AB1D1D"/>
                  </a:solidFill>
                  <a:latin typeface="Arial"/>
                </a:rPr>
                <a:t>The pathogenesis of ITP involves</a:t>
              </a:r>
              <a:r>
                <a:rPr lang="en-GB" sz="1350" b="1" baseline="30000" dirty="0">
                  <a:solidFill>
                    <a:srgbClr val="AB1D1D"/>
                  </a:solidFill>
                  <a:latin typeface="Arial"/>
                </a:rPr>
                <a:t>1</a:t>
              </a:r>
              <a:r>
                <a:rPr lang="en-US" sz="1350" b="1" baseline="30000" dirty="0">
                  <a:solidFill>
                    <a:srgbClr val="AB1D1D"/>
                  </a:solidFill>
                  <a:latin typeface="Arial"/>
                </a:rPr>
                <a:t>–</a:t>
              </a:r>
              <a:r>
                <a:rPr lang="en-GB" sz="1350" b="1" baseline="30000" dirty="0">
                  <a:solidFill>
                    <a:srgbClr val="AB1D1D"/>
                  </a:solidFill>
                  <a:latin typeface="Arial"/>
                </a:rPr>
                <a:t>5</a:t>
              </a:r>
              <a:endParaRPr lang="en-GB" sz="1350" b="1" dirty="0">
                <a:solidFill>
                  <a:srgbClr val="AB1D1D"/>
                </a:solidFill>
                <a:latin typeface="Arial"/>
              </a:endParaRPr>
            </a:p>
            <a:p>
              <a:pPr>
                <a:buClr>
                  <a:srgbClr val="000000"/>
                </a:buClr>
                <a:buSzPct val="100000"/>
                <a:defRPr/>
              </a:pPr>
              <a:r>
                <a:rPr lang="en-US" sz="1200" dirty="0">
                  <a:solidFill>
                    <a:srgbClr val="000000"/>
                  </a:solidFill>
                  <a:latin typeface="Arial"/>
                </a:rPr>
                <a:t>The production of </a:t>
              </a:r>
              <a:r>
                <a:rPr lang="en-US" sz="1200" dirty="0">
                  <a:solidFill>
                    <a:srgbClr val="4472C4"/>
                  </a:solidFill>
                  <a:latin typeface="Arial"/>
                </a:rPr>
                <a:t>antiplatelet antibodies</a:t>
              </a:r>
              <a:r>
                <a:rPr lang="en-US" sz="1200" dirty="0">
                  <a:solidFill>
                    <a:srgbClr val="000000"/>
                  </a:solidFill>
                  <a:latin typeface="Arial"/>
                </a:rPr>
                <a:t> by plasma cells</a:t>
              </a:r>
            </a:p>
            <a:p>
              <a:pPr>
                <a:buClr>
                  <a:srgbClr val="000000"/>
                </a:buClr>
                <a:buSzPct val="100000"/>
                <a:defRPr/>
              </a:pPr>
              <a:r>
                <a:rPr lang="en-US" sz="1200" dirty="0">
                  <a:solidFill>
                    <a:srgbClr val="000000"/>
                  </a:solidFill>
                  <a:latin typeface="Arial"/>
                </a:rPr>
                <a:t>Autoantibody coating of platelets, resulting in:</a:t>
              </a:r>
            </a:p>
            <a:p>
              <a:pPr lvl="1">
                <a:buClr>
                  <a:srgbClr val="000000"/>
                </a:buClr>
                <a:defRPr/>
              </a:pPr>
              <a:r>
                <a:rPr lang="en-US" sz="1100" dirty="0">
                  <a:solidFill>
                    <a:srgbClr val="4472C4"/>
                  </a:solidFill>
                  <a:latin typeface="Arial"/>
                </a:rPr>
                <a:t>Autoantibody-mediated accelerated platelet clearance </a:t>
              </a:r>
              <a:r>
                <a:rPr lang="en-US" sz="1100" dirty="0">
                  <a:solidFill>
                    <a:srgbClr val="000000"/>
                  </a:solidFill>
                  <a:latin typeface="Arial"/>
                </a:rPr>
                <a:t>by removal via </a:t>
              </a:r>
              <a:r>
                <a:rPr lang="en-US" sz="1100" dirty="0">
                  <a:solidFill>
                    <a:srgbClr val="4472C4"/>
                  </a:solidFill>
                  <a:latin typeface="Arial"/>
                </a:rPr>
                <a:t>splenic macrophages </a:t>
              </a:r>
              <a:r>
                <a:rPr lang="en-US" sz="1100" dirty="0">
                  <a:solidFill>
                    <a:srgbClr val="000000"/>
                  </a:solidFill>
                  <a:latin typeface="Arial"/>
                </a:rPr>
                <a:t>and </a:t>
              </a:r>
              <a:r>
                <a:rPr lang="en-US" sz="1100" dirty="0">
                  <a:solidFill>
                    <a:srgbClr val="4472C4"/>
                  </a:solidFill>
                  <a:latin typeface="Arial"/>
                </a:rPr>
                <a:t>dendritic cells</a:t>
              </a:r>
            </a:p>
            <a:p>
              <a:pPr lvl="1">
                <a:buClr>
                  <a:srgbClr val="000000"/>
                </a:buClr>
                <a:defRPr/>
              </a:pPr>
              <a:r>
                <a:rPr lang="en-US" sz="1100" dirty="0">
                  <a:solidFill>
                    <a:srgbClr val="000000"/>
                  </a:solidFill>
                  <a:latin typeface="Arial"/>
                </a:rPr>
                <a:t>Complement deposition and </a:t>
              </a:r>
              <a:r>
                <a:rPr lang="en-US" sz="1100" dirty="0">
                  <a:solidFill>
                    <a:srgbClr val="4472C4"/>
                  </a:solidFill>
                  <a:latin typeface="Arial"/>
                </a:rPr>
                <a:t>platelet apoptosis</a:t>
              </a:r>
            </a:p>
            <a:p>
              <a:pPr lvl="1">
                <a:buClr>
                  <a:srgbClr val="000000"/>
                </a:buClr>
                <a:defRPr/>
              </a:pPr>
              <a:r>
                <a:rPr lang="en-US" sz="1100" dirty="0">
                  <a:solidFill>
                    <a:srgbClr val="4472C4"/>
                  </a:solidFill>
                  <a:latin typeface="Arial"/>
                </a:rPr>
                <a:t>Impaired megakaryopoiesis </a:t>
              </a:r>
              <a:r>
                <a:rPr lang="en-US" sz="1100" dirty="0">
                  <a:solidFill>
                    <a:srgbClr val="000000"/>
                  </a:solidFill>
                  <a:latin typeface="Arial"/>
                </a:rPr>
                <a:t>and </a:t>
              </a:r>
              <a:r>
                <a:rPr lang="en-US" sz="1100" dirty="0">
                  <a:solidFill>
                    <a:srgbClr val="4472C4"/>
                  </a:solidFill>
                  <a:latin typeface="Arial"/>
                </a:rPr>
                <a:t>thrombopoiesis</a:t>
              </a:r>
            </a:p>
            <a:p>
              <a:pPr marL="230187">
                <a:buSzPct val="100000"/>
                <a:defRPr/>
              </a:pPr>
              <a:r>
                <a:rPr lang="en-US" sz="1200" dirty="0">
                  <a:solidFill>
                    <a:srgbClr val="000000"/>
                  </a:solidFill>
                  <a:latin typeface="Arial"/>
                </a:rPr>
                <a:t>T-cell-mediated direct </a:t>
              </a:r>
              <a:r>
                <a:rPr lang="en-US" sz="1200" dirty="0">
                  <a:solidFill>
                    <a:srgbClr val="4472C4"/>
                  </a:solidFill>
                  <a:latin typeface="Arial"/>
                </a:rPr>
                <a:t>destruction </a:t>
              </a:r>
              <a:r>
                <a:rPr lang="en-US" sz="1200" dirty="0">
                  <a:solidFill>
                    <a:srgbClr val="000000"/>
                  </a:solidFill>
                  <a:latin typeface="Arial"/>
                </a:rPr>
                <a:t>of platelets by </a:t>
              </a:r>
              <a:r>
                <a:rPr lang="en-US" sz="1200" dirty="0">
                  <a:solidFill>
                    <a:srgbClr val="4472C4"/>
                  </a:solidFill>
                  <a:latin typeface="Arial"/>
                </a:rPr>
                <a:t>cytotoxic T cells</a:t>
              </a:r>
            </a:p>
            <a:p>
              <a:pPr marL="230187">
                <a:buSzPct val="100000"/>
                <a:defRPr/>
              </a:pPr>
              <a:r>
                <a:rPr lang="en-US" sz="1200" dirty="0">
                  <a:solidFill>
                    <a:srgbClr val="4472C4"/>
                  </a:solidFill>
                  <a:latin typeface="Arial"/>
                </a:rPr>
                <a:t>T helper cells </a:t>
              </a:r>
              <a:r>
                <a:rPr lang="en-US" sz="1200" dirty="0">
                  <a:solidFill>
                    <a:srgbClr val="000000"/>
                  </a:solidFill>
                  <a:latin typeface="Arial"/>
                </a:rPr>
                <a:t>that promote the production of </a:t>
              </a:r>
              <a:r>
                <a:rPr lang="en-US" sz="1200" dirty="0">
                  <a:solidFill>
                    <a:srgbClr val="4472C4"/>
                  </a:solidFill>
                  <a:latin typeface="Arial"/>
                </a:rPr>
                <a:t>antiplatelet antibodies </a:t>
              </a:r>
              <a:r>
                <a:rPr lang="en-US" sz="1200" dirty="0">
                  <a:solidFill>
                    <a:srgbClr val="000000"/>
                  </a:solidFill>
                  <a:latin typeface="Arial"/>
                </a:rPr>
                <a:t>by </a:t>
              </a:r>
              <a:r>
                <a:rPr lang="en-US" sz="1200" dirty="0">
                  <a:solidFill>
                    <a:srgbClr val="4472C4"/>
                  </a:solidFill>
                  <a:latin typeface="Arial"/>
                </a:rPr>
                <a:t>B cells</a:t>
              </a:r>
            </a:p>
            <a:p>
              <a:pPr marL="230187">
                <a:buSzPct val="100000"/>
                <a:defRPr/>
              </a:pPr>
              <a:r>
                <a:rPr lang="en-US" sz="1200" dirty="0">
                  <a:solidFill>
                    <a:srgbClr val="4472C4"/>
                  </a:solidFill>
                  <a:latin typeface="Arial"/>
                </a:rPr>
                <a:t>Mechanisms</a:t>
              </a:r>
              <a:r>
                <a:rPr lang="en-US" sz="1200" dirty="0">
                  <a:solidFill>
                    <a:srgbClr val="000000"/>
                  </a:solidFill>
                  <a:latin typeface="Arial"/>
                </a:rPr>
                <a:t> involved in autoimmune platelet destruction may </a:t>
              </a:r>
              <a:r>
                <a:rPr lang="en-US" sz="1200" dirty="0">
                  <a:solidFill>
                    <a:srgbClr val="4472C4"/>
                  </a:solidFill>
                  <a:latin typeface="Arial"/>
                </a:rPr>
                <a:t>differ among patients</a:t>
              </a:r>
            </a:p>
          </p:txBody>
        </p:sp>
        <p:sp>
          <p:nvSpPr>
            <p:cNvPr id="10" name="Rectangle 5">
              <a:extLst>
                <a:ext uri="{FF2B5EF4-FFF2-40B4-BE49-F238E27FC236}">
                  <a16:creationId xmlns:a16="http://schemas.microsoft.com/office/drawing/2014/main" id="{2DD02E84-3856-4C0B-B73D-DFDE9F28F62D}"/>
                </a:ext>
              </a:extLst>
            </p:cNvPr>
            <p:cNvSpPr>
              <a:spLocks noChangeArrowheads="1"/>
            </p:cNvSpPr>
            <p:nvPr/>
          </p:nvSpPr>
          <p:spPr bwMode="auto">
            <a:xfrm>
              <a:off x="7423617" y="4591330"/>
              <a:ext cx="44563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b="1" dirty="0">
                  <a:solidFill>
                    <a:srgbClr val="000000"/>
                  </a:solidFill>
                  <a:latin typeface="Arial" panose="020B0604020202020204" pitchFamily="34" charset="0"/>
                  <a:cs typeface="Arial" pitchFamily="34" charset="0"/>
                </a:rPr>
                <a:t>Th cell</a:t>
              </a:r>
            </a:p>
          </p:txBody>
        </p:sp>
        <p:sp>
          <p:nvSpPr>
            <p:cNvPr id="11" name="Rectangle 8">
              <a:extLst>
                <a:ext uri="{FF2B5EF4-FFF2-40B4-BE49-F238E27FC236}">
                  <a16:creationId xmlns:a16="http://schemas.microsoft.com/office/drawing/2014/main" id="{84751B1E-2E63-4BF2-AC79-A0B680C8DD37}"/>
                </a:ext>
              </a:extLst>
            </p:cNvPr>
            <p:cNvSpPr>
              <a:spLocks noChangeArrowheads="1"/>
            </p:cNvSpPr>
            <p:nvPr/>
          </p:nvSpPr>
          <p:spPr bwMode="auto">
            <a:xfrm>
              <a:off x="7894122" y="3728844"/>
              <a:ext cx="37510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b="1" dirty="0">
                  <a:solidFill>
                    <a:srgbClr val="000000"/>
                  </a:solidFill>
                  <a:latin typeface="Arial" panose="020B0604020202020204" pitchFamily="34" charset="0"/>
                  <a:cs typeface="Arial" pitchFamily="34" charset="0"/>
                </a:rPr>
                <a:t>B cell</a:t>
              </a:r>
            </a:p>
          </p:txBody>
        </p:sp>
        <p:sp>
          <p:nvSpPr>
            <p:cNvPr id="12" name="Rectangle 9">
              <a:extLst>
                <a:ext uri="{FF2B5EF4-FFF2-40B4-BE49-F238E27FC236}">
                  <a16:creationId xmlns:a16="http://schemas.microsoft.com/office/drawing/2014/main" id="{DA7211B6-A544-4B3E-AE25-1D1DFCD5879E}"/>
                </a:ext>
              </a:extLst>
            </p:cNvPr>
            <p:cNvSpPr>
              <a:spLocks noChangeArrowheads="1"/>
            </p:cNvSpPr>
            <p:nvPr/>
          </p:nvSpPr>
          <p:spPr bwMode="auto">
            <a:xfrm>
              <a:off x="4572000" y="1366074"/>
              <a:ext cx="1715227" cy="507831"/>
            </a:xfrm>
            <a:prstGeom prst="rect">
              <a:avLst/>
            </a:prstGeom>
            <a:solidFill>
              <a:srgbClr val="EC9A1E">
                <a:lumMod val="20000"/>
                <a:lumOff val="80000"/>
              </a:srgbClr>
            </a:solidFill>
            <a:ln w="9525">
              <a:noFill/>
              <a:miter lim="800000"/>
              <a:headEnd/>
              <a:tailEnd/>
            </a:ln>
            <a:extLst/>
          </p:spPr>
          <p:txBody>
            <a:bodyPr vert="horz" wrap="square" lIns="0" tIns="0" rIns="0" bIns="0" numCol="1" anchor="t" anchorCtr="0" compatLnSpc="1">
              <a:prstTxWarp prst="textNoShape">
                <a:avLst/>
              </a:prstTxWarp>
              <a:spAutoFit/>
            </a:bodyPr>
            <a:lstStyle/>
            <a:p>
              <a:pPr algn="ctr" fontAlgn="base">
                <a:spcBef>
                  <a:spcPct val="0"/>
                </a:spcBef>
                <a:spcAft>
                  <a:spcPct val="0"/>
                </a:spcAft>
                <a:defRPr/>
              </a:pPr>
              <a:r>
                <a:rPr lang="en-US" sz="1100" kern="0" dirty="0">
                  <a:solidFill>
                    <a:srgbClr val="000000"/>
                  </a:solidFill>
                  <a:latin typeface="Arial" panose="020B0604020202020204" pitchFamily="34" charset="0"/>
                  <a:cs typeface="Arial" pitchFamily="34" charset="0"/>
                </a:rPr>
                <a:t>Impaired megakaryocyte maturation; reduced platelet production</a:t>
              </a:r>
            </a:p>
          </p:txBody>
        </p:sp>
        <p:sp>
          <p:nvSpPr>
            <p:cNvPr id="13" name="Rectangle 11">
              <a:extLst>
                <a:ext uri="{FF2B5EF4-FFF2-40B4-BE49-F238E27FC236}">
                  <a16:creationId xmlns:a16="http://schemas.microsoft.com/office/drawing/2014/main" id="{503EB8E0-F2CF-42FC-9C54-B88E2CAB4A77}"/>
                </a:ext>
              </a:extLst>
            </p:cNvPr>
            <p:cNvSpPr>
              <a:spLocks noChangeArrowheads="1"/>
            </p:cNvSpPr>
            <p:nvPr/>
          </p:nvSpPr>
          <p:spPr bwMode="auto">
            <a:xfrm>
              <a:off x="6297148" y="985915"/>
              <a:ext cx="101951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1100" b="1" dirty="0">
                  <a:solidFill>
                    <a:srgbClr val="010101"/>
                  </a:solidFill>
                  <a:latin typeface="Arial" panose="020B0604020202020204" pitchFamily="34" charset="0"/>
                  <a:cs typeface="Arial" pitchFamily="34" charset="0"/>
                </a:rPr>
                <a:t>Megakaryocyte</a:t>
              </a:r>
              <a:endParaRPr lang="en-US" sz="1100" b="1" dirty="0">
                <a:solidFill>
                  <a:srgbClr val="000000"/>
                </a:solidFill>
                <a:latin typeface="Arial" panose="020B0604020202020204" pitchFamily="34" charset="0"/>
                <a:cs typeface="Arial" pitchFamily="34" charset="0"/>
              </a:endParaRPr>
            </a:p>
          </p:txBody>
        </p:sp>
        <p:sp>
          <p:nvSpPr>
            <p:cNvPr id="14" name="Rectangle 13">
              <a:extLst>
                <a:ext uri="{FF2B5EF4-FFF2-40B4-BE49-F238E27FC236}">
                  <a16:creationId xmlns:a16="http://schemas.microsoft.com/office/drawing/2014/main" id="{3BE6D1A0-D63E-4A01-971E-4E0BA7B33419}"/>
                </a:ext>
              </a:extLst>
            </p:cNvPr>
            <p:cNvSpPr>
              <a:spLocks noChangeArrowheads="1"/>
            </p:cNvSpPr>
            <p:nvPr/>
          </p:nvSpPr>
          <p:spPr bwMode="auto">
            <a:xfrm>
              <a:off x="5488048" y="2487241"/>
              <a:ext cx="6799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1100" b="1" dirty="0">
                  <a:solidFill>
                    <a:srgbClr val="000000"/>
                  </a:solidFill>
                  <a:latin typeface="Arial" panose="020B0604020202020204" pitchFamily="34" charset="0"/>
                  <a:cs typeface="Arial" pitchFamily="34" charset="0"/>
                </a:rPr>
                <a:t>Cytotoxic</a:t>
              </a:r>
            </a:p>
            <a:p>
              <a:pPr algn="ctr" fontAlgn="base">
                <a:spcBef>
                  <a:spcPct val="0"/>
                </a:spcBef>
                <a:spcAft>
                  <a:spcPct val="0"/>
                </a:spcAft>
              </a:pPr>
              <a:r>
                <a:rPr lang="en-US" sz="1100" b="1" dirty="0">
                  <a:solidFill>
                    <a:srgbClr val="000000"/>
                  </a:solidFill>
                  <a:latin typeface="Arial" panose="020B0604020202020204" pitchFamily="34" charset="0"/>
                  <a:cs typeface="Arial" pitchFamily="34" charset="0"/>
                </a:rPr>
                <a:t>T cell</a:t>
              </a:r>
            </a:p>
          </p:txBody>
        </p:sp>
        <p:sp>
          <p:nvSpPr>
            <p:cNvPr id="15" name="Rectangle 14">
              <a:extLst>
                <a:ext uri="{FF2B5EF4-FFF2-40B4-BE49-F238E27FC236}">
                  <a16:creationId xmlns:a16="http://schemas.microsoft.com/office/drawing/2014/main" id="{EDFC8408-4DB9-41E5-9AA3-74E362FB6F33}"/>
                </a:ext>
              </a:extLst>
            </p:cNvPr>
            <p:cNvSpPr>
              <a:spLocks noChangeArrowheads="1"/>
            </p:cNvSpPr>
            <p:nvPr/>
          </p:nvSpPr>
          <p:spPr bwMode="auto">
            <a:xfrm>
              <a:off x="6315579" y="3716075"/>
              <a:ext cx="57868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1100" b="1" dirty="0">
                  <a:solidFill>
                    <a:srgbClr val="000000"/>
                  </a:solidFill>
                  <a:latin typeface="Arial" panose="020B0604020202020204" pitchFamily="34" charset="0"/>
                  <a:cs typeface="Arial" pitchFamily="34" charset="0"/>
                </a:rPr>
                <a:t>Platelets</a:t>
              </a:r>
            </a:p>
          </p:txBody>
        </p:sp>
        <p:sp>
          <p:nvSpPr>
            <p:cNvPr id="16" name="Rectangle 15">
              <a:extLst>
                <a:ext uri="{FF2B5EF4-FFF2-40B4-BE49-F238E27FC236}">
                  <a16:creationId xmlns:a16="http://schemas.microsoft.com/office/drawing/2014/main" id="{E47D22F0-85D8-4274-9E9C-6C9FF04AAC11}"/>
                </a:ext>
              </a:extLst>
            </p:cNvPr>
            <p:cNvSpPr>
              <a:spLocks noChangeArrowheads="1"/>
            </p:cNvSpPr>
            <p:nvPr/>
          </p:nvSpPr>
          <p:spPr bwMode="auto">
            <a:xfrm>
              <a:off x="4734682" y="5399231"/>
              <a:ext cx="83195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1100" b="1" dirty="0">
                  <a:solidFill>
                    <a:srgbClr val="000000"/>
                  </a:solidFill>
                  <a:latin typeface="Arial" panose="020B0604020202020204" pitchFamily="34" charset="0"/>
                  <a:cs typeface="Arial" pitchFamily="34" charset="0"/>
                </a:rPr>
                <a:t>Macrophage</a:t>
              </a:r>
            </a:p>
          </p:txBody>
        </p:sp>
        <p:sp>
          <p:nvSpPr>
            <p:cNvPr id="17" name="Rectangle 22">
              <a:extLst>
                <a:ext uri="{FF2B5EF4-FFF2-40B4-BE49-F238E27FC236}">
                  <a16:creationId xmlns:a16="http://schemas.microsoft.com/office/drawing/2014/main" id="{C84D7329-5217-401A-8B33-79387ADA2C37}"/>
                </a:ext>
              </a:extLst>
            </p:cNvPr>
            <p:cNvSpPr>
              <a:spLocks noChangeArrowheads="1"/>
            </p:cNvSpPr>
            <p:nvPr/>
          </p:nvSpPr>
          <p:spPr bwMode="auto">
            <a:xfrm>
              <a:off x="7315200" y="2147785"/>
              <a:ext cx="1074175" cy="338554"/>
            </a:xfrm>
            <a:prstGeom prst="rect">
              <a:avLst/>
            </a:prstGeom>
            <a:solidFill>
              <a:srgbClr val="EC9A1E">
                <a:lumMod val="20000"/>
                <a:lumOff val="80000"/>
              </a:srgbClr>
            </a:solidFill>
            <a:ln>
              <a:noFill/>
            </a:ln>
            <a:extLst/>
          </p:spPr>
          <p:txBody>
            <a:bodyPr vert="horz" wrap="square" lIns="0" tIns="0" rIns="0" bIns="0" numCol="1" anchor="t" anchorCtr="0" compatLnSpc="1">
              <a:prstTxWarp prst="textNoShape">
                <a:avLst/>
              </a:prstTxWarp>
              <a:spAutoFit/>
            </a:bodyPr>
            <a:lstStyle/>
            <a:p>
              <a:pPr algn="ctr" fontAlgn="base">
                <a:spcBef>
                  <a:spcPct val="0"/>
                </a:spcBef>
                <a:spcAft>
                  <a:spcPct val="0"/>
                </a:spcAft>
                <a:defRPr/>
              </a:pPr>
              <a:r>
                <a:rPr lang="en-US" sz="1100" kern="0" dirty="0">
                  <a:solidFill>
                    <a:srgbClr val="000000"/>
                  </a:solidFill>
                  <a:latin typeface="Arial" pitchFamily="34" charset="0"/>
                  <a:cs typeface="Arial" pitchFamily="34" charset="0"/>
                </a:rPr>
                <a:t>Platelet</a:t>
              </a:r>
            </a:p>
            <a:p>
              <a:pPr algn="ctr" fontAlgn="base">
                <a:spcBef>
                  <a:spcPct val="0"/>
                </a:spcBef>
                <a:spcAft>
                  <a:spcPct val="0"/>
                </a:spcAft>
                <a:defRPr/>
              </a:pPr>
              <a:r>
                <a:rPr lang="en-US" sz="1100" kern="0" dirty="0">
                  <a:solidFill>
                    <a:srgbClr val="000000"/>
                  </a:solidFill>
                  <a:latin typeface="Arial" pitchFamily="34" charset="0"/>
                  <a:cs typeface="Arial" pitchFamily="34" charset="0"/>
                </a:rPr>
                <a:t> autoantibodies</a:t>
              </a:r>
            </a:p>
          </p:txBody>
        </p:sp>
        <p:sp>
          <p:nvSpPr>
            <p:cNvPr id="18" name="Rectangle 17">
              <a:extLst>
                <a:ext uri="{FF2B5EF4-FFF2-40B4-BE49-F238E27FC236}">
                  <a16:creationId xmlns:a16="http://schemas.microsoft.com/office/drawing/2014/main" id="{88448BF7-0536-406F-9F3F-2A1313E06733}"/>
                </a:ext>
              </a:extLst>
            </p:cNvPr>
            <p:cNvSpPr/>
            <p:nvPr/>
          </p:nvSpPr>
          <p:spPr>
            <a:xfrm>
              <a:off x="4382421" y="5632314"/>
              <a:ext cx="3730508" cy="215444"/>
            </a:xfrm>
            <a:prstGeom prst="rect">
              <a:avLst/>
            </a:prstGeom>
          </p:spPr>
          <p:txBody>
            <a:bodyPr wrap="none">
              <a:spAutoFit/>
            </a:bodyPr>
            <a:lstStyle/>
            <a:p>
              <a:pPr algn="ctr">
                <a:defRPr/>
              </a:pPr>
              <a:r>
                <a:rPr lang="en-US" sz="800" dirty="0">
                  <a:solidFill>
                    <a:prstClr val="black"/>
                  </a:solidFill>
                  <a:latin typeface="Arial"/>
                </a:rPr>
                <a:t>Adapted with permission from Stasi R, et al. Thromb Haemost 2008;99:4-13</a:t>
              </a:r>
            </a:p>
          </p:txBody>
        </p:sp>
        <p:sp>
          <p:nvSpPr>
            <p:cNvPr id="19" name="Rectangle 18">
              <a:extLst>
                <a:ext uri="{FF2B5EF4-FFF2-40B4-BE49-F238E27FC236}">
                  <a16:creationId xmlns:a16="http://schemas.microsoft.com/office/drawing/2014/main" id="{029FF0F2-292A-447F-91FC-8191A3D566C1}"/>
                </a:ext>
              </a:extLst>
            </p:cNvPr>
            <p:cNvSpPr/>
            <p:nvPr/>
          </p:nvSpPr>
          <p:spPr>
            <a:xfrm>
              <a:off x="4495800" y="924525"/>
              <a:ext cx="3962400" cy="4715157"/>
            </a:xfrm>
            <a:prstGeom prst="rect">
              <a:avLst/>
            </a:prstGeom>
            <a:noFill/>
            <a:ln w="12700" cap="sq" cmpd="sng" algn="ctr">
              <a:solidFill>
                <a:srgbClr val="AB1D1D"/>
              </a:solidFill>
              <a:prstDash val="solid"/>
            </a:ln>
            <a:effectLst/>
          </p:spPr>
          <p:txBody>
            <a:bodyPr rtlCol="0" anchor="ctr"/>
            <a:lstStyle/>
            <a:p>
              <a:pPr algn="ctr">
                <a:defRPr/>
              </a:pPr>
              <a:endParaRPr lang="en-US" kern="0" dirty="0">
                <a:solidFill>
                  <a:srgbClr val="FFFFFF"/>
                </a:solidFill>
                <a:latin typeface="Arial"/>
              </a:endParaRPr>
            </a:p>
          </p:txBody>
        </p:sp>
        <p:sp>
          <p:nvSpPr>
            <p:cNvPr id="20" name="Rectangle 22">
              <a:extLst>
                <a:ext uri="{FF2B5EF4-FFF2-40B4-BE49-F238E27FC236}">
                  <a16:creationId xmlns:a16="http://schemas.microsoft.com/office/drawing/2014/main" id="{85A3B832-63D1-4D5C-8933-77545130C7CF}"/>
                </a:ext>
              </a:extLst>
            </p:cNvPr>
            <p:cNvSpPr>
              <a:spLocks noChangeArrowheads="1"/>
            </p:cNvSpPr>
            <p:nvPr/>
          </p:nvSpPr>
          <p:spPr bwMode="auto">
            <a:xfrm>
              <a:off x="4572000" y="4284292"/>
              <a:ext cx="994641" cy="338554"/>
            </a:xfrm>
            <a:prstGeom prst="rect">
              <a:avLst/>
            </a:prstGeom>
            <a:solidFill>
              <a:srgbClr val="EC9A1E">
                <a:lumMod val="20000"/>
                <a:lumOff val="80000"/>
              </a:srgbClr>
            </a:solidFill>
            <a:ln w="9525">
              <a:noFill/>
              <a:miter lim="800000"/>
              <a:headEnd/>
              <a:tailEnd/>
            </a:ln>
            <a:extLst/>
          </p:spPr>
          <p:txBody>
            <a:bodyPr vert="horz" wrap="square" lIns="0" tIns="0" rIns="0" bIns="0" numCol="1" anchor="ctr" anchorCtr="0" compatLnSpc="1">
              <a:prstTxWarp prst="textNoShape">
                <a:avLst/>
              </a:prstTxWarp>
              <a:spAutoFit/>
            </a:bodyPr>
            <a:lstStyle/>
            <a:p>
              <a:pPr algn="ctr" fontAlgn="base">
                <a:spcBef>
                  <a:spcPct val="0"/>
                </a:spcBef>
                <a:spcAft>
                  <a:spcPct val="0"/>
                </a:spcAft>
                <a:defRPr/>
              </a:pPr>
              <a:r>
                <a:rPr lang="en-US" sz="1100" kern="0" dirty="0">
                  <a:solidFill>
                    <a:srgbClr val="000000"/>
                  </a:solidFill>
                  <a:latin typeface="Arial" pitchFamily="34" charset="0"/>
                  <a:cs typeface="Arial" pitchFamily="34" charset="0"/>
                </a:rPr>
                <a:t>Platelet</a:t>
              </a:r>
            </a:p>
            <a:p>
              <a:pPr algn="ctr" fontAlgn="base">
                <a:spcBef>
                  <a:spcPct val="0"/>
                </a:spcBef>
                <a:spcAft>
                  <a:spcPct val="0"/>
                </a:spcAft>
                <a:defRPr/>
              </a:pPr>
              <a:r>
                <a:rPr lang="en-US" sz="1100" kern="0" dirty="0">
                  <a:solidFill>
                    <a:srgbClr val="000000"/>
                  </a:solidFill>
                  <a:latin typeface="Arial" pitchFamily="34" charset="0"/>
                  <a:cs typeface="Arial" pitchFamily="34" charset="0"/>
                </a:rPr>
                <a:t>phagocytosis</a:t>
              </a:r>
              <a:endParaRPr lang="en-US" sz="1100" kern="0" dirty="0">
                <a:solidFill>
                  <a:srgbClr val="FFFFFF"/>
                </a:solidFill>
                <a:latin typeface="Arial" panose="020B0604020202020204" pitchFamily="34" charset="0"/>
                <a:cs typeface="Arial" pitchFamily="34" charset="0"/>
              </a:endParaRPr>
            </a:p>
          </p:txBody>
        </p:sp>
        <p:sp>
          <p:nvSpPr>
            <p:cNvPr id="21" name="Rectangle 15">
              <a:extLst>
                <a:ext uri="{FF2B5EF4-FFF2-40B4-BE49-F238E27FC236}">
                  <a16:creationId xmlns:a16="http://schemas.microsoft.com/office/drawing/2014/main" id="{13582F4B-8A70-486D-8956-A9E32A79C0DD}"/>
                </a:ext>
              </a:extLst>
            </p:cNvPr>
            <p:cNvSpPr>
              <a:spLocks noChangeArrowheads="1"/>
            </p:cNvSpPr>
            <p:nvPr/>
          </p:nvSpPr>
          <p:spPr bwMode="auto">
            <a:xfrm>
              <a:off x="4600583" y="3421357"/>
              <a:ext cx="1327183" cy="338554"/>
            </a:xfrm>
            <a:prstGeom prst="rect">
              <a:avLst/>
            </a:prstGeom>
            <a:solidFill>
              <a:srgbClr val="EC9A1E">
                <a:lumMod val="20000"/>
                <a:lumOff val="80000"/>
              </a:srgbClr>
            </a:solidFill>
            <a:ln>
              <a:noFill/>
            </a:ln>
            <a:extLst/>
          </p:spPr>
          <p:txBody>
            <a:bodyPr vert="horz" wrap="square" lIns="0" tIns="0" rIns="0" bIns="0" numCol="1" anchor="t" anchorCtr="0" compatLnSpc="1">
              <a:prstTxWarp prst="textNoShape">
                <a:avLst/>
              </a:prstTxWarp>
              <a:spAutoFit/>
            </a:bodyPr>
            <a:lstStyle/>
            <a:p>
              <a:pPr algn="ctr" fontAlgn="base">
                <a:spcBef>
                  <a:spcPct val="0"/>
                </a:spcBef>
                <a:spcAft>
                  <a:spcPct val="0"/>
                </a:spcAft>
                <a:defRPr/>
              </a:pPr>
              <a:r>
                <a:rPr lang="en-US" sz="1100" kern="0" dirty="0">
                  <a:solidFill>
                    <a:srgbClr val="000000"/>
                  </a:solidFill>
                  <a:latin typeface="Arial" panose="020B0604020202020204" pitchFamily="34" charset="0"/>
                  <a:cs typeface="Arial" pitchFamily="34" charset="0"/>
                </a:rPr>
                <a:t>T-cell-mediated</a:t>
              </a:r>
              <a:br>
                <a:rPr lang="en-US" sz="1100" kern="0" dirty="0">
                  <a:solidFill>
                    <a:srgbClr val="000000"/>
                  </a:solidFill>
                  <a:latin typeface="Arial" panose="020B0604020202020204" pitchFamily="34" charset="0"/>
                  <a:cs typeface="Arial" pitchFamily="34" charset="0"/>
                </a:rPr>
              </a:br>
              <a:r>
                <a:rPr lang="en-US" sz="1100" kern="0" dirty="0">
                  <a:solidFill>
                    <a:srgbClr val="000000"/>
                  </a:solidFill>
                  <a:latin typeface="Arial" panose="020B0604020202020204" pitchFamily="34" charset="0"/>
                  <a:cs typeface="Arial" pitchFamily="34" charset="0"/>
                </a:rPr>
                <a:t>platelet destruction</a:t>
              </a:r>
            </a:p>
          </p:txBody>
        </p:sp>
        <p:sp>
          <p:nvSpPr>
            <p:cNvPr id="22" name="Rectangle 6">
              <a:extLst>
                <a:ext uri="{FF2B5EF4-FFF2-40B4-BE49-F238E27FC236}">
                  <a16:creationId xmlns:a16="http://schemas.microsoft.com/office/drawing/2014/main" id="{7E822B7A-6F68-4D58-BCB2-4629B3061B6A}"/>
                </a:ext>
              </a:extLst>
            </p:cNvPr>
            <p:cNvSpPr>
              <a:spLocks noChangeArrowheads="1"/>
            </p:cNvSpPr>
            <p:nvPr/>
          </p:nvSpPr>
          <p:spPr bwMode="auto">
            <a:xfrm>
              <a:off x="7239708" y="5213622"/>
              <a:ext cx="4723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100" dirty="0">
                  <a:solidFill>
                    <a:srgbClr val="000000"/>
                  </a:solidFill>
                  <a:latin typeface="Arial" panose="020B0604020202020204" pitchFamily="34" charset="0"/>
                  <a:cs typeface="Arial" pitchFamily="34" charset="0"/>
                </a:rPr>
                <a:t>IL-2</a:t>
              </a:r>
            </a:p>
            <a:p>
              <a:pPr fontAlgn="base">
                <a:spcBef>
                  <a:spcPct val="0"/>
                </a:spcBef>
                <a:spcAft>
                  <a:spcPct val="0"/>
                </a:spcAft>
              </a:pPr>
              <a:r>
                <a:rPr lang="en-US" sz="1100" dirty="0">
                  <a:solidFill>
                    <a:srgbClr val="000000"/>
                  </a:solidFill>
                  <a:latin typeface="Arial" panose="020B0604020202020204" pitchFamily="34" charset="0"/>
                  <a:cs typeface="Arial" pitchFamily="34" charset="0"/>
                </a:rPr>
                <a:t>IFN-</a:t>
              </a:r>
              <a:r>
                <a:rPr lang="el-GR" sz="1100" dirty="0">
                  <a:solidFill>
                    <a:srgbClr val="000000"/>
                  </a:solidFill>
                  <a:latin typeface="Arial" panose="020B0604020202020204" pitchFamily="34" charset="0"/>
                  <a:cs typeface="Arial" pitchFamily="34" charset="0"/>
                  <a:sym typeface="Symbol" panose="05050102010706020507" pitchFamily="18" charset="2"/>
                </a:rPr>
                <a:t></a:t>
              </a:r>
              <a:endParaRPr lang="en-US" sz="1100" dirty="0">
                <a:solidFill>
                  <a:srgbClr val="000000"/>
                </a:solidFill>
                <a:latin typeface="Arial" panose="020B0604020202020204" pitchFamily="34" charset="0"/>
                <a:cs typeface="Arial" pitchFamily="34" charset="0"/>
              </a:endParaRPr>
            </a:p>
          </p:txBody>
        </p:sp>
        <p:pic>
          <p:nvPicPr>
            <p:cNvPr id="23" name="Picture 22" descr="HSC-01.png">
              <a:extLst>
                <a:ext uri="{FF2B5EF4-FFF2-40B4-BE49-F238E27FC236}">
                  <a16:creationId xmlns:a16="http://schemas.microsoft.com/office/drawing/2014/main" id="{388DB691-FFBC-455D-AD02-833FD19877BA}"/>
                </a:ext>
              </a:extLst>
            </p:cNvPr>
            <p:cNvPicPr>
              <a:picLocks noChangeAspect="1"/>
            </p:cNvPicPr>
            <p:nvPr/>
          </p:nvPicPr>
          <p:blipFill rotWithShape="1">
            <a:blip r:embed="rId3"/>
            <a:srcRect l="320" t="49556" r="88567" b="35372"/>
            <a:stretch/>
          </p:blipFill>
          <p:spPr>
            <a:xfrm>
              <a:off x="6214393" y="1185807"/>
              <a:ext cx="1059105" cy="894862"/>
            </a:xfrm>
            <a:prstGeom prst="roundRect">
              <a:avLst/>
            </a:prstGeom>
          </p:spPr>
        </p:pic>
        <p:pic>
          <p:nvPicPr>
            <p:cNvPr id="24" name="Picture 23" descr="HSC-01.png">
              <a:extLst>
                <a:ext uri="{FF2B5EF4-FFF2-40B4-BE49-F238E27FC236}">
                  <a16:creationId xmlns:a16="http://schemas.microsoft.com/office/drawing/2014/main" id="{03148EF9-173A-44DC-B456-702E7A88254C}"/>
                </a:ext>
              </a:extLst>
            </p:cNvPr>
            <p:cNvPicPr>
              <a:picLocks noChangeAspect="1"/>
            </p:cNvPicPr>
            <p:nvPr/>
          </p:nvPicPr>
          <p:blipFill rotWithShape="1">
            <a:blip r:embed="rId3"/>
            <a:srcRect l="79270" t="66945" r="13336" b="21360"/>
            <a:stretch/>
          </p:blipFill>
          <p:spPr>
            <a:xfrm>
              <a:off x="7336614" y="3366997"/>
              <a:ext cx="580455" cy="567246"/>
            </a:xfrm>
            <a:prstGeom prst="roundRect">
              <a:avLst/>
            </a:prstGeom>
          </p:spPr>
        </p:pic>
        <p:pic>
          <p:nvPicPr>
            <p:cNvPr id="25" name="Picture 24" descr="HSC-01.png">
              <a:extLst>
                <a:ext uri="{FF2B5EF4-FFF2-40B4-BE49-F238E27FC236}">
                  <a16:creationId xmlns:a16="http://schemas.microsoft.com/office/drawing/2014/main" id="{ADA1F078-A0F9-4324-A56E-8FB0522504B5}"/>
                </a:ext>
              </a:extLst>
            </p:cNvPr>
            <p:cNvPicPr>
              <a:picLocks noChangeAspect="1"/>
            </p:cNvPicPr>
            <p:nvPr/>
          </p:nvPicPr>
          <p:blipFill rotWithShape="1">
            <a:blip r:embed="rId3"/>
            <a:srcRect l="65881" t="67495" r="27477" b="22560"/>
            <a:stretch/>
          </p:blipFill>
          <p:spPr>
            <a:xfrm>
              <a:off x="5031949" y="2026305"/>
              <a:ext cx="581124" cy="537470"/>
            </a:xfrm>
            <a:prstGeom prst="roundRect">
              <a:avLst/>
            </a:prstGeom>
          </p:spPr>
        </p:pic>
        <p:pic>
          <p:nvPicPr>
            <p:cNvPr id="26" name="Picture 25" descr="HSC-01.png">
              <a:extLst>
                <a:ext uri="{FF2B5EF4-FFF2-40B4-BE49-F238E27FC236}">
                  <a16:creationId xmlns:a16="http://schemas.microsoft.com/office/drawing/2014/main" id="{FD6F58F0-8876-4B3E-814C-967A48F44179}"/>
                </a:ext>
              </a:extLst>
            </p:cNvPr>
            <p:cNvPicPr>
              <a:picLocks noChangeAspect="1"/>
            </p:cNvPicPr>
            <p:nvPr/>
          </p:nvPicPr>
          <p:blipFill rotWithShape="1">
            <a:blip r:embed="rId3"/>
            <a:srcRect l="19780" t="83623" r="70911" b="4595"/>
            <a:stretch/>
          </p:blipFill>
          <p:spPr>
            <a:xfrm>
              <a:off x="5433530" y="4541467"/>
              <a:ext cx="1195407" cy="942404"/>
            </a:xfrm>
            <a:prstGeom prst="roundRect">
              <a:avLst/>
            </a:prstGeom>
          </p:spPr>
        </p:pic>
        <p:pic>
          <p:nvPicPr>
            <p:cNvPr id="27" name="Picture 26" descr="HSC-01.png">
              <a:extLst>
                <a:ext uri="{FF2B5EF4-FFF2-40B4-BE49-F238E27FC236}">
                  <a16:creationId xmlns:a16="http://schemas.microsoft.com/office/drawing/2014/main" id="{E7E559B6-BE11-4773-B7E9-4DA603048537}"/>
                </a:ext>
              </a:extLst>
            </p:cNvPr>
            <p:cNvPicPr>
              <a:picLocks noChangeAspect="1"/>
            </p:cNvPicPr>
            <p:nvPr/>
          </p:nvPicPr>
          <p:blipFill rotWithShape="1">
            <a:blip r:embed="rId3"/>
            <a:srcRect l="72921" t="67447" r="20437" b="22608"/>
            <a:stretch/>
          </p:blipFill>
          <p:spPr>
            <a:xfrm>
              <a:off x="6990297" y="4162880"/>
              <a:ext cx="578527" cy="535069"/>
            </a:xfrm>
            <a:prstGeom prst="roundRect">
              <a:avLst/>
            </a:prstGeom>
          </p:spPr>
        </p:pic>
        <p:pic>
          <p:nvPicPr>
            <p:cNvPr id="28" name="Picture 27" descr="PlateletProduction_step5.png">
              <a:extLst>
                <a:ext uri="{FF2B5EF4-FFF2-40B4-BE49-F238E27FC236}">
                  <a16:creationId xmlns:a16="http://schemas.microsoft.com/office/drawing/2014/main" id="{4580CF59-5E35-4E1E-9A76-81F7DA54DC0C}"/>
                </a:ext>
              </a:extLst>
            </p:cNvPr>
            <p:cNvPicPr>
              <a:picLocks noChangeAspect="1"/>
            </p:cNvPicPr>
            <p:nvPr/>
          </p:nvPicPr>
          <p:blipFill rotWithShape="1">
            <a:blip r:embed="rId4"/>
            <a:srcRect l="28638" t="12296" r="42347" b="62630"/>
            <a:stretch/>
          </p:blipFill>
          <p:spPr>
            <a:xfrm>
              <a:off x="5277713" y="2925003"/>
              <a:ext cx="159270" cy="190161"/>
            </a:xfrm>
            <a:prstGeom prst="rect">
              <a:avLst/>
            </a:prstGeom>
          </p:spPr>
        </p:pic>
        <p:pic>
          <p:nvPicPr>
            <p:cNvPr id="29" name="Picture 28" descr="PlateletProduction_step5.png">
              <a:extLst>
                <a:ext uri="{FF2B5EF4-FFF2-40B4-BE49-F238E27FC236}">
                  <a16:creationId xmlns:a16="http://schemas.microsoft.com/office/drawing/2014/main" id="{618B3D01-8141-4C07-9F19-AF6BF3BC897E}"/>
                </a:ext>
              </a:extLst>
            </p:cNvPr>
            <p:cNvPicPr>
              <a:picLocks noChangeAspect="1"/>
            </p:cNvPicPr>
            <p:nvPr/>
          </p:nvPicPr>
          <p:blipFill rotWithShape="1">
            <a:blip r:embed="rId4"/>
            <a:srcRect l="28638" t="12296" r="42347" b="62630"/>
            <a:stretch/>
          </p:blipFill>
          <p:spPr>
            <a:xfrm>
              <a:off x="5050606" y="3047424"/>
              <a:ext cx="159270" cy="190161"/>
            </a:xfrm>
            <a:prstGeom prst="rect">
              <a:avLst/>
            </a:prstGeom>
          </p:spPr>
        </p:pic>
        <p:pic>
          <p:nvPicPr>
            <p:cNvPr id="30" name="Picture 29" descr="PlateletProduction_step5.png">
              <a:extLst>
                <a:ext uri="{FF2B5EF4-FFF2-40B4-BE49-F238E27FC236}">
                  <a16:creationId xmlns:a16="http://schemas.microsoft.com/office/drawing/2014/main" id="{7A2970C5-D2D0-4357-8F2D-975671D77E8D}"/>
                </a:ext>
              </a:extLst>
            </p:cNvPr>
            <p:cNvPicPr>
              <a:picLocks noChangeAspect="1"/>
            </p:cNvPicPr>
            <p:nvPr/>
          </p:nvPicPr>
          <p:blipFill rotWithShape="1">
            <a:blip r:embed="rId4"/>
            <a:srcRect l="28638" t="12296" r="42347" b="62630"/>
            <a:stretch/>
          </p:blipFill>
          <p:spPr>
            <a:xfrm>
              <a:off x="5251519" y="3171363"/>
              <a:ext cx="159270" cy="190161"/>
            </a:xfrm>
            <a:prstGeom prst="rect">
              <a:avLst/>
            </a:prstGeom>
          </p:spPr>
        </p:pic>
        <p:pic>
          <p:nvPicPr>
            <p:cNvPr id="31" name="Picture 30" descr="PlateletProduction_step5.png">
              <a:extLst>
                <a:ext uri="{FF2B5EF4-FFF2-40B4-BE49-F238E27FC236}">
                  <a16:creationId xmlns:a16="http://schemas.microsoft.com/office/drawing/2014/main" id="{9687B11F-E4AA-424F-8F9D-FFE3D5D7BBE8}"/>
                </a:ext>
              </a:extLst>
            </p:cNvPr>
            <p:cNvPicPr>
              <a:picLocks noChangeAspect="1"/>
            </p:cNvPicPr>
            <p:nvPr/>
          </p:nvPicPr>
          <p:blipFill rotWithShape="1">
            <a:blip r:embed="rId4"/>
            <a:srcRect l="28638" t="12296" r="42347" b="62630"/>
            <a:stretch/>
          </p:blipFill>
          <p:spPr>
            <a:xfrm>
              <a:off x="6451301" y="2733139"/>
              <a:ext cx="159270" cy="190161"/>
            </a:xfrm>
            <a:prstGeom prst="rect">
              <a:avLst/>
            </a:prstGeom>
          </p:spPr>
        </p:pic>
        <p:pic>
          <p:nvPicPr>
            <p:cNvPr id="32" name="Picture 31" descr="PlateletProduction_step5.png">
              <a:extLst>
                <a:ext uri="{FF2B5EF4-FFF2-40B4-BE49-F238E27FC236}">
                  <a16:creationId xmlns:a16="http://schemas.microsoft.com/office/drawing/2014/main" id="{F287D270-9A9B-400A-96A1-806A2A43FDE3}"/>
                </a:ext>
              </a:extLst>
            </p:cNvPr>
            <p:cNvPicPr>
              <a:picLocks noChangeAspect="1"/>
            </p:cNvPicPr>
            <p:nvPr/>
          </p:nvPicPr>
          <p:blipFill rotWithShape="1">
            <a:blip r:embed="rId4"/>
            <a:srcRect l="28638" t="12296" r="42347" b="62630"/>
            <a:stretch/>
          </p:blipFill>
          <p:spPr>
            <a:xfrm>
              <a:off x="6603701" y="2885539"/>
              <a:ext cx="159270" cy="190161"/>
            </a:xfrm>
            <a:prstGeom prst="rect">
              <a:avLst/>
            </a:prstGeom>
          </p:spPr>
        </p:pic>
        <p:pic>
          <p:nvPicPr>
            <p:cNvPr id="33" name="Picture 32" descr="PlateletProduction_step5.png">
              <a:extLst>
                <a:ext uri="{FF2B5EF4-FFF2-40B4-BE49-F238E27FC236}">
                  <a16:creationId xmlns:a16="http://schemas.microsoft.com/office/drawing/2014/main" id="{F53EC8E8-CDF2-4213-AD5E-9D232491D5AF}"/>
                </a:ext>
              </a:extLst>
            </p:cNvPr>
            <p:cNvPicPr>
              <a:picLocks noChangeAspect="1"/>
            </p:cNvPicPr>
            <p:nvPr/>
          </p:nvPicPr>
          <p:blipFill rotWithShape="1">
            <a:blip r:embed="rId4"/>
            <a:srcRect l="28638" t="12296" r="42347" b="62630"/>
            <a:stretch/>
          </p:blipFill>
          <p:spPr>
            <a:xfrm>
              <a:off x="6363420" y="2967204"/>
              <a:ext cx="159270" cy="190161"/>
            </a:xfrm>
            <a:prstGeom prst="rect">
              <a:avLst/>
            </a:prstGeom>
          </p:spPr>
        </p:pic>
        <p:pic>
          <p:nvPicPr>
            <p:cNvPr id="34" name="Picture 33" descr="PlateletProduction_step5.png">
              <a:extLst>
                <a:ext uri="{FF2B5EF4-FFF2-40B4-BE49-F238E27FC236}">
                  <a16:creationId xmlns:a16="http://schemas.microsoft.com/office/drawing/2014/main" id="{4A4B529B-33C4-40D1-9B8F-22C9C671C952}"/>
                </a:ext>
              </a:extLst>
            </p:cNvPr>
            <p:cNvPicPr>
              <a:picLocks noChangeAspect="1"/>
            </p:cNvPicPr>
            <p:nvPr/>
          </p:nvPicPr>
          <p:blipFill rotWithShape="1">
            <a:blip r:embed="rId4"/>
            <a:srcRect l="28638" t="12296" r="42347" b="62630"/>
            <a:stretch/>
          </p:blipFill>
          <p:spPr>
            <a:xfrm>
              <a:off x="6573633" y="3127402"/>
              <a:ext cx="159270" cy="190161"/>
            </a:xfrm>
            <a:prstGeom prst="rect">
              <a:avLst/>
            </a:prstGeom>
          </p:spPr>
        </p:pic>
        <p:pic>
          <p:nvPicPr>
            <p:cNvPr id="35" name="Picture 34" descr="PlateletProduction_step5.png">
              <a:extLst>
                <a:ext uri="{FF2B5EF4-FFF2-40B4-BE49-F238E27FC236}">
                  <a16:creationId xmlns:a16="http://schemas.microsoft.com/office/drawing/2014/main" id="{ACA2DBFB-EC38-46B8-87F0-29B991945720}"/>
                </a:ext>
              </a:extLst>
            </p:cNvPr>
            <p:cNvPicPr>
              <a:picLocks noChangeAspect="1"/>
            </p:cNvPicPr>
            <p:nvPr/>
          </p:nvPicPr>
          <p:blipFill rotWithShape="1">
            <a:blip r:embed="rId4"/>
            <a:srcRect l="28638" t="12296" r="42347" b="62630"/>
            <a:stretch/>
          </p:blipFill>
          <p:spPr>
            <a:xfrm>
              <a:off x="6725754" y="3893544"/>
              <a:ext cx="159270" cy="190161"/>
            </a:xfrm>
            <a:prstGeom prst="rect">
              <a:avLst/>
            </a:prstGeom>
          </p:spPr>
        </p:pic>
        <p:pic>
          <p:nvPicPr>
            <p:cNvPr id="36" name="Picture 35" descr="PlateletProduction_step5.png">
              <a:extLst>
                <a:ext uri="{FF2B5EF4-FFF2-40B4-BE49-F238E27FC236}">
                  <a16:creationId xmlns:a16="http://schemas.microsoft.com/office/drawing/2014/main" id="{56EB90EA-8F14-425B-9DA6-FF29235BE96F}"/>
                </a:ext>
              </a:extLst>
            </p:cNvPr>
            <p:cNvPicPr>
              <a:picLocks noChangeAspect="1"/>
            </p:cNvPicPr>
            <p:nvPr/>
          </p:nvPicPr>
          <p:blipFill rotWithShape="1">
            <a:blip r:embed="rId4"/>
            <a:srcRect l="28638" t="12296" r="42347" b="62630"/>
            <a:stretch/>
          </p:blipFill>
          <p:spPr>
            <a:xfrm>
              <a:off x="6927330" y="3761366"/>
              <a:ext cx="159270" cy="190161"/>
            </a:xfrm>
            <a:prstGeom prst="rect">
              <a:avLst/>
            </a:prstGeom>
          </p:spPr>
        </p:pic>
        <p:pic>
          <p:nvPicPr>
            <p:cNvPr id="37" name="Picture 36" descr="PlateletProduction_step5.png">
              <a:extLst>
                <a:ext uri="{FF2B5EF4-FFF2-40B4-BE49-F238E27FC236}">
                  <a16:creationId xmlns:a16="http://schemas.microsoft.com/office/drawing/2014/main" id="{FB56B433-FFDA-434F-8743-B42797C4FF10}"/>
                </a:ext>
              </a:extLst>
            </p:cNvPr>
            <p:cNvPicPr>
              <a:picLocks noChangeAspect="1"/>
            </p:cNvPicPr>
            <p:nvPr/>
          </p:nvPicPr>
          <p:blipFill rotWithShape="1">
            <a:blip r:embed="rId4"/>
            <a:srcRect l="28638" t="12296" r="42347" b="62630"/>
            <a:stretch/>
          </p:blipFill>
          <p:spPr>
            <a:xfrm>
              <a:off x="5663374" y="4250772"/>
              <a:ext cx="159270" cy="190161"/>
            </a:xfrm>
            <a:prstGeom prst="rect">
              <a:avLst/>
            </a:prstGeom>
          </p:spPr>
        </p:pic>
        <p:pic>
          <p:nvPicPr>
            <p:cNvPr id="38" name="Picture 37">
              <a:extLst>
                <a:ext uri="{FF2B5EF4-FFF2-40B4-BE49-F238E27FC236}">
                  <a16:creationId xmlns:a16="http://schemas.microsoft.com/office/drawing/2014/main" id="{571EE9D0-31B4-48D4-BC20-99A8F173D095}"/>
                </a:ext>
              </a:extLst>
            </p:cNvPr>
            <p:cNvPicPr>
              <a:picLocks noChangeAspect="1"/>
            </p:cNvPicPr>
            <p:nvPr/>
          </p:nvPicPr>
          <p:blipFill rotWithShape="1">
            <a:blip r:embed="rId2" cstate="print">
              <a:duotone>
                <a:prstClr val="black"/>
                <a:srgbClr val="0460A9">
                  <a:tint val="45000"/>
                  <a:satMod val="400000"/>
                </a:srgbClr>
              </a:duotone>
              <a:extLst>
                <a:ext uri="{28A0092B-C50C-407E-A947-70E740481C1C}">
                  <a14:useLocalDpi xmlns:a14="http://schemas.microsoft.com/office/drawing/2010/main" val="0"/>
                </a:ext>
              </a:extLst>
            </a:blip>
            <a:srcRect l="62267" t="37752" r="33673" b="56857"/>
            <a:stretch/>
          </p:blipFill>
          <p:spPr>
            <a:xfrm rot="17228550">
              <a:off x="7045530" y="1876916"/>
              <a:ext cx="224134" cy="305544"/>
            </a:xfrm>
            <a:prstGeom prst="rect">
              <a:avLst/>
            </a:prstGeom>
          </p:spPr>
        </p:pic>
        <p:pic>
          <p:nvPicPr>
            <p:cNvPr id="39" name="Picture 38">
              <a:extLst>
                <a:ext uri="{FF2B5EF4-FFF2-40B4-BE49-F238E27FC236}">
                  <a16:creationId xmlns:a16="http://schemas.microsoft.com/office/drawing/2014/main" id="{288282E1-D645-4B0E-BD1B-036DEFE5A456}"/>
                </a:ext>
              </a:extLst>
            </p:cNvPr>
            <p:cNvPicPr>
              <a:picLocks noChangeAspect="1"/>
            </p:cNvPicPr>
            <p:nvPr/>
          </p:nvPicPr>
          <p:blipFill rotWithShape="1">
            <a:blip r:embed="rId2" cstate="print">
              <a:duotone>
                <a:prstClr val="black"/>
                <a:srgbClr val="0460A9">
                  <a:tint val="45000"/>
                  <a:satMod val="400000"/>
                </a:srgbClr>
              </a:duotone>
              <a:extLst>
                <a:ext uri="{28A0092B-C50C-407E-A947-70E740481C1C}">
                  <a14:useLocalDpi xmlns:a14="http://schemas.microsoft.com/office/drawing/2010/main" val="0"/>
                </a:ext>
              </a:extLst>
            </a:blip>
            <a:srcRect l="62267" t="37752" r="33673" b="56857"/>
            <a:stretch/>
          </p:blipFill>
          <p:spPr>
            <a:xfrm rot="19369161">
              <a:off x="6731239" y="1972553"/>
              <a:ext cx="224134" cy="305544"/>
            </a:xfrm>
            <a:prstGeom prst="rect">
              <a:avLst/>
            </a:prstGeom>
          </p:spPr>
        </p:pic>
        <p:pic>
          <p:nvPicPr>
            <p:cNvPr id="40" name="Picture 39">
              <a:extLst>
                <a:ext uri="{FF2B5EF4-FFF2-40B4-BE49-F238E27FC236}">
                  <a16:creationId xmlns:a16="http://schemas.microsoft.com/office/drawing/2014/main" id="{D0B578C2-C164-439E-A474-9007F2BB0139}"/>
                </a:ext>
              </a:extLst>
            </p:cNvPr>
            <p:cNvPicPr>
              <a:picLocks noChangeAspect="1"/>
            </p:cNvPicPr>
            <p:nvPr/>
          </p:nvPicPr>
          <p:blipFill rotWithShape="1">
            <a:blip r:embed="rId2" cstate="print">
              <a:duotone>
                <a:prstClr val="black"/>
                <a:srgbClr val="0460A9">
                  <a:tint val="45000"/>
                  <a:satMod val="400000"/>
                </a:srgbClr>
              </a:duotone>
              <a:extLst>
                <a:ext uri="{28A0092B-C50C-407E-A947-70E740481C1C}">
                  <a14:useLocalDpi xmlns:a14="http://schemas.microsoft.com/office/drawing/2010/main" val="0"/>
                </a:ext>
              </a:extLst>
            </a:blip>
            <a:srcRect l="62267" t="37752" r="33673" b="56857"/>
            <a:stretch/>
          </p:blipFill>
          <p:spPr>
            <a:xfrm rot="20428118">
              <a:off x="6455622" y="1933897"/>
              <a:ext cx="224134" cy="305544"/>
            </a:xfrm>
            <a:prstGeom prst="rect">
              <a:avLst/>
            </a:prstGeom>
          </p:spPr>
        </p:pic>
        <p:pic>
          <p:nvPicPr>
            <p:cNvPr id="41" name="Picture 40">
              <a:extLst>
                <a:ext uri="{FF2B5EF4-FFF2-40B4-BE49-F238E27FC236}">
                  <a16:creationId xmlns:a16="http://schemas.microsoft.com/office/drawing/2014/main" id="{ADB73B3B-A54A-4FED-AD7A-8A2D74901614}"/>
                </a:ext>
              </a:extLst>
            </p:cNvPr>
            <p:cNvPicPr>
              <a:picLocks noChangeAspect="1"/>
            </p:cNvPicPr>
            <p:nvPr/>
          </p:nvPicPr>
          <p:blipFill rotWithShape="1">
            <a:blip r:embed="rId2" cstate="print">
              <a:duotone>
                <a:prstClr val="black"/>
                <a:srgbClr val="0460A9">
                  <a:tint val="45000"/>
                  <a:satMod val="400000"/>
                </a:srgbClr>
              </a:duotone>
              <a:extLst>
                <a:ext uri="{28A0092B-C50C-407E-A947-70E740481C1C}">
                  <a14:useLocalDpi xmlns:a14="http://schemas.microsoft.com/office/drawing/2010/main" val="0"/>
                </a:ext>
              </a:extLst>
            </a:blip>
            <a:srcRect l="62267" t="37752" r="33673" b="56857"/>
            <a:stretch/>
          </p:blipFill>
          <p:spPr>
            <a:xfrm rot="1122077">
              <a:off x="6276959" y="1788164"/>
              <a:ext cx="224134" cy="305544"/>
            </a:xfrm>
            <a:prstGeom prst="rect">
              <a:avLst/>
            </a:prstGeom>
          </p:spPr>
        </p:pic>
        <p:pic>
          <p:nvPicPr>
            <p:cNvPr id="42" name="Picture 41">
              <a:extLst>
                <a:ext uri="{FF2B5EF4-FFF2-40B4-BE49-F238E27FC236}">
                  <a16:creationId xmlns:a16="http://schemas.microsoft.com/office/drawing/2014/main" id="{79BF98CE-8668-4D60-94A8-67C69ED41B06}"/>
                </a:ext>
              </a:extLst>
            </p:cNvPr>
            <p:cNvPicPr>
              <a:picLocks noChangeAspect="1"/>
            </p:cNvPicPr>
            <p:nvPr/>
          </p:nvPicPr>
          <p:blipFill rotWithShape="1">
            <a:blip r:embed="rId2" cstate="print">
              <a:duotone>
                <a:prstClr val="black"/>
                <a:srgbClr val="0460A9">
                  <a:tint val="45000"/>
                  <a:satMod val="400000"/>
                </a:srgbClr>
              </a:duotone>
              <a:extLst>
                <a:ext uri="{28A0092B-C50C-407E-A947-70E740481C1C}">
                  <a14:useLocalDpi xmlns:a14="http://schemas.microsoft.com/office/drawing/2010/main" val="0"/>
                </a:ext>
              </a:extLst>
            </a:blip>
            <a:srcRect l="62267" t="37752" r="33673" b="56857"/>
            <a:stretch/>
          </p:blipFill>
          <p:spPr>
            <a:xfrm rot="14467704">
              <a:off x="7447617" y="2499939"/>
              <a:ext cx="224134" cy="305544"/>
            </a:xfrm>
            <a:prstGeom prst="rect">
              <a:avLst/>
            </a:prstGeom>
          </p:spPr>
        </p:pic>
        <p:pic>
          <p:nvPicPr>
            <p:cNvPr id="43" name="Picture 42">
              <a:extLst>
                <a:ext uri="{FF2B5EF4-FFF2-40B4-BE49-F238E27FC236}">
                  <a16:creationId xmlns:a16="http://schemas.microsoft.com/office/drawing/2014/main" id="{89E2B946-B269-4025-A0F8-540D2A5067DD}"/>
                </a:ext>
              </a:extLst>
            </p:cNvPr>
            <p:cNvPicPr>
              <a:picLocks noChangeAspect="1"/>
            </p:cNvPicPr>
            <p:nvPr/>
          </p:nvPicPr>
          <p:blipFill rotWithShape="1">
            <a:blip r:embed="rId2" cstate="print">
              <a:duotone>
                <a:prstClr val="black"/>
                <a:srgbClr val="0460A9">
                  <a:tint val="45000"/>
                  <a:satMod val="400000"/>
                </a:srgbClr>
              </a:duotone>
              <a:extLst>
                <a:ext uri="{28A0092B-C50C-407E-A947-70E740481C1C}">
                  <a14:useLocalDpi xmlns:a14="http://schemas.microsoft.com/office/drawing/2010/main" val="0"/>
                </a:ext>
              </a:extLst>
            </a:blip>
            <a:srcRect l="62267" t="37752" r="33673" b="56857"/>
            <a:stretch/>
          </p:blipFill>
          <p:spPr>
            <a:xfrm rot="1228769">
              <a:off x="7600017" y="2652339"/>
              <a:ext cx="224134" cy="305544"/>
            </a:xfrm>
            <a:prstGeom prst="rect">
              <a:avLst/>
            </a:prstGeom>
          </p:spPr>
        </p:pic>
        <p:pic>
          <p:nvPicPr>
            <p:cNvPr id="44" name="Picture 43">
              <a:extLst>
                <a:ext uri="{FF2B5EF4-FFF2-40B4-BE49-F238E27FC236}">
                  <a16:creationId xmlns:a16="http://schemas.microsoft.com/office/drawing/2014/main" id="{FE411EEC-D6BD-4805-8295-D11A493938B0}"/>
                </a:ext>
              </a:extLst>
            </p:cNvPr>
            <p:cNvPicPr>
              <a:picLocks noChangeAspect="1"/>
            </p:cNvPicPr>
            <p:nvPr/>
          </p:nvPicPr>
          <p:blipFill rotWithShape="1">
            <a:blip r:embed="rId2" cstate="print">
              <a:duotone>
                <a:prstClr val="black"/>
                <a:srgbClr val="0460A9">
                  <a:tint val="45000"/>
                  <a:satMod val="400000"/>
                </a:srgbClr>
              </a:duotone>
              <a:extLst>
                <a:ext uri="{28A0092B-C50C-407E-A947-70E740481C1C}">
                  <a14:useLocalDpi xmlns:a14="http://schemas.microsoft.com/office/drawing/2010/main" val="0"/>
                </a:ext>
              </a:extLst>
            </a:blip>
            <a:srcRect l="62267" t="37752" r="33673" b="56857"/>
            <a:stretch/>
          </p:blipFill>
          <p:spPr>
            <a:xfrm rot="11732456">
              <a:off x="7333458" y="2766570"/>
              <a:ext cx="224134" cy="305544"/>
            </a:xfrm>
            <a:prstGeom prst="rect">
              <a:avLst/>
            </a:prstGeom>
          </p:spPr>
        </p:pic>
        <p:pic>
          <p:nvPicPr>
            <p:cNvPr id="45" name="Picture 44">
              <a:extLst>
                <a:ext uri="{FF2B5EF4-FFF2-40B4-BE49-F238E27FC236}">
                  <a16:creationId xmlns:a16="http://schemas.microsoft.com/office/drawing/2014/main" id="{927FD5E0-CB54-4B12-BF55-5415F5F5DCDE}"/>
                </a:ext>
              </a:extLst>
            </p:cNvPr>
            <p:cNvPicPr>
              <a:picLocks noChangeAspect="1"/>
            </p:cNvPicPr>
            <p:nvPr/>
          </p:nvPicPr>
          <p:blipFill rotWithShape="1">
            <a:blip r:embed="rId2" cstate="print">
              <a:duotone>
                <a:prstClr val="black"/>
                <a:srgbClr val="0460A9">
                  <a:tint val="45000"/>
                  <a:satMod val="400000"/>
                </a:srgbClr>
              </a:duotone>
              <a:extLst>
                <a:ext uri="{28A0092B-C50C-407E-A947-70E740481C1C}">
                  <a14:useLocalDpi xmlns:a14="http://schemas.microsoft.com/office/drawing/2010/main" val="0"/>
                </a:ext>
              </a:extLst>
            </a:blip>
            <a:srcRect l="62267" t="37752" r="33673" b="56857"/>
            <a:stretch/>
          </p:blipFill>
          <p:spPr>
            <a:xfrm rot="16499493">
              <a:off x="7485858" y="2918970"/>
              <a:ext cx="224134" cy="305544"/>
            </a:xfrm>
            <a:prstGeom prst="rect">
              <a:avLst/>
            </a:prstGeom>
          </p:spPr>
        </p:pic>
        <p:pic>
          <p:nvPicPr>
            <p:cNvPr id="46" name="Picture 45">
              <a:extLst>
                <a:ext uri="{FF2B5EF4-FFF2-40B4-BE49-F238E27FC236}">
                  <a16:creationId xmlns:a16="http://schemas.microsoft.com/office/drawing/2014/main" id="{946F45BB-2647-40A3-AA72-49EDBB86A0A0}"/>
                </a:ext>
              </a:extLst>
            </p:cNvPr>
            <p:cNvPicPr>
              <a:picLocks noChangeAspect="1"/>
            </p:cNvPicPr>
            <p:nvPr/>
          </p:nvPicPr>
          <p:blipFill rotWithShape="1">
            <a:blip r:embed="rId2" cstate="print">
              <a:duotone>
                <a:prstClr val="black"/>
                <a:srgbClr val="0460A9">
                  <a:tint val="45000"/>
                  <a:satMod val="400000"/>
                </a:srgbClr>
              </a:duotone>
              <a:extLst>
                <a:ext uri="{28A0092B-C50C-407E-A947-70E740481C1C}">
                  <a14:useLocalDpi xmlns:a14="http://schemas.microsoft.com/office/drawing/2010/main" val="0"/>
                </a:ext>
              </a:extLst>
            </a:blip>
            <a:srcRect l="62267" t="37752" r="33673" b="56857"/>
            <a:stretch/>
          </p:blipFill>
          <p:spPr>
            <a:xfrm rot="16879190">
              <a:off x="5635512" y="4371623"/>
              <a:ext cx="224134" cy="305544"/>
            </a:xfrm>
            <a:prstGeom prst="rect">
              <a:avLst/>
            </a:prstGeom>
          </p:spPr>
        </p:pic>
        <p:pic>
          <p:nvPicPr>
            <p:cNvPr id="47" name="Picture 46">
              <a:extLst>
                <a:ext uri="{FF2B5EF4-FFF2-40B4-BE49-F238E27FC236}">
                  <a16:creationId xmlns:a16="http://schemas.microsoft.com/office/drawing/2014/main" id="{FF72EDC0-B2A2-4410-AE48-B78CACAFE9EC}"/>
                </a:ext>
              </a:extLst>
            </p:cNvPr>
            <p:cNvPicPr>
              <a:picLocks noChangeAspect="1"/>
            </p:cNvPicPr>
            <p:nvPr/>
          </p:nvPicPr>
          <p:blipFill rotWithShape="1">
            <a:blip r:embed="rId2" cstate="print">
              <a:duotone>
                <a:prstClr val="black"/>
                <a:srgbClr val="0460A9">
                  <a:tint val="45000"/>
                  <a:satMod val="400000"/>
                </a:srgbClr>
              </a:duotone>
              <a:extLst>
                <a:ext uri="{28A0092B-C50C-407E-A947-70E740481C1C}">
                  <a14:useLocalDpi xmlns:a14="http://schemas.microsoft.com/office/drawing/2010/main" val="0"/>
                </a:ext>
              </a:extLst>
            </a:blip>
            <a:srcRect l="62267" t="37752" r="33673" b="56857"/>
            <a:stretch/>
          </p:blipFill>
          <p:spPr>
            <a:xfrm rot="7829935">
              <a:off x="6498504" y="2533659"/>
              <a:ext cx="224134" cy="305544"/>
            </a:xfrm>
            <a:prstGeom prst="rect">
              <a:avLst/>
            </a:prstGeom>
          </p:spPr>
        </p:pic>
        <p:grpSp>
          <p:nvGrpSpPr>
            <p:cNvPr id="48" name="Group 47">
              <a:extLst>
                <a:ext uri="{FF2B5EF4-FFF2-40B4-BE49-F238E27FC236}">
                  <a16:creationId xmlns:a16="http://schemas.microsoft.com/office/drawing/2014/main" id="{BA2527C4-B158-427F-8C7C-463FA9777BBF}"/>
                </a:ext>
              </a:extLst>
            </p:cNvPr>
            <p:cNvGrpSpPr/>
            <p:nvPr/>
          </p:nvGrpSpPr>
          <p:grpSpPr>
            <a:xfrm>
              <a:off x="5294801" y="2960182"/>
              <a:ext cx="138729" cy="113301"/>
              <a:chOff x="7421876" y="723244"/>
              <a:chExt cx="138729" cy="113301"/>
            </a:xfrm>
          </p:grpSpPr>
          <p:cxnSp>
            <p:nvCxnSpPr>
              <p:cNvPr id="72" name="Straight Connector 71">
                <a:extLst>
                  <a:ext uri="{FF2B5EF4-FFF2-40B4-BE49-F238E27FC236}">
                    <a16:creationId xmlns:a16="http://schemas.microsoft.com/office/drawing/2014/main" id="{1585ABCC-7916-4437-BC7A-5FBDC29864C6}"/>
                  </a:ext>
                </a:extLst>
              </p:cNvPr>
              <p:cNvCxnSpPr>
                <a:cxnSpLocks/>
              </p:cNvCxnSpPr>
              <p:nvPr/>
            </p:nvCxnSpPr>
            <p:spPr>
              <a:xfrm flipH="1">
                <a:off x="7421876" y="723244"/>
                <a:ext cx="138729" cy="113301"/>
              </a:xfrm>
              <a:prstGeom prst="line">
                <a:avLst/>
              </a:prstGeom>
              <a:noFill/>
              <a:ln w="12700" cap="sq" cmpd="sng" algn="ctr">
                <a:solidFill>
                  <a:srgbClr val="FF0000"/>
                </a:solidFill>
                <a:prstDash val="solid"/>
              </a:ln>
              <a:effectLst/>
            </p:spPr>
          </p:cxnSp>
          <p:cxnSp>
            <p:nvCxnSpPr>
              <p:cNvPr id="73" name="Straight Connector 72">
                <a:extLst>
                  <a:ext uri="{FF2B5EF4-FFF2-40B4-BE49-F238E27FC236}">
                    <a16:creationId xmlns:a16="http://schemas.microsoft.com/office/drawing/2014/main" id="{73A24FC9-5916-4E97-BAB8-F5691004113E}"/>
                  </a:ext>
                </a:extLst>
              </p:cNvPr>
              <p:cNvCxnSpPr>
                <a:cxnSpLocks/>
              </p:cNvCxnSpPr>
              <p:nvPr/>
            </p:nvCxnSpPr>
            <p:spPr>
              <a:xfrm>
                <a:off x="7421876" y="723244"/>
                <a:ext cx="138729" cy="113301"/>
              </a:xfrm>
              <a:prstGeom prst="line">
                <a:avLst/>
              </a:prstGeom>
              <a:noFill/>
              <a:ln w="12700" cap="sq" cmpd="sng" algn="ctr">
                <a:solidFill>
                  <a:srgbClr val="FF0000"/>
                </a:solidFill>
                <a:prstDash val="solid"/>
              </a:ln>
              <a:effectLst/>
            </p:spPr>
          </p:cxnSp>
        </p:grpSp>
        <p:grpSp>
          <p:nvGrpSpPr>
            <p:cNvPr id="49" name="Group 48">
              <a:extLst>
                <a:ext uri="{FF2B5EF4-FFF2-40B4-BE49-F238E27FC236}">
                  <a16:creationId xmlns:a16="http://schemas.microsoft.com/office/drawing/2014/main" id="{9FAE21F0-43A0-4543-BE51-B56225EF97AC}"/>
                </a:ext>
              </a:extLst>
            </p:cNvPr>
            <p:cNvGrpSpPr/>
            <p:nvPr/>
          </p:nvGrpSpPr>
          <p:grpSpPr>
            <a:xfrm>
              <a:off x="5285416" y="3207034"/>
              <a:ext cx="138729" cy="113301"/>
              <a:chOff x="7421876" y="723244"/>
              <a:chExt cx="138729" cy="113301"/>
            </a:xfrm>
          </p:grpSpPr>
          <p:cxnSp>
            <p:nvCxnSpPr>
              <p:cNvPr id="70" name="Straight Connector 69">
                <a:extLst>
                  <a:ext uri="{FF2B5EF4-FFF2-40B4-BE49-F238E27FC236}">
                    <a16:creationId xmlns:a16="http://schemas.microsoft.com/office/drawing/2014/main" id="{0C908249-BB1C-4A12-B312-5A19C362BB07}"/>
                  </a:ext>
                </a:extLst>
              </p:cNvPr>
              <p:cNvCxnSpPr>
                <a:cxnSpLocks/>
              </p:cNvCxnSpPr>
              <p:nvPr/>
            </p:nvCxnSpPr>
            <p:spPr>
              <a:xfrm flipH="1">
                <a:off x="7421876" y="723244"/>
                <a:ext cx="138729" cy="113301"/>
              </a:xfrm>
              <a:prstGeom prst="line">
                <a:avLst/>
              </a:prstGeom>
              <a:noFill/>
              <a:ln w="12700" cap="sq" cmpd="sng" algn="ctr">
                <a:solidFill>
                  <a:srgbClr val="FF0000"/>
                </a:solidFill>
                <a:prstDash val="solid"/>
              </a:ln>
              <a:effectLst/>
            </p:spPr>
          </p:cxnSp>
          <p:cxnSp>
            <p:nvCxnSpPr>
              <p:cNvPr id="71" name="Straight Connector 70">
                <a:extLst>
                  <a:ext uri="{FF2B5EF4-FFF2-40B4-BE49-F238E27FC236}">
                    <a16:creationId xmlns:a16="http://schemas.microsoft.com/office/drawing/2014/main" id="{AFECC215-2F07-4326-8A58-8DE8D752DA3A}"/>
                  </a:ext>
                </a:extLst>
              </p:cNvPr>
              <p:cNvCxnSpPr>
                <a:cxnSpLocks/>
              </p:cNvCxnSpPr>
              <p:nvPr/>
            </p:nvCxnSpPr>
            <p:spPr>
              <a:xfrm>
                <a:off x="7421876" y="723244"/>
                <a:ext cx="138729" cy="113301"/>
              </a:xfrm>
              <a:prstGeom prst="line">
                <a:avLst/>
              </a:prstGeom>
              <a:noFill/>
              <a:ln w="12700" cap="sq" cmpd="sng" algn="ctr">
                <a:solidFill>
                  <a:srgbClr val="FF0000"/>
                </a:solidFill>
                <a:prstDash val="solid"/>
              </a:ln>
              <a:effectLst/>
            </p:spPr>
          </p:cxnSp>
        </p:grpSp>
        <p:grpSp>
          <p:nvGrpSpPr>
            <p:cNvPr id="50" name="Group 49">
              <a:extLst>
                <a:ext uri="{FF2B5EF4-FFF2-40B4-BE49-F238E27FC236}">
                  <a16:creationId xmlns:a16="http://schemas.microsoft.com/office/drawing/2014/main" id="{4D9AB82F-090F-4A59-8531-0FA76F0A8591}"/>
                </a:ext>
              </a:extLst>
            </p:cNvPr>
            <p:cNvGrpSpPr/>
            <p:nvPr/>
          </p:nvGrpSpPr>
          <p:grpSpPr>
            <a:xfrm>
              <a:off x="5064893" y="3078040"/>
              <a:ext cx="138729" cy="113301"/>
              <a:chOff x="7421876" y="723244"/>
              <a:chExt cx="138729" cy="113301"/>
            </a:xfrm>
          </p:grpSpPr>
          <p:cxnSp>
            <p:nvCxnSpPr>
              <p:cNvPr id="68" name="Straight Connector 67">
                <a:extLst>
                  <a:ext uri="{FF2B5EF4-FFF2-40B4-BE49-F238E27FC236}">
                    <a16:creationId xmlns:a16="http://schemas.microsoft.com/office/drawing/2014/main" id="{332B0944-C90B-4276-9F7F-5875683FD444}"/>
                  </a:ext>
                </a:extLst>
              </p:cNvPr>
              <p:cNvCxnSpPr>
                <a:cxnSpLocks/>
              </p:cNvCxnSpPr>
              <p:nvPr/>
            </p:nvCxnSpPr>
            <p:spPr>
              <a:xfrm flipH="1">
                <a:off x="7421876" y="723244"/>
                <a:ext cx="138729" cy="113301"/>
              </a:xfrm>
              <a:prstGeom prst="line">
                <a:avLst/>
              </a:prstGeom>
              <a:noFill/>
              <a:ln w="12700" cap="sq" cmpd="sng" algn="ctr">
                <a:solidFill>
                  <a:srgbClr val="FF0000"/>
                </a:solidFill>
                <a:prstDash val="solid"/>
              </a:ln>
              <a:effectLst/>
            </p:spPr>
          </p:cxnSp>
          <p:cxnSp>
            <p:nvCxnSpPr>
              <p:cNvPr id="69" name="Straight Connector 68">
                <a:extLst>
                  <a:ext uri="{FF2B5EF4-FFF2-40B4-BE49-F238E27FC236}">
                    <a16:creationId xmlns:a16="http://schemas.microsoft.com/office/drawing/2014/main" id="{98BF0010-EF0D-4836-BB5F-72CC09EF0A02}"/>
                  </a:ext>
                </a:extLst>
              </p:cNvPr>
              <p:cNvCxnSpPr>
                <a:cxnSpLocks/>
              </p:cNvCxnSpPr>
              <p:nvPr/>
            </p:nvCxnSpPr>
            <p:spPr>
              <a:xfrm>
                <a:off x="7421876" y="723244"/>
                <a:ext cx="138729" cy="113301"/>
              </a:xfrm>
              <a:prstGeom prst="line">
                <a:avLst/>
              </a:prstGeom>
              <a:noFill/>
              <a:ln w="12700" cap="sq" cmpd="sng" algn="ctr">
                <a:solidFill>
                  <a:srgbClr val="FF0000"/>
                </a:solidFill>
                <a:prstDash val="solid"/>
              </a:ln>
              <a:effectLst/>
            </p:spPr>
          </p:cxnSp>
        </p:grpSp>
        <p:sp>
          <p:nvSpPr>
            <p:cNvPr id="51" name="Arc 50">
              <a:extLst>
                <a:ext uri="{FF2B5EF4-FFF2-40B4-BE49-F238E27FC236}">
                  <a16:creationId xmlns:a16="http://schemas.microsoft.com/office/drawing/2014/main" id="{AB0AE5B3-F804-44B1-B1D3-4CAF5D6C15D2}"/>
                </a:ext>
              </a:extLst>
            </p:cNvPr>
            <p:cNvSpPr/>
            <p:nvPr/>
          </p:nvSpPr>
          <p:spPr>
            <a:xfrm rot="2538599">
              <a:off x="7034045" y="2849586"/>
              <a:ext cx="822960" cy="822960"/>
            </a:xfrm>
            <a:prstGeom prst="arc">
              <a:avLst>
                <a:gd name="adj1" fmla="val 16791830"/>
                <a:gd name="adj2" fmla="val 20507386"/>
              </a:avLst>
            </a:prstGeom>
            <a:noFill/>
            <a:ln w="12700" cap="sq" cmpd="sng" algn="ctr">
              <a:solidFill>
                <a:srgbClr val="000000"/>
              </a:solidFill>
              <a:prstDash val="solid"/>
              <a:headEnd type="stealth" w="med" len="med"/>
              <a:tailEnd w="med" len="med"/>
            </a:ln>
            <a:effectLst/>
          </p:spPr>
          <p:txBody>
            <a:bodyPr rtlCol="0" anchor="ctr"/>
            <a:lstStyle/>
            <a:p>
              <a:pPr algn="ctr">
                <a:defRPr/>
              </a:pPr>
              <a:endParaRPr lang="en-US" sz="1100" kern="0" dirty="0">
                <a:solidFill>
                  <a:srgbClr val="000000"/>
                </a:solidFill>
                <a:latin typeface="Arial" panose="020B0604020202020204" pitchFamily="34" charset="0"/>
                <a:cs typeface="Arial" panose="020B0604020202020204" pitchFamily="34" charset="0"/>
              </a:endParaRPr>
            </a:p>
          </p:txBody>
        </p:sp>
        <p:sp>
          <p:nvSpPr>
            <p:cNvPr id="52" name="Arc 51">
              <a:extLst>
                <a:ext uri="{FF2B5EF4-FFF2-40B4-BE49-F238E27FC236}">
                  <a16:creationId xmlns:a16="http://schemas.microsoft.com/office/drawing/2014/main" id="{9AA4038C-1BF8-40ED-B6CE-8662F84FC7BD}"/>
                </a:ext>
              </a:extLst>
            </p:cNvPr>
            <p:cNvSpPr/>
            <p:nvPr/>
          </p:nvSpPr>
          <p:spPr>
            <a:xfrm rot="680183">
              <a:off x="5464729" y="2914775"/>
              <a:ext cx="2091614" cy="1177827"/>
            </a:xfrm>
            <a:prstGeom prst="arc">
              <a:avLst>
                <a:gd name="adj1" fmla="val 18092837"/>
                <a:gd name="adj2" fmla="val 20507386"/>
              </a:avLst>
            </a:prstGeom>
            <a:noFill/>
            <a:ln w="12700" cap="sq" cmpd="sng" algn="ctr">
              <a:solidFill>
                <a:srgbClr val="000000"/>
              </a:solidFill>
              <a:prstDash val="solid"/>
              <a:headEnd type="stealth" w="med" len="med"/>
              <a:tailEnd w="med" len="med"/>
            </a:ln>
            <a:effectLst/>
          </p:spPr>
          <p:txBody>
            <a:bodyPr rtlCol="0" anchor="ctr"/>
            <a:lstStyle/>
            <a:p>
              <a:pPr algn="ctr">
                <a:defRPr/>
              </a:pPr>
              <a:endParaRPr lang="en-US" sz="1100" kern="0" dirty="0">
                <a:solidFill>
                  <a:srgbClr val="000000"/>
                </a:solidFill>
                <a:latin typeface="Arial" panose="020B0604020202020204" pitchFamily="34" charset="0"/>
                <a:cs typeface="Arial" panose="020B0604020202020204" pitchFamily="34" charset="0"/>
              </a:endParaRPr>
            </a:p>
          </p:txBody>
        </p:sp>
        <p:sp>
          <p:nvSpPr>
            <p:cNvPr id="53" name="Arc 52">
              <a:extLst>
                <a:ext uri="{FF2B5EF4-FFF2-40B4-BE49-F238E27FC236}">
                  <a16:creationId xmlns:a16="http://schemas.microsoft.com/office/drawing/2014/main" id="{2DA7A81E-E92B-49AE-B198-14EEB4294705}"/>
                </a:ext>
              </a:extLst>
            </p:cNvPr>
            <p:cNvSpPr/>
            <p:nvPr/>
          </p:nvSpPr>
          <p:spPr>
            <a:xfrm rot="680183">
              <a:off x="5360044" y="2125864"/>
              <a:ext cx="2091614" cy="1177827"/>
            </a:xfrm>
            <a:prstGeom prst="arc">
              <a:avLst>
                <a:gd name="adj1" fmla="val 18473282"/>
                <a:gd name="adj2" fmla="val 20582697"/>
              </a:avLst>
            </a:prstGeom>
            <a:noFill/>
            <a:ln w="12700" cap="sq" cmpd="sng" algn="ctr">
              <a:solidFill>
                <a:srgbClr val="000000"/>
              </a:solidFill>
              <a:prstDash val="solid"/>
              <a:headEnd type="stealth" w="med" len="med"/>
              <a:tailEnd w="med" len="med"/>
            </a:ln>
            <a:effectLst/>
          </p:spPr>
          <p:txBody>
            <a:bodyPr rtlCol="0" anchor="ctr"/>
            <a:lstStyle/>
            <a:p>
              <a:pPr algn="ctr">
                <a:defRPr/>
              </a:pPr>
              <a:endParaRPr lang="en-US" sz="1100" kern="0" dirty="0">
                <a:solidFill>
                  <a:srgbClr val="000000"/>
                </a:solidFill>
                <a:latin typeface="Arial" panose="020B0604020202020204" pitchFamily="34" charset="0"/>
                <a:cs typeface="Arial" panose="020B0604020202020204" pitchFamily="34" charset="0"/>
              </a:endParaRPr>
            </a:p>
          </p:txBody>
        </p:sp>
        <p:sp>
          <p:nvSpPr>
            <p:cNvPr id="54" name="Arc 53">
              <a:extLst>
                <a:ext uri="{FF2B5EF4-FFF2-40B4-BE49-F238E27FC236}">
                  <a16:creationId xmlns:a16="http://schemas.microsoft.com/office/drawing/2014/main" id="{12292355-F3AA-42D6-AF8A-96F4EB1F6C43}"/>
                </a:ext>
              </a:extLst>
            </p:cNvPr>
            <p:cNvSpPr/>
            <p:nvPr/>
          </p:nvSpPr>
          <p:spPr>
            <a:xfrm rot="13496376">
              <a:off x="5109216" y="2336315"/>
              <a:ext cx="822960" cy="822960"/>
            </a:xfrm>
            <a:prstGeom prst="arc">
              <a:avLst>
                <a:gd name="adj1" fmla="val 16791830"/>
                <a:gd name="adj2" fmla="val 20507386"/>
              </a:avLst>
            </a:prstGeom>
            <a:noFill/>
            <a:ln w="12700" cap="sq" cmpd="sng" algn="ctr">
              <a:solidFill>
                <a:srgbClr val="000000"/>
              </a:solidFill>
              <a:prstDash val="solid"/>
              <a:headEnd type="stealth" w="med" len="med"/>
              <a:tailEnd type="stealth" w="med" len="med"/>
            </a:ln>
            <a:effectLst/>
          </p:spPr>
          <p:txBody>
            <a:bodyPr rtlCol="0" anchor="ctr"/>
            <a:lstStyle/>
            <a:p>
              <a:pPr algn="ctr">
                <a:defRPr/>
              </a:pPr>
              <a:endParaRPr lang="en-US" sz="1100" kern="0" dirty="0">
                <a:solidFill>
                  <a:srgbClr val="000000"/>
                </a:solidFill>
                <a:latin typeface="Arial" panose="020B0604020202020204" pitchFamily="34" charset="0"/>
                <a:cs typeface="Arial" panose="020B0604020202020204" pitchFamily="34" charset="0"/>
              </a:endParaRPr>
            </a:p>
          </p:txBody>
        </p:sp>
        <p:cxnSp>
          <p:nvCxnSpPr>
            <p:cNvPr id="55" name="Straight Connector 54">
              <a:extLst>
                <a:ext uri="{FF2B5EF4-FFF2-40B4-BE49-F238E27FC236}">
                  <a16:creationId xmlns:a16="http://schemas.microsoft.com/office/drawing/2014/main" id="{CB02A666-A869-4BF6-B9B8-291F54B5692E}"/>
                </a:ext>
              </a:extLst>
            </p:cNvPr>
            <p:cNvCxnSpPr>
              <a:cxnSpLocks/>
            </p:cNvCxnSpPr>
            <p:nvPr/>
          </p:nvCxnSpPr>
          <p:spPr>
            <a:xfrm flipH="1">
              <a:off x="7371789" y="3862791"/>
              <a:ext cx="147091" cy="274629"/>
            </a:xfrm>
            <a:prstGeom prst="line">
              <a:avLst/>
            </a:prstGeom>
            <a:noFill/>
            <a:ln w="12700" cap="sq" cmpd="sng" algn="ctr">
              <a:solidFill>
                <a:srgbClr val="000000"/>
              </a:solidFill>
              <a:prstDash val="solid"/>
              <a:headEnd type="stealth"/>
              <a:tailEnd type="stealth"/>
            </a:ln>
            <a:effectLst/>
          </p:spPr>
        </p:cxnSp>
        <p:cxnSp>
          <p:nvCxnSpPr>
            <p:cNvPr id="56" name="Straight Connector 55">
              <a:extLst>
                <a:ext uri="{FF2B5EF4-FFF2-40B4-BE49-F238E27FC236}">
                  <a16:creationId xmlns:a16="http://schemas.microsoft.com/office/drawing/2014/main" id="{E06312F0-BBCB-4AA0-B9CA-F0ECC41D57F8}"/>
                </a:ext>
              </a:extLst>
            </p:cNvPr>
            <p:cNvCxnSpPr>
              <a:cxnSpLocks/>
            </p:cNvCxnSpPr>
            <p:nvPr/>
          </p:nvCxnSpPr>
          <p:spPr>
            <a:xfrm flipH="1">
              <a:off x="6421620" y="4528937"/>
              <a:ext cx="550906" cy="231670"/>
            </a:xfrm>
            <a:prstGeom prst="line">
              <a:avLst/>
            </a:prstGeom>
            <a:noFill/>
            <a:ln w="12700" cap="sq" cmpd="sng" algn="ctr">
              <a:solidFill>
                <a:srgbClr val="000000"/>
              </a:solidFill>
              <a:prstDash val="solid"/>
              <a:headEnd type="stealth"/>
              <a:tailEnd type="stealth"/>
            </a:ln>
            <a:effectLst/>
          </p:spPr>
        </p:cxnSp>
        <p:sp>
          <p:nvSpPr>
            <p:cNvPr id="57" name="Arc 56">
              <a:extLst>
                <a:ext uri="{FF2B5EF4-FFF2-40B4-BE49-F238E27FC236}">
                  <a16:creationId xmlns:a16="http://schemas.microsoft.com/office/drawing/2014/main" id="{6792ACC9-11BD-44B1-9A2D-18F3E2290A1D}"/>
                </a:ext>
              </a:extLst>
            </p:cNvPr>
            <p:cNvSpPr/>
            <p:nvPr/>
          </p:nvSpPr>
          <p:spPr>
            <a:xfrm rot="13070414">
              <a:off x="7142733" y="4455659"/>
              <a:ext cx="822960" cy="822960"/>
            </a:xfrm>
            <a:prstGeom prst="arc">
              <a:avLst>
                <a:gd name="adj1" fmla="val 16791830"/>
                <a:gd name="adj2" fmla="val 20507386"/>
              </a:avLst>
            </a:prstGeom>
            <a:noFill/>
            <a:ln w="12700" cap="sq" cmpd="sng" algn="ctr">
              <a:solidFill>
                <a:srgbClr val="000000"/>
              </a:solidFill>
              <a:prstDash val="solid"/>
              <a:headEnd type="stealth" w="med" len="med"/>
              <a:tailEnd w="med" len="med"/>
            </a:ln>
            <a:effectLst/>
          </p:spPr>
          <p:txBody>
            <a:bodyPr rtlCol="0" anchor="ctr"/>
            <a:lstStyle/>
            <a:p>
              <a:pPr algn="ctr">
                <a:defRPr/>
              </a:pPr>
              <a:endParaRPr lang="en-US" sz="1100" kern="0" dirty="0">
                <a:solidFill>
                  <a:srgbClr val="000000"/>
                </a:solidFill>
                <a:latin typeface="Arial" panose="020B0604020202020204" pitchFamily="34" charset="0"/>
                <a:cs typeface="Arial" panose="020B0604020202020204" pitchFamily="34" charset="0"/>
              </a:endParaRPr>
            </a:p>
          </p:txBody>
        </p:sp>
        <p:sp>
          <p:nvSpPr>
            <p:cNvPr id="58" name="Rectangle 22">
              <a:extLst>
                <a:ext uri="{FF2B5EF4-FFF2-40B4-BE49-F238E27FC236}">
                  <a16:creationId xmlns:a16="http://schemas.microsoft.com/office/drawing/2014/main" id="{B2CD332A-8544-49E2-8D98-8EFCE04FCA2D}"/>
                </a:ext>
              </a:extLst>
            </p:cNvPr>
            <p:cNvSpPr>
              <a:spLocks noChangeArrowheads="1"/>
            </p:cNvSpPr>
            <p:nvPr/>
          </p:nvSpPr>
          <p:spPr bwMode="auto">
            <a:xfrm>
              <a:off x="6043493" y="4128335"/>
              <a:ext cx="825151" cy="338554"/>
            </a:xfrm>
            <a:prstGeom prst="rect">
              <a:avLst/>
            </a:prstGeom>
            <a:solidFill>
              <a:srgbClr val="EC9A1E">
                <a:lumMod val="20000"/>
                <a:lumOff val="80000"/>
              </a:srgbClr>
            </a:solidFill>
            <a:ln w="9525">
              <a:noFill/>
              <a:miter lim="800000"/>
              <a:headEnd/>
              <a:tailEnd/>
            </a:ln>
            <a:extLst/>
          </p:spPr>
          <p:txBody>
            <a:bodyPr vert="horz" wrap="square" lIns="0" tIns="0" rIns="0" bIns="0" numCol="1" anchor="ctr" anchorCtr="0" compatLnSpc="1">
              <a:prstTxWarp prst="textNoShape">
                <a:avLst/>
              </a:prstTxWarp>
              <a:spAutoFit/>
            </a:bodyPr>
            <a:lstStyle/>
            <a:p>
              <a:pPr algn="ctr" fontAlgn="base">
                <a:spcBef>
                  <a:spcPct val="0"/>
                </a:spcBef>
                <a:spcAft>
                  <a:spcPct val="0"/>
                </a:spcAft>
                <a:defRPr/>
              </a:pPr>
              <a:r>
                <a:rPr lang="en-US" sz="1100" kern="0" dirty="0">
                  <a:solidFill>
                    <a:srgbClr val="000000"/>
                  </a:solidFill>
                  <a:latin typeface="Arial" pitchFamily="34" charset="0"/>
                  <a:cs typeface="Arial" pitchFamily="34" charset="0"/>
                </a:rPr>
                <a:t>Th cell activation</a:t>
              </a:r>
              <a:endParaRPr lang="en-US" sz="1100" kern="0" dirty="0">
                <a:solidFill>
                  <a:srgbClr val="FFFFFF"/>
                </a:solidFill>
                <a:latin typeface="Arial" panose="020B0604020202020204" pitchFamily="34" charset="0"/>
                <a:cs typeface="Arial" pitchFamily="34" charset="0"/>
              </a:endParaRPr>
            </a:p>
          </p:txBody>
        </p:sp>
        <p:cxnSp>
          <p:nvCxnSpPr>
            <p:cNvPr id="59" name="Straight Connector 58">
              <a:extLst>
                <a:ext uri="{FF2B5EF4-FFF2-40B4-BE49-F238E27FC236}">
                  <a16:creationId xmlns:a16="http://schemas.microsoft.com/office/drawing/2014/main" id="{6E779948-1664-4B82-98BB-B2E1EBAF0DC1}"/>
                </a:ext>
              </a:extLst>
            </p:cNvPr>
            <p:cNvCxnSpPr>
              <a:cxnSpLocks/>
            </p:cNvCxnSpPr>
            <p:nvPr/>
          </p:nvCxnSpPr>
          <p:spPr>
            <a:xfrm flipH="1" flipV="1">
              <a:off x="6956861" y="4007505"/>
              <a:ext cx="131989" cy="169352"/>
            </a:xfrm>
            <a:prstGeom prst="line">
              <a:avLst/>
            </a:prstGeom>
            <a:noFill/>
            <a:ln w="12700" cap="sq" cmpd="sng" algn="ctr">
              <a:solidFill>
                <a:srgbClr val="000000"/>
              </a:solidFill>
              <a:prstDash val="solid"/>
              <a:headEnd type="stealth"/>
              <a:tailEnd type="stealth"/>
            </a:ln>
            <a:effectLst/>
          </p:spPr>
        </p:cxnSp>
        <p:sp>
          <p:nvSpPr>
            <p:cNvPr id="60" name="Rectangle 22">
              <a:extLst>
                <a:ext uri="{FF2B5EF4-FFF2-40B4-BE49-F238E27FC236}">
                  <a16:creationId xmlns:a16="http://schemas.microsoft.com/office/drawing/2014/main" id="{67006BB8-ED85-4151-A07D-1E8CE37AAC65}"/>
                </a:ext>
              </a:extLst>
            </p:cNvPr>
            <p:cNvSpPr>
              <a:spLocks noChangeArrowheads="1"/>
            </p:cNvSpPr>
            <p:nvPr/>
          </p:nvSpPr>
          <p:spPr bwMode="auto">
            <a:xfrm>
              <a:off x="7586595" y="3899086"/>
              <a:ext cx="825151" cy="338554"/>
            </a:xfrm>
            <a:prstGeom prst="rect">
              <a:avLst/>
            </a:prstGeom>
            <a:solidFill>
              <a:srgbClr val="EC9A1E">
                <a:lumMod val="20000"/>
                <a:lumOff val="80000"/>
              </a:srgbClr>
            </a:solidFill>
            <a:ln w="9525">
              <a:noFill/>
              <a:miter lim="800000"/>
              <a:headEnd/>
              <a:tailEnd/>
            </a:ln>
            <a:extLst/>
          </p:spPr>
          <p:txBody>
            <a:bodyPr vert="horz" wrap="square" lIns="0" tIns="0" rIns="0" bIns="0" numCol="1" anchor="ctr" anchorCtr="0" compatLnSpc="1">
              <a:prstTxWarp prst="textNoShape">
                <a:avLst/>
              </a:prstTxWarp>
              <a:spAutoFit/>
            </a:bodyPr>
            <a:lstStyle/>
            <a:p>
              <a:pPr algn="ctr" fontAlgn="base">
                <a:spcBef>
                  <a:spcPct val="0"/>
                </a:spcBef>
                <a:spcAft>
                  <a:spcPct val="0"/>
                </a:spcAft>
                <a:defRPr/>
              </a:pPr>
              <a:r>
                <a:rPr lang="en-US" sz="1100" kern="0" dirty="0">
                  <a:solidFill>
                    <a:srgbClr val="000000"/>
                  </a:solidFill>
                  <a:latin typeface="Arial" pitchFamily="34" charset="0"/>
                  <a:cs typeface="Arial" pitchFamily="34" charset="0"/>
                </a:rPr>
                <a:t>B cell activation</a:t>
              </a:r>
              <a:endParaRPr lang="en-US" sz="1100" kern="0" dirty="0">
                <a:solidFill>
                  <a:srgbClr val="FFFFFF"/>
                </a:solidFill>
                <a:latin typeface="Arial" panose="020B0604020202020204" pitchFamily="34" charset="0"/>
                <a:cs typeface="Arial" pitchFamily="34" charset="0"/>
              </a:endParaRPr>
            </a:p>
          </p:txBody>
        </p:sp>
        <p:sp>
          <p:nvSpPr>
            <p:cNvPr id="61" name="Arc 60">
              <a:extLst>
                <a:ext uri="{FF2B5EF4-FFF2-40B4-BE49-F238E27FC236}">
                  <a16:creationId xmlns:a16="http://schemas.microsoft.com/office/drawing/2014/main" id="{CCB56253-9ABD-481B-9A75-E68D5315E0AF}"/>
                </a:ext>
              </a:extLst>
            </p:cNvPr>
            <p:cNvSpPr/>
            <p:nvPr/>
          </p:nvSpPr>
          <p:spPr>
            <a:xfrm rot="2281743">
              <a:off x="6540589" y="4608182"/>
              <a:ext cx="822960" cy="822960"/>
            </a:xfrm>
            <a:prstGeom prst="arc">
              <a:avLst>
                <a:gd name="adj1" fmla="val 16791830"/>
                <a:gd name="adj2" fmla="val 20507386"/>
              </a:avLst>
            </a:prstGeom>
            <a:noFill/>
            <a:ln w="12700" cap="sq" cmpd="sng" algn="ctr">
              <a:solidFill>
                <a:srgbClr val="000000"/>
              </a:solidFill>
              <a:prstDash val="solid"/>
              <a:headEnd type="stealth" w="med" len="med"/>
              <a:tailEnd w="med" len="med"/>
            </a:ln>
            <a:effectLst/>
          </p:spPr>
          <p:txBody>
            <a:bodyPr rtlCol="0" anchor="ctr"/>
            <a:lstStyle/>
            <a:p>
              <a:pPr algn="ctr">
                <a:defRPr/>
              </a:pPr>
              <a:endParaRPr lang="en-US" sz="1100" kern="0" dirty="0">
                <a:solidFill>
                  <a:srgbClr val="000000"/>
                </a:solidFill>
                <a:latin typeface="Arial" panose="020B0604020202020204" pitchFamily="34" charset="0"/>
                <a:cs typeface="Arial" panose="020B0604020202020204" pitchFamily="34" charset="0"/>
              </a:endParaRPr>
            </a:p>
          </p:txBody>
        </p:sp>
        <p:sp>
          <p:nvSpPr>
            <p:cNvPr id="62" name="Arc 61">
              <a:extLst>
                <a:ext uri="{FF2B5EF4-FFF2-40B4-BE49-F238E27FC236}">
                  <a16:creationId xmlns:a16="http://schemas.microsoft.com/office/drawing/2014/main" id="{B392F2AB-DCD4-4567-AE17-E69EF8B342BE}"/>
                </a:ext>
              </a:extLst>
            </p:cNvPr>
            <p:cNvSpPr/>
            <p:nvPr/>
          </p:nvSpPr>
          <p:spPr>
            <a:xfrm rot="2844233" flipV="1">
              <a:off x="5543639" y="3720929"/>
              <a:ext cx="2290663" cy="1387305"/>
            </a:xfrm>
            <a:prstGeom prst="arc">
              <a:avLst>
                <a:gd name="adj1" fmla="val 18092837"/>
                <a:gd name="adj2" fmla="val 20507386"/>
              </a:avLst>
            </a:prstGeom>
            <a:noFill/>
            <a:ln w="12700" cap="sq" cmpd="sng" algn="ctr">
              <a:solidFill>
                <a:srgbClr val="000000"/>
              </a:solidFill>
              <a:prstDash val="solid"/>
              <a:headEnd type="stealth" w="med" len="med"/>
              <a:tailEnd w="med" len="med"/>
            </a:ln>
            <a:effectLst/>
          </p:spPr>
          <p:txBody>
            <a:bodyPr rtlCol="0" anchor="ctr"/>
            <a:lstStyle/>
            <a:p>
              <a:pPr algn="ctr">
                <a:defRPr/>
              </a:pPr>
              <a:endParaRPr lang="en-US" sz="1100" kern="0" dirty="0">
                <a:solidFill>
                  <a:srgbClr val="000000"/>
                </a:solidFill>
                <a:latin typeface="Arial" panose="020B0604020202020204" pitchFamily="34" charset="0"/>
                <a:cs typeface="Arial" panose="020B0604020202020204" pitchFamily="34" charset="0"/>
              </a:endParaRPr>
            </a:p>
          </p:txBody>
        </p:sp>
        <p:grpSp>
          <p:nvGrpSpPr>
            <p:cNvPr id="63" name="Group 62">
              <a:extLst>
                <a:ext uri="{FF2B5EF4-FFF2-40B4-BE49-F238E27FC236}">
                  <a16:creationId xmlns:a16="http://schemas.microsoft.com/office/drawing/2014/main" id="{7D7F0648-4730-461A-BA96-6643C4180C31}"/>
                </a:ext>
              </a:extLst>
            </p:cNvPr>
            <p:cNvGrpSpPr/>
            <p:nvPr/>
          </p:nvGrpSpPr>
          <p:grpSpPr>
            <a:xfrm>
              <a:off x="6168040" y="4760607"/>
              <a:ext cx="159270" cy="190161"/>
              <a:chOff x="6306656" y="5096502"/>
              <a:chExt cx="159270" cy="190161"/>
            </a:xfrm>
          </p:grpSpPr>
          <p:pic>
            <p:nvPicPr>
              <p:cNvPr id="64" name="Picture 63" descr="PlateletProduction_step5.png">
                <a:extLst>
                  <a:ext uri="{FF2B5EF4-FFF2-40B4-BE49-F238E27FC236}">
                    <a16:creationId xmlns:a16="http://schemas.microsoft.com/office/drawing/2014/main" id="{6F7C501F-1AF5-405A-AFF0-224A68A6445C}"/>
                  </a:ext>
                </a:extLst>
              </p:cNvPr>
              <p:cNvPicPr>
                <a:picLocks noChangeAspect="1"/>
              </p:cNvPicPr>
              <p:nvPr/>
            </p:nvPicPr>
            <p:blipFill rotWithShape="1">
              <a:blip r:embed="rId4"/>
              <a:srcRect l="28638" t="12296" r="42347" b="62630"/>
              <a:stretch/>
            </p:blipFill>
            <p:spPr>
              <a:xfrm>
                <a:off x="6306656" y="5096502"/>
                <a:ext cx="159270" cy="190161"/>
              </a:xfrm>
              <a:prstGeom prst="rect">
                <a:avLst/>
              </a:prstGeom>
            </p:spPr>
          </p:pic>
          <p:grpSp>
            <p:nvGrpSpPr>
              <p:cNvPr id="65" name="Group 64">
                <a:extLst>
                  <a:ext uri="{FF2B5EF4-FFF2-40B4-BE49-F238E27FC236}">
                    <a16:creationId xmlns:a16="http://schemas.microsoft.com/office/drawing/2014/main" id="{43972B46-191F-4E8E-BD93-696CC4314DCE}"/>
                  </a:ext>
                </a:extLst>
              </p:cNvPr>
              <p:cNvGrpSpPr/>
              <p:nvPr/>
            </p:nvGrpSpPr>
            <p:grpSpPr>
              <a:xfrm>
                <a:off x="6323744" y="5131681"/>
                <a:ext cx="138729" cy="113301"/>
                <a:chOff x="7421876" y="723244"/>
                <a:chExt cx="138729" cy="113301"/>
              </a:xfrm>
            </p:grpSpPr>
            <p:cxnSp>
              <p:nvCxnSpPr>
                <p:cNvPr id="66" name="Straight Connector 65">
                  <a:extLst>
                    <a:ext uri="{FF2B5EF4-FFF2-40B4-BE49-F238E27FC236}">
                      <a16:creationId xmlns:a16="http://schemas.microsoft.com/office/drawing/2014/main" id="{7B8DB4CE-862F-4241-B29F-5B3701C1823E}"/>
                    </a:ext>
                  </a:extLst>
                </p:cNvPr>
                <p:cNvCxnSpPr>
                  <a:cxnSpLocks/>
                </p:cNvCxnSpPr>
                <p:nvPr/>
              </p:nvCxnSpPr>
              <p:spPr>
                <a:xfrm flipH="1">
                  <a:off x="7421876" y="723244"/>
                  <a:ext cx="138729" cy="113301"/>
                </a:xfrm>
                <a:prstGeom prst="line">
                  <a:avLst/>
                </a:prstGeom>
                <a:noFill/>
                <a:ln w="12700" cap="sq" cmpd="sng" algn="ctr">
                  <a:solidFill>
                    <a:srgbClr val="FF0000"/>
                  </a:solidFill>
                  <a:prstDash val="solid"/>
                </a:ln>
                <a:effectLst/>
              </p:spPr>
            </p:cxnSp>
            <p:cxnSp>
              <p:nvCxnSpPr>
                <p:cNvPr id="67" name="Straight Connector 66">
                  <a:extLst>
                    <a:ext uri="{FF2B5EF4-FFF2-40B4-BE49-F238E27FC236}">
                      <a16:creationId xmlns:a16="http://schemas.microsoft.com/office/drawing/2014/main" id="{29515B65-4CDC-49CA-A3D8-7185D16958B1}"/>
                    </a:ext>
                  </a:extLst>
                </p:cNvPr>
                <p:cNvCxnSpPr>
                  <a:cxnSpLocks/>
                </p:cNvCxnSpPr>
                <p:nvPr/>
              </p:nvCxnSpPr>
              <p:spPr>
                <a:xfrm>
                  <a:off x="7421876" y="723244"/>
                  <a:ext cx="138729" cy="113301"/>
                </a:xfrm>
                <a:prstGeom prst="line">
                  <a:avLst/>
                </a:prstGeom>
                <a:noFill/>
                <a:ln w="12700" cap="sq" cmpd="sng" algn="ctr">
                  <a:solidFill>
                    <a:srgbClr val="FF0000"/>
                  </a:solidFill>
                  <a:prstDash val="solid"/>
                </a:ln>
                <a:effectLst/>
              </p:spPr>
            </p:cxnSp>
          </p:grpSp>
        </p:grpSp>
      </p:grpSp>
      <p:sp>
        <p:nvSpPr>
          <p:cNvPr id="74" name="TextBox 73"/>
          <p:cNvSpPr txBox="1"/>
          <p:nvPr/>
        </p:nvSpPr>
        <p:spPr>
          <a:xfrm>
            <a:off x="2371318" y="5926158"/>
            <a:ext cx="3239990" cy="861774"/>
          </a:xfrm>
          <a:prstGeom prst="rect">
            <a:avLst/>
          </a:prstGeom>
          <a:noFill/>
        </p:spPr>
        <p:txBody>
          <a:bodyPr wrap="none" rtlCol="0">
            <a:spAutoFit/>
          </a:bodyPr>
          <a:lstStyle/>
          <a:p>
            <a:r>
              <a:rPr lang="en-US" sz="1000" dirty="0" smtClean="0"/>
              <a:t>1. </a:t>
            </a:r>
            <a:r>
              <a:rPr lang="en-US" sz="1000" dirty="0" err="1" smtClean="0"/>
              <a:t>Audia</a:t>
            </a:r>
            <a:r>
              <a:rPr lang="en-US" sz="1000" dirty="0" smtClean="0"/>
              <a:t> S, et al. </a:t>
            </a:r>
            <a:r>
              <a:rPr lang="en-US" sz="1000" dirty="0" err="1" smtClean="0"/>
              <a:t>Autoimmun</a:t>
            </a:r>
            <a:r>
              <a:rPr lang="en-US" sz="1000" dirty="0" smtClean="0"/>
              <a:t> Rev. 2017;16:620-32. </a:t>
            </a:r>
          </a:p>
          <a:p>
            <a:r>
              <a:rPr lang="en-US" sz="1000" dirty="0" smtClean="0"/>
              <a:t>2. Stasi R, et al. </a:t>
            </a:r>
            <a:r>
              <a:rPr lang="en-US" sz="1000" dirty="0" err="1" smtClean="0"/>
              <a:t>Thromb</a:t>
            </a:r>
            <a:r>
              <a:rPr lang="en-US" sz="1000" dirty="0" smtClean="0"/>
              <a:t> </a:t>
            </a:r>
            <a:r>
              <a:rPr lang="en-US" sz="1000" dirty="0" err="1" smtClean="0"/>
              <a:t>Haemost</a:t>
            </a:r>
            <a:r>
              <a:rPr lang="en-US" sz="1000" dirty="0" smtClean="0"/>
              <a:t>. 2008;99:4-13. </a:t>
            </a:r>
          </a:p>
          <a:p>
            <a:r>
              <a:rPr lang="en-US" sz="1000" dirty="0" smtClean="0"/>
              <a:t>3. Nugent D, et al. Br J </a:t>
            </a:r>
            <a:r>
              <a:rPr lang="en-US" sz="1000" dirty="0" err="1" smtClean="0"/>
              <a:t>Haematol</a:t>
            </a:r>
            <a:r>
              <a:rPr lang="en-US" sz="1000" dirty="0" smtClean="0"/>
              <a:t>. 2009;146:585-96.</a:t>
            </a:r>
          </a:p>
          <a:p>
            <a:r>
              <a:rPr lang="en-US" sz="1000" dirty="0" smtClean="0"/>
              <a:t>4. </a:t>
            </a:r>
            <a:r>
              <a:rPr lang="en-US" sz="1000" dirty="0" err="1" smtClean="0"/>
              <a:t>Swinkels</a:t>
            </a:r>
            <a:r>
              <a:rPr lang="en-US" sz="1000" dirty="0" smtClean="0"/>
              <a:t> M, et al. Front </a:t>
            </a:r>
            <a:r>
              <a:rPr lang="en-US" sz="1000" dirty="0" err="1" smtClean="0"/>
              <a:t>Immunol</a:t>
            </a:r>
            <a:r>
              <a:rPr lang="en-US" sz="1000" dirty="0" smtClean="0"/>
              <a:t>. 2018;9:880.</a:t>
            </a:r>
          </a:p>
          <a:p>
            <a:r>
              <a:rPr lang="en-US" sz="1000" dirty="0" smtClean="0"/>
              <a:t>5. Lambert MP, </a:t>
            </a:r>
            <a:r>
              <a:rPr lang="en-US" sz="1000" dirty="0" err="1" smtClean="0"/>
              <a:t>Gernsheimer</a:t>
            </a:r>
            <a:r>
              <a:rPr lang="en-US" sz="1000" dirty="0" smtClean="0"/>
              <a:t> TB, Blood. 2017;129:2829-35.</a:t>
            </a:r>
          </a:p>
        </p:txBody>
      </p:sp>
    </p:spTree>
    <p:extLst>
      <p:ext uri="{BB962C8B-B14F-4D97-AF65-F5344CB8AC3E}">
        <p14:creationId xmlns:p14="http://schemas.microsoft.com/office/powerpoint/2010/main" val="2872562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 for developing ITP</a:t>
            </a:r>
            <a:endParaRPr lang="en-US" i="1" baseline="30000" dirty="0"/>
          </a:p>
        </p:txBody>
      </p:sp>
      <p:sp>
        <p:nvSpPr>
          <p:cNvPr id="4" name="TextBox 3"/>
          <p:cNvSpPr txBox="1"/>
          <p:nvPr/>
        </p:nvSpPr>
        <p:spPr>
          <a:xfrm>
            <a:off x="2570919" y="5986914"/>
            <a:ext cx="8383604" cy="246221"/>
          </a:xfrm>
          <a:prstGeom prst="rect">
            <a:avLst/>
          </a:prstGeom>
          <a:noFill/>
        </p:spPr>
        <p:txBody>
          <a:bodyPr wrap="square" rtlCol="0">
            <a:spAutoFit/>
          </a:bodyPr>
          <a:lstStyle/>
          <a:p>
            <a:r>
              <a:rPr lang="en-US" sz="1000" dirty="0" smtClean="0"/>
              <a:t>1. </a:t>
            </a:r>
            <a:r>
              <a:rPr lang="it-IT" sz="1000" dirty="0" err="1" smtClean="0"/>
              <a:t>Swinkels</a:t>
            </a:r>
            <a:r>
              <a:rPr lang="it-IT" sz="1000" dirty="0" smtClean="0"/>
              <a:t> M, et al. Front </a:t>
            </a:r>
            <a:r>
              <a:rPr lang="it-IT" sz="1000" dirty="0" err="1" smtClean="0"/>
              <a:t>Immunol</a:t>
            </a:r>
            <a:r>
              <a:rPr lang="it-IT" sz="1000" dirty="0" smtClean="0"/>
              <a:t>. 2018;9:880</a:t>
            </a:r>
            <a:endParaRPr lang="en-US" sz="1000" dirty="0"/>
          </a:p>
        </p:txBody>
      </p:sp>
      <p:sp>
        <p:nvSpPr>
          <p:cNvPr id="5" name="Content Placeholder 2">
            <a:extLst>
              <a:ext uri="{FF2B5EF4-FFF2-40B4-BE49-F238E27FC236}">
                <a16:creationId xmlns:a16="http://schemas.microsoft.com/office/drawing/2014/main" id="{509A3F35-1F30-484D-8AF2-76E8A1DAF79F}"/>
              </a:ext>
            </a:extLst>
          </p:cNvPr>
          <p:cNvSpPr txBox="1">
            <a:spLocks/>
          </p:cNvSpPr>
          <p:nvPr/>
        </p:nvSpPr>
        <p:spPr>
          <a:xfrm>
            <a:off x="2357917" y="1984589"/>
            <a:ext cx="7772400" cy="523910"/>
          </a:xfrm>
          <a:prstGeom prst="rect">
            <a:avLst/>
          </a:prstGeom>
        </p:spPr>
        <p:txBody>
          <a:bodyPr vert="horz" lIns="0" tIns="0" rIns="0" bIns="0" spcCol="182880" rtlCol="0">
            <a:noAutofit/>
          </a:bodyPr>
          <a:lst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1350" b="1" dirty="0">
                <a:solidFill>
                  <a:srgbClr val="AB1D1D"/>
                </a:solidFill>
                <a:latin typeface="Arial"/>
              </a:rPr>
              <a:t>Factors associated with an increased risk of ITP</a:t>
            </a:r>
            <a:r>
              <a:rPr lang="en-US" sz="1350" b="1" baseline="30000" dirty="0">
                <a:solidFill>
                  <a:srgbClr val="AB1D1D"/>
                </a:solidFill>
                <a:latin typeface="Arial"/>
              </a:rPr>
              <a:t>1</a:t>
            </a:r>
          </a:p>
        </p:txBody>
      </p:sp>
      <p:graphicFrame>
        <p:nvGraphicFramePr>
          <p:cNvPr id="6" name="Group 210">
            <a:extLst>
              <a:ext uri="{FF2B5EF4-FFF2-40B4-BE49-F238E27FC236}">
                <a16:creationId xmlns:a16="http://schemas.microsoft.com/office/drawing/2014/main" id="{92D480FA-5393-40E0-A155-28B6DE338395}"/>
              </a:ext>
            </a:extLst>
          </p:cNvPr>
          <p:cNvGraphicFramePr>
            <a:graphicFrameLocks/>
          </p:cNvGraphicFramePr>
          <p:nvPr>
            <p:extLst>
              <p:ext uri="{D42A27DB-BD31-4B8C-83A1-F6EECF244321}">
                <p14:modId xmlns:p14="http://schemas.microsoft.com/office/powerpoint/2010/main" val="1851190417"/>
              </p:ext>
            </p:extLst>
          </p:nvPr>
        </p:nvGraphicFramePr>
        <p:xfrm>
          <a:off x="2570919" y="2445839"/>
          <a:ext cx="7448006" cy="2932857"/>
        </p:xfrm>
        <a:graphic>
          <a:graphicData uri="http://schemas.openxmlformats.org/drawingml/2006/table">
            <a:tbl>
              <a:tblPr firstRow="1" bandRow="1"/>
              <a:tblGrid>
                <a:gridCol w="7448006">
                  <a:extLst>
                    <a:ext uri="{9D8B030D-6E8A-4147-A177-3AD203B41FA5}">
                      <a16:colId xmlns:a16="http://schemas.microsoft.com/office/drawing/2014/main" val="20000"/>
                    </a:ext>
                  </a:extLst>
                </a:gridCol>
              </a:tblGrid>
              <a:tr h="308722">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0" fontAlgn="base" latinLnBrk="0" hangingPunct="0">
                        <a:lnSpc>
                          <a:spcPct val="90000"/>
                        </a:lnSpc>
                        <a:spcBef>
                          <a:spcPct val="20000"/>
                        </a:spcBef>
                        <a:spcAft>
                          <a:spcPct val="0"/>
                        </a:spcAft>
                        <a:buClr>
                          <a:srgbClr val="CA3639"/>
                        </a:buClr>
                        <a:buSzPct val="120000"/>
                        <a:buFontTx/>
                        <a:buNone/>
                        <a:tabLst/>
                      </a:pPr>
                      <a:r>
                        <a:rPr kumimoji="0" lang="en-GB" sz="1200" b="1" i="0" u="none" strike="noStrike" cap="none" normalizeH="0" baseline="0" dirty="0">
                          <a:ln>
                            <a:noFill/>
                          </a:ln>
                          <a:solidFill>
                            <a:schemeClr val="bg1"/>
                          </a:solidFill>
                          <a:effectLst/>
                          <a:latin typeface="Arial" charset="0"/>
                          <a:ea typeface="ＭＳ Ｐゴシック" pitchFamily="34" charset="-128"/>
                        </a:rPr>
                        <a:t>Genetic factors</a:t>
                      </a:r>
                      <a:endParaRPr kumimoji="0" lang="en-GB" sz="1200" b="1" i="0" u="none" strike="noStrike" cap="none" normalizeH="0" baseline="30000" dirty="0">
                        <a:ln>
                          <a:noFill/>
                        </a:ln>
                        <a:solidFill>
                          <a:schemeClr val="bg1"/>
                        </a:solidFill>
                        <a:effectLst/>
                        <a:latin typeface="Arial" charset="0"/>
                        <a:ea typeface="ＭＳ Ｐゴシック" pitchFamily="34" charset="-128"/>
                      </a:endParaRPr>
                    </a:p>
                  </a:txBody>
                  <a:tcPr anchor="ctr" horzOverflow="overflow">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AB1D1D"/>
                    </a:solidFill>
                  </a:tcPr>
                </a:tc>
                <a:extLst>
                  <a:ext uri="{0D108BD9-81ED-4DB2-BD59-A6C34878D82A}">
                    <a16:rowId xmlns:a16="http://schemas.microsoft.com/office/drawing/2014/main" val="10000"/>
                  </a:ext>
                </a:extLst>
              </a:tr>
              <a:tr h="103642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lvl="0" indent="-171450" algn="l" defTabSz="914400" rtl="0" eaLnBrk="0" fontAlgn="base" latinLnBrk="0" hangingPunct="0">
                        <a:lnSpc>
                          <a:spcPct val="90000"/>
                        </a:lnSpc>
                        <a:spcBef>
                          <a:spcPct val="20000"/>
                        </a:spcBef>
                        <a:spcAft>
                          <a:spcPct val="0"/>
                        </a:spcAft>
                        <a:buClrTx/>
                        <a:buSzPct val="100000"/>
                        <a:buFont typeface="Arial" panose="020B0604020202020204" pitchFamily="34" charset="0"/>
                        <a:buChar char="•"/>
                        <a:tabLst/>
                        <a:defRPr/>
                      </a:pPr>
                      <a:r>
                        <a:rPr kumimoji="0" lang="en-GB" sz="1200" b="0" i="0" u="none" strike="noStrike" cap="none" normalizeH="0" baseline="0" dirty="0">
                          <a:ln>
                            <a:noFill/>
                          </a:ln>
                          <a:solidFill>
                            <a:schemeClr val="accent1"/>
                          </a:solidFill>
                          <a:effectLst/>
                          <a:latin typeface="Arial" charset="0"/>
                          <a:ea typeface="ＭＳ Ｐゴシック" pitchFamily="34" charset="-128"/>
                          <a:cs typeface="Arial" charset="0"/>
                        </a:rPr>
                        <a:t>Poly</a:t>
                      </a:r>
                      <a:r>
                        <a:rPr lang="en-US" sz="1200" dirty="0">
                          <a:solidFill>
                            <a:schemeClr val="accent1"/>
                          </a:solidFill>
                        </a:rPr>
                        <a:t>morphisms </a:t>
                      </a:r>
                      <a:r>
                        <a:rPr lang="en-US" sz="1200" dirty="0"/>
                        <a:t>in genes encoding specific </a:t>
                      </a:r>
                      <a:r>
                        <a:rPr lang="en-US" sz="1200" dirty="0">
                          <a:solidFill>
                            <a:schemeClr val="accent1"/>
                          </a:solidFill>
                        </a:rPr>
                        <a:t>cytokines </a:t>
                      </a:r>
                      <a:r>
                        <a:rPr lang="en-US" sz="1200" dirty="0"/>
                        <a:t>or </a:t>
                      </a:r>
                      <a:r>
                        <a:rPr lang="en-US" sz="1200" dirty="0">
                          <a:solidFill>
                            <a:schemeClr val="accent1"/>
                          </a:solidFill>
                        </a:rPr>
                        <a:t>chemokines</a:t>
                      </a:r>
                      <a:endParaRPr lang="en-US" sz="1200" baseline="30000" dirty="0">
                        <a:solidFill>
                          <a:schemeClr val="accent1"/>
                        </a:solidFill>
                      </a:endParaRPr>
                    </a:p>
                    <a:p>
                      <a:pPr marL="171450" marR="0" lvl="0" indent="-171450" algn="l" defTabSz="914400" rtl="0" eaLnBrk="0" fontAlgn="base" latinLnBrk="0" hangingPunct="0">
                        <a:lnSpc>
                          <a:spcPct val="90000"/>
                        </a:lnSpc>
                        <a:spcBef>
                          <a:spcPct val="20000"/>
                        </a:spcBef>
                        <a:spcAft>
                          <a:spcPct val="0"/>
                        </a:spcAft>
                        <a:buClrTx/>
                        <a:buSzPct val="100000"/>
                        <a:buFont typeface="Arial" panose="020B0604020202020204" pitchFamily="34" charset="0"/>
                        <a:buChar char="•"/>
                        <a:tabLst/>
                        <a:defRPr/>
                      </a:pPr>
                      <a:r>
                        <a:rPr lang="en-US" sz="1200" dirty="0"/>
                        <a:t>Specific human </a:t>
                      </a:r>
                      <a:r>
                        <a:rPr lang="en-US" sz="1200" dirty="0">
                          <a:solidFill>
                            <a:schemeClr val="accent1"/>
                          </a:solidFill>
                        </a:rPr>
                        <a:t>leukocyte antigen class I </a:t>
                      </a:r>
                      <a:r>
                        <a:rPr lang="en-US" sz="1200" dirty="0"/>
                        <a:t>or </a:t>
                      </a:r>
                      <a:r>
                        <a:rPr lang="en-US" sz="1200" dirty="0">
                          <a:solidFill>
                            <a:schemeClr val="accent1"/>
                          </a:solidFill>
                        </a:rPr>
                        <a:t>II </a:t>
                      </a:r>
                      <a:r>
                        <a:rPr lang="en-US" sz="1200" dirty="0"/>
                        <a:t>alleles </a:t>
                      </a:r>
                    </a:p>
                    <a:p>
                      <a:pPr marL="171450" marR="0" lvl="0" indent="-171450" algn="l" defTabSz="914400" rtl="0" eaLnBrk="0" fontAlgn="base" latinLnBrk="0" hangingPunct="0">
                        <a:lnSpc>
                          <a:spcPct val="90000"/>
                        </a:lnSpc>
                        <a:spcBef>
                          <a:spcPct val="20000"/>
                        </a:spcBef>
                        <a:spcAft>
                          <a:spcPct val="0"/>
                        </a:spcAft>
                        <a:buClrTx/>
                        <a:buSzPct val="100000"/>
                        <a:buFont typeface="Arial" panose="020B0604020202020204" pitchFamily="34" charset="0"/>
                        <a:buChar char="•"/>
                        <a:tabLst/>
                        <a:defRPr/>
                      </a:pPr>
                      <a:r>
                        <a:rPr lang="en-US" sz="1200" dirty="0">
                          <a:solidFill>
                            <a:schemeClr val="accent1"/>
                          </a:solidFill>
                        </a:rPr>
                        <a:t>miRNA</a:t>
                      </a:r>
                      <a:r>
                        <a:rPr lang="en-US" sz="1200" dirty="0"/>
                        <a:t> regulating immune components</a:t>
                      </a:r>
                    </a:p>
                    <a:p>
                      <a:pPr marL="171450" marR="0" lvl="0" indent="-171450" algn="l" defTabSz="914400" rtl="0" eaLnBrk="0" fontAlgn="base" latinLnBrk="0" hangingPunct="0">
                        <a:lnSpc>
                          <a:spcPct val="90000"/>
                        </a:lnSpc>
                        <a:spcBef>
                          <a:spcPct val="20000"/>
                        </a:spcBef>
                        <a:spcAft>
                          <a:spcPct val="0"/>
                        </a:spcAft>
                        <a:buClrTx/>
                        <a:buSzPct val="100000"/>
                        <a:buFont typeface="Arial" panose="020B0604020202020204" pitchFamily="34" charset="0"/>
                        <a:buChar char="•"/>
                        <a:tabLst/>
                        <a:defRPr/>
                      </a:pPr>
                      <a:r>
                        <a:rPr lang="en-US" sz="1200" dirty="0"/>
                        <a:t>Polymorphisms in </a:t>
                      </a:r>
                      <a:r>
                        <a:rPr lang="en-US" sz="1200" dirty="0">
                          <a:solidFill>
                            <a:schemeClr val="accent1"/>
                          </a:solidFill>
                        </a:rPr>
                        <a:t>Fc</a:t>
                      </a:r>
                      <a:r>
                        <a:rPr lang="el-GR" sz="1200" dirty="0">
                          <a:solidFill>
                            <a:schemeClr val="accent1"/>
                          </a:solidFill>
                          <a:sym typeface="Symbol" panose="05050102010706020507" pitchFamily="18" charset="2"/>
                        </a:rPr>
                        <a:t></a:t>
                      </a:r>
                      <a:r>
                        <a:rPr lang="el-GR" sz="1200" dirty="0">
                          <a:solidFill>
                            <a:schemeClr val="accent1"/>
                          </a:solidFill>
                        </a:rPr>
                        <a:t> </a:t>
                      </a:r>
                      <a:r>
                        <a:rPr lang="en-US" sz="1200" dirty="0">
                          <a:solidFill>
                            <a:schemeClr val="accent1"/>
                          </a:solidFill>
                        </a:rPr>
                        <a:t>receptors</a:t>
                      </a:r>
                      <a:endParaRPr lang="en-US" sz="1200" baseline="30000" dirty="0">
                        <a:solidFill>
                          <a:schemeClr val="accent1"/>
                        </a:solidFill>
                      </a:endParaRPr>
                    </a:p>
                  </a:txBody>
                  <a:tcPr anchor="ctr" horzOverflow="overflow">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extLst>
                  <a:ext uri="{0D108BD9-81ED-4DB2-BD59-A6C34878D82A}">
                    <a16:rowId xmlns:a16="http://schemas.microsoft.com/office/drawing/2014/main" val="10006"/>
                  </a:ext>
                </a:extLst>
              </a:tr>
              <a:tr h="30872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0" fontAlgn="base" latinLnBrk="0" hangingPunct="0">
                        <a:lnSpc>
                          <a:spcPct val="90000"/>
                        </a:lnSpc>
                        <a:spcBef>
                          <a:spcPct val="20000"/>
                        </a:spcBef>
                        <a:spcAft>
                          <a:spcPct val="0"/>
                        </a:spcAft>
                        <a:buClr>
                          <a:srgbClr val="CA3639"/>
                        </a:buClr>
                        <a:buSzPct val="120000"/>
                        <a:buFontTx/>
                        <a:buNone/>
                        <a:tabLst/>
                      </a:pPr>
                      <a:r>
                        <a:rPr kumimoji="0" lang="en-GB" sz="1200" b="1" u="none" strike="noStrike" cap="none" normalizeH="0" baseline="0" dirty="0">
                          <a:ln>
                            <a:noFill/>
                          </a:ln>
                          <a:solidFill>
                            <a:schemeClr val="bg1"/>
                          </a:solidFill>
                          <a:effectLst/>
                        </a:rPr>
                        <a:t>Environmental factors</a:t>
                      </a:r>
                      <a:endParaRPr kumimoji="0" lang="en-GB" sz="1200" b="1" i="0" u="none" strike="noStrike" cap="none" normalizeH="0" baseline="0" dirty="0">
                        <a:ln>
                          <a:noFill/>
                        </a:ln>
                        <a:solidFill>
                          <a:schemeClr val="bg1"/>
                        </a:solidFill>
                        <a:effectLst/>
                        <a:latin typeface="Arial" charset="0"/>
                        <a:ea typeface="ＭＳ Ｐゴシック" pitchFamily="34" charset="-128"/>
                      </a:endParaRPr>
                    </a:p>
                  </a:txBody>
                  <a:tcPr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AB1D1D"/>
                    </a:solidFill>
                  </a:tcPr>
                </a:tc>
                <a:extLst>
                  <a:ext uri="{0D108BD9-81ED-4DB2-BD59-A6C34878D82A}">
                    <a16:rowId xmlns:a16="http://schemas.microsoft.com/office/drawing/2014/main" val="10007"/>
                  </a:ext>
                </a:extLst>
              </a:tr>
              <a:tr h="127899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lvl="0" indent="-171450" algn="l" defTabSz="914400" rtl="0" eaLnBrk="0" fontAlgn="base" latinLnBrk="0" hangingPunct="0">
                        <a:lnSpc>
                          <a:spcPct val="90000"/>
                        </a:lnSpc>
                        <a:spcBef>
                          <a:spcPct val="20000"/>
                        </a:spcBef>
                        <a:spcAft>
                          <a:spcPct val="0"/>
                        </a:spcAft>
                        <a:buClrTx/>
                        <a:buSzPct val="100000"/>
                        <a:buFont typeface="Arial" panose="020B0604020202020204" pitchFamily="34" charset="0"/>
                        <a:buChar char="•"/>
                        <a:tabLst/>
                        <a:defRPr/>
                      </a:pPr>
                      <a:r>
                        <a:rPr kumimoji="0" lang="en-US" sz="1200" b="0" i="0" u="none" strike="noStrike" cap="none" normalizeH="0" baseline="0" dirty="0">
                          <a:ln>
                            <a:noFill/>
                          </a:ln>
                          <a:solidFill>
                            <a:schemeClr val="accent1"/>
                          </a:solidFill>
                          <a:effectLst/>
                          <a:latin typeface="Arial" charset="0"/>
                          <a:ea typeface="ＭＳ Ｐゴシック" pitchFamily="34" charset="-128"/>
                          <a:cs typeface="Arial" charset="0"/>
                        </a:rPr>
                        <a:t>Infections</a:t>
                      </a:r>
                      <a:r>
                        <a:rPr kumimoji="0" lang="en-US" sz="1200" b="0" i="0" u="none" strike="noStrike" cap="none" normalizeH="0" baseline="0" dirty="0">
                          <a:ln>
                            <a:noFill/>
                          </a:ln>
                          <a:solidFill>
                            <a:schemeClr val="tx1">
                              <a:lumMod val="95000"/>
                              <a:lumOff val="5000"/>
                            </a:schemeClr>
                          </a:solidFill>
                          <a:effectLst/>
                          <a:latin typeface="Arial" charset="0"/>
                          <a:ea typeface="ＭＳ Ｐゴシック" pitchFamily="34" charset="-128"/>
                          <a:cs typeface="Arial" charset="0"/>
                        </a:rPr>
                        <a:t> by pathogens, such as HCV, HIV, </a:t>
                      </a:r>
                      <a:r>
                        <a:rPr kumimoji="0" lang="en-US" sz="1200" b="0" i="1" u="none" strike="noStrike" cap="none" normalizeH="0" baseline="0" dirty="0">
                          <a:ln>
                            <a:noFill/>
                          </a:ln>
                          <a:solidFill>
                            <a:schemeClr val="tx1">
                              <a:lumMod val="95000"/>
                              <a:lumOff val="5000"/>
                            </a:schemeClr>
                          </a:solidFill>
                          <a:effectLst/>
                          <a:latin typeface="Arial" charset="0"/>
                          <a:ea typeface="ＭＳ Ｐゴシック" pitchFamily="34" charset="-128"/>
                          <a:cs typeface="Arial" charset="0"/>
                        </a:rPr>
                        <a:t>Helicobacter pylori</a:t>
                      </a:r>
                      <a:r>
                        <a:rPr kumimoji="0" lang="en-US" sz="1200" b="0" i="0" u="none" strike="noStrike" cap="none" normalizeH="0" baseline="0" dirty="0">
                          <a:ln>
                            <a:noFill/>
                          </a:ln>
                          <a:solidFill>
                            <a:schemeClr val="tx1">
                              <a:lumMod val="95000"/>
                              <a:lumOff val="5000"/>
                            </a:schemeClr>
                          </a:solidFill>
                          <a:effectLst/>
                          <a:latin typeface="Arial" charset="0"/>
                          <a:ea typeface="ＭＳ Ｐゴシック" pitchFamily="34" charset="-128"/>
                          <a:cs typeface="Arial" charset="0"/>
                        </a:rPr>
                        <a:t>, cytomegalovirus (CMV), varicella zoster</a:t>
                      </a:r>
                      <a:endParaRPr lang="en-US" sz="1200" baseline="30000" dirty="0">
                        <a:solidFill>
                          <a:schemeClr val="tx1"/>
                        </a:solidFill>
                      </a:endParaRPr>
                    </a:p>
                    <a:p>
                      <a:pPr marL="171450" marR="0" lvl="0" indent="-171450" algn="l" defTabSz="914400" rtl="0" eaLnBrk="0" fontAlgn="base" latinLnBrk="0" hangingPunct="0">
                        <a:lnSpc>
                          <a:spcPct val="90000"/>
                        </a:lnSpc>
                        <a:spcBef>
                          <a:spcPct val="20000"/>
                        </a:spcBef>
                        <a:spcAft>
                          <a:spcPct val="0"/>
                        </a:spcAft>
                        <a:buClrTx/>
                        <a:buSzPct val="100000"/>
                        <a:buFont typeface="Arial" panose="020B0604020202020204" pitchFamily="34" charset="0"/>
                        <a:buChar char="•"/>
                        <a:tabLst/>
                        <a:defRPr/>
                      </a:pPr>
                      <a:r>
                        <a:rPr lang="en-US" sz="1200" dirty="0" smtClean="0">
                          <a:solidFill>
                            <a:schemeClr val="accent1"/>
                          </a:solidFill>
                        </a:rPr>
                        <a:t>Drugs</a:t>
                      </a:r>
                    </a:p>
                    <a:p>
                      <a:pPr marL="171450" marR="0" lvl="0" indent="-171450" algn="l" defTabSz="914400" rtl="0" eaLnBrk="0" fontAlgn="base" latinLnBrk="0" hangingPunct="0">
                        <a:lnSpc>
                          <a:spcPct val="90000"/>
                        </a:lnSpc>
                        <a:spcBef>
                          <a:spcPct val="20000"/>
                        </a:spcBef>
                        <a:spcAft>
                          <a:spcPct val="0"/>
                        </a:spcAft>
                        <a:buClrTx/>
                        <a:buSzPct val="100000"/>
                        <a:buFont typeface="Arial" panose="020B0604020202020204" pitchFamily="34" charset="0"/>
                        <a:buChar char="•"/>
                        <a:tabLst/>
                        <a:defRPr/>
                      </a:pPr>
                      <a:r>
                        <a:rPr lang="en-US" sz="1200" dirty="0" smtClean="0">
                          <a:solidFill>
                            <a:schemeClr val="accent1"/>
                          </a:solidFill>
                        </a:rPr>
                        <a:t>Transfusion-induced</a:t>
                      </a:r>
                      <a:r>
                        <a:rPr lang="en-US" sz="1200" dirty="0" smtClean="0"/>
                        <a:t> immunization against platelets</a:t>
                      </a:r>
                    </a:p>
                    <a:p>
                      <a:pPr marL="171450" marR="0" lvl="0" indent="-171450" algn="l" defTabSz="914400" rtl="0" eaLnBrk="0" fontAlgn="base" latinLnBrk="0" hangingPunct="0">
                        <a:lnSpc>
                          <a:spcPct val="90000"/>
                        </a:lnSpc>
                        <a:spcBef>
                          <a:spcPct val="20000"/>
                        </a:spcBef>
                        <a:spcAft>
                          <a:spcPct val="0"/>
                        </a:spcAft>
                        <a:buClrTx/>
                        <a:buSzPct val="100000"/>
                        <a:buFont typeface="Arial" panose="020B0604020202020204" pitchFamily="34" charset="0"/>
                        <a:buChar char="•"/>
                        <a:tabLst/>
                        <a:defRPr/>
                      </a:pPr>
                      <a:r>
                        <a:rPr lang="en-US" sz="1200" dirty="0" smtClean="0">
                          <a:solidFill>
                            <a:schemeClr val="accent1"/>
                          </a:solidFill>
                        </a:rPr>
                        <a:t>Autoimmune </a:t>
                      </a:r>
                      <a:r>
                        <a:rPr lang="en-US" sz="1200" dirty="0">
                          <a:solidFill>
                            <a:schemeClr val="accent1"/>
                          </a:solidFill>
                        </a:rPr>
                        <a:t>diseases</a:t>
                      </a:r>
                    </a:p>
                    <a:p>
                      <a:pPr marL="171450" marR="0" lvl="0" indent="-171450" algn="l" defTabSz="914400" rtl="0" eaLnBrk="0" fontAlgn="base" latinLnBrk="0" hangingPunct="0">
                        <a:lnSpc>
                          <a:spcPct val="90000"/>
                        </a:lnSpc>
                        <a:spcBef>
                          <a:spcPct val="20000"/>
                        </a:spcBef>
                        <a:spcAft>
                          <a:spcPct val="0"/>
                        </a:spcAft>
                        <a:buClrTx/>
                        <a:buSzPct val="100000"/>
                        <a:buFont typeface="Arial" panose="020B0604020202020204" pitchFamily="34" charset="0"/>
                        <a:buChar char="•"/>
                        <a:tabLst/>
                        <a:defRPr/>
                      </a:pPr>
                      <a:r>
                        <a:rPr lang="en-US" sz="1200" baseline="0" dirty="0" smtClean="0">
                          <a:solidFill>
                            <a:schemeClr val="accent1"/>
                          </a:solidFill>
                        </a:rPr>
                        <a:t>Lymphoproliferative </a:t>
                      </a:r>
                      <a:r>
                        <a:rPr lang="en-US" sz="1200" baseline="0" dirty="0">
                          <a:solidFill>
                            <a:schemeClr val="accent1"/>
                          </a:solidFill>
                        </a:rPr>
                        <a:t>disorders</a:t>
                      </a:r>
                    </a:p>
                  </a:txBody>
                  <a:tcPr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AE3E2"/>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967425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000000"/>
    </a:dk1>
    <a:lt1>
      <a:srgbClr val="FFFFFF"/>
    </a:lt1>
    <a:dk2>
      <a:srgbClr val="44546A"/>
    </a:dk2>
    <a:lt2>
      <a:srgbClr val="E7E6E6"/>
    </a:lt2>
    <a:accent1>
      <a:srgbClr val="4472C4"/>
    </a:accent1>
    <a:accent2>
      <a:srgbClr val="ED7D31"/>
    </a:accent2>
    <a:accent3>
      <a:srgbClr val="A5A5A5"/>
    </a:accent3>
    <a:accent4>
      <a:srgbClr val="C00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EB838887A0ACC41A241D3E8D54D4AA8" ma:contentTypeVersion="13" ma:contentTypeDescription="Create a new document." ma:contentTypeScope="" ma:versionID="a9940111963a58f12cd20d130b1ba813">
  <xsd:schema xmlns:xsd="http://www.w3.org/2001/XMLSchema" xmlns:xs="http://www.w3.org/2001/XMLSchema" xmlns:p="http://schemas.microsoft.com/office/2006/metadata/properties" xmlns:ns3="7aad99c4-5684-42ea-8d11-480c98e61d88" xmlns:ns4="9a248f1b-87f9-42a6-8b59-58ad0cc10a81" targetNamespace="http://schemas.microsoft.com/office/2006/metadata/properties" ma:root="true" ma:fieldsID="ba3f3a9fafba7c27d58036560c580d4d" ns3:_="" ns4:_="">
    <xsd:import namespace="7aad99c4-5684-42ea-8d11-480c98e61d88"/>
    <xsd:import namespace="9a248f1b-87f9-42a6-8b59-58ad0cc10a8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ad99c4-5684-42ea-8d11-480c98e61d8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248f1b-87f9-42a6-8b59-58ad0cc10a8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F0F41B2-9628-4B7C-A614-E57FA9E6B69C}">
  <ds:schemaRefs>
    <ds:schemaRef ds:uri="http://schemas.microsoft.com/sharepoint/v3/contenttype/forms"/>
  </ds:schemaRefs>
</ds:datastoreItem>
</file>

<file path=customXml/itemProps2.xml><?xml version="1.0" encoding="utf-8"?>
<ds:datastoreItem xmlns:ds="http://schemas.openxmlformats.org/officeDocument/2006/customXml" ds:itemID="{7DC8E54D-3E64-4D3F-8EF5-EA8DAF94D4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ad99c4-5684-42ea-8d11-480c98e61d88"/>
    <ds:schemaRef ds:uri="9a248f1b-87f9-42a6-8b59-58ad0cc10a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3A638B-5ABC-407D-AD63-8213EF420298}">
  <ds:schemaRefs>
    <ds:schemaRef ds:uri="http://purl.org/dc/terms/"/>
    <ds:schemaRef ds:uri="http://schemas.openxmlformats.org/package/2006/metadata/core-properties"/>
    <ds:schemaRef ds:uri="9a248f1b-87f9-42a6-8b59-58ad0cc10a81"/>
    <ds:schemaRef ds:uri="http://schemas.microsoft.com/office/2006/documentManagement/types"/>
    <ds:schemaRef ds:uri="http://schemas.microsoft.com/office/infopath/2007/PartnerControls"/>
    <ds:schemaRef ds:uri="http://purl.org/dc/elements/1.1/"/>
    <ds:schemaRef ds:uri="http://schemas.microsoft.com/office/2006/metadata/properties"/>
    <ds:schemaRef ds:uri="7aad99c4-5684-42ea-8d11-480c98e61d8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6889</Words>
  <Application>Microsoft Office PowerPoint</Application>
  <PresentationFormat>Widescreen</PresentationFormat>
  <Paragraphs>860</Paragraphs>
  <Slides>44</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44</vt:i4>
      </vt:variant>
    </vt:vector>
  </HeadingPairs>
  <TitlesOfParts>
    <vt:vector size="57" baseType="lpstr">
      <vt:lpstr>Arial Rounded MT Bold</vt:lpstr>
      <vt:lpstr>微軟正黑體</vt:lpstr>
      <vt:lpstr>MS PGothic</vt:lpstr>
      <vt:lpstr>MS PGothic</vt:lpstr>
      <vt:lpstr>SimSun</vt:lpstr>
      <vt:lpstr>Arial</vt:lpstr>
      <vt:lpstr>Calibri</vt:lpstr>
      <vt:lpstr>Calibri Light</vt:lpstr>
      <vt:lpstr>Symbol</vt:lpstr>
      <vt:lpstr>Times New Roman</vt:lpstr>
      <vt:lpstr>Wingdings</vt:lpstr>
      <vt:lpstr>Wingdings 2</vt:lpstr>
      <vt:lpstr>Office Theme</vt:lpstr>
      <vt:lpstr>Immune Thrombocytopenia</vt:lpstr>
      <vt:lpstr>Disclaimer</vt:lpstr>
      <vt:lpstr>Function of platelet</vt:lpstr>
      <vt:lpstr>Development of platelet</vt:lpstr>
      <vt:lpstr>Hematopoiesis lineages</vt:lpstr>
      <vt:lpstr>Platelet homeostasis</vt:lpstr>
      <vt:lpstr>Key characteristics of immune thrombocytopenia (ITP)</vt:lpstr>
      <vt:lpstr>Pathophysiology of ITP</vt:lpstr>
      <vt:lpstr>Risk factors for developing ITP</vt:lpstr>
      <vt:lpstr>Classification of ITP by etiology</vt:lpstr>
      <vt:lpstr>Classification of ITP by time from diagnosis, severity, and response to treatment</vt:lpstr>
      <vt:lpstr>Epidemiology of primary ITP</vt:lpstr>
      <vt:lpstr>Clinical presentation of ITP</vt:lpstr>
      <vt:lpstr>Diagnosis of ITP</vt:lpstr>
      <vt:lpstr>Evolution of ITP and prognosis</vt:lpstr>
      <vt:lpstr>ITP impact on quality of life</vt:lpstr>
      <vt:lpstr>ITP treatment goals</vt:lpstr>
      <vt:lpstr>Initial management of ITP</vt:lpstr>
      <vt:lpstr>Overview of Treatment Algorithm in Adult ITP</vt:lpstr>
      <vt:lpstr>Overview of Treatment Algorithm in Children With ITP</vt:lpstr>
      <vt:lpstr>Watch-and-Wait Strategy in First-Line</vt:lpstr>
      <vt:lpstr>Watch-and-Wait Strategy in First-Line</vt:lpstr>
      <vt:lpstr>Mechanism of Action of First-Line Therapeutic Options</vt:lpstr>
      <vt:lpstr>Corticosteroids efficacy</vt:lpstr>
      <vt:lpstr>Corticosteroid safety profile</vt:lpstr>
      <vt:lpstr>Corticosteroid pro and con</vt:lpstr>
      <vt:lpstr>IVIg efficacy and safety in the first line</vt:lpstr>
      <vt:lpstr>Anti-D Ig efficacy and safety in the first line</vt:lpstr>
      <vt:lpstr>First line intravenous globulins summary</vt:lpstr>
      <vt:lpstr>Mechanism of Action of Second-Line Therapeutic Options</vt:lpstr>
      <vt:lpstr>Splenectomy rate is decreasing</vt:lpstr>
      <vt:lpstr>Splenectomy pro and con</vt:lpstr>
      <vt:lpstr>Rituximab efficacy and safety in second line</vt:lpstr>
      <vt:lpstr>Rituximab in phase III study</vt:lpstr>
      <vt:lpstr>Rituximab pro and con</vt:lpstr>
      <vt:lpstr>Fostamatinib pro and con</vt:lpstr>
      <vt:lpstr>Thrombopoietin Receptor Agonist – TPO-RA</vt:lpstr>
      <vt:lpstr>TPO-RA: Romiplostim</vt:lpstr>
      <vt:lpstr>TPO-RA: Romiplostim</vt:lpstr>
      <vt:lpstr>Romiplostim Efficacy and Safety: Pivotal Studies Design</vt:lpstr>
      <vt:lpstr>Romiplostim Efficacy and Safety: Pivotal Studies Results</vt:lpstr>
      <vt:lpstr>TPO-RAs: Eltrombopag</vt:lpstr>
      <vt:lpstr>Comparison among TPO-RA</vt:lpstr>
      <vt:lpstr>Comparison of 2nd line ITP treatment options</vt:lpstr>
    </vt:vector>
  </TitlesOfParts>
  <Company>Novartis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Immune Thrombocytopenia</dc:title>
  <dc:creator>Chang, Allen</dc:creator>
  <cp:lastModifiedBy>Chang, Allen</cp:lastModifiedBy>
  <cp:revision>37</cp:revision>
  <dcterms:created xsi:type="dcterms:W3CDTF">2020-10-14T02:52:40Z</dcterms:created>
  <dcterms:modified xsi:type="dcterms:W3CDTF">2020-10-19T03:12:55Z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0x010100EEB838887A0ACC41A241D3E8D54D4AA8</vt:lpwstr>
  </property>
</Properties>
</file>